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notesSlides/notesSlide8.xml" ContentType="application/vnd.openxmlformats-officedocument.presentationml.notesSlide+xml"/>
  <Override PartName="/ppt/tags/tag42.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notesSlides/notesSlide10.xml" ContentType="application/vnd.openxmlformats-officedocument.presentationml.notesSlide+xml"/>
  <Override PartName="/ppt/tags/tag44.xml" ContentType="application/vnd.openxmlformats-officedocument.presentationml.tags+xml"/>
  <Override PartName="/ppt/notesSlides/notesSlide11.xml" ContentType="application/vnd.openxmlformats-officedocument.presentationml.notesSlide+xml"/>
  <Override PartName="/ppt/tags/tag45.xml" ContentType="application/vnd.openxmlformats-officedocument.presentationml.tags+xml"/>
  <Override PartName="/ppt/notesSlides/notesSlide12.xml" ContentType="application/vnd.openxmlformats-officedocument.presentationml.notesSlide+xml"/>
  <Override PartName="/ppt/tags/tag46.xml" ContentType="application/vnd.openxmlformats-officedocument.presentationml.tags+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tags/tag51.xml" ContentType="application/vnd.openxmlformats-officedocument.presentationml.tags+xml"/>
  <Override PartName="/ppt/notesSlides/notesSlide18.xml" ContentType="application/vnd.openxmlformats-officedocument.presentationml.notesSlide+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tags/tag5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5.xml" ContentType="application/vnd.openxmlformats-officedocument.presentationml.tags+xml"/>
  <Override PartName="/ppt/notesSlides/notesSlide25.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673" r:id="rId4"/>
    <p:sldMasterId id="2147483739" r:id="rId5"/>
    <p:sldMasterId id="2147483769" r:id="rId6"/>
    <p:sldMasterId id="2147483778" r:id="rId7"/>
  </p:sldMasterIdLst>
  <p:notesMasterIdLst>
    <p:notesMasterId r:id="rId45"/>
  </p:notesMasterIdLst>
  <p:sldIdLst>
    <p:sldId id="266" r:id="rId8"/>
    <p:sldId id="476" r:id="rId9"/>
    <p:sldId id="286" r:id="rId10"/>
    <p:sldId id="2147478580" r:id="rId11"/>
    <p:sldId id="2147478615" r:id="rId12"/>
    <p:sldId id="8721" r:id="rId13"/>
    <p:sldId id="2147478623" r:id="rId14"/>
    <p:sldId id="2147478624" r:id="rId15"/>
    <p:sldId id="2147478582" r:id="rId16"/>
    <p:sldId id="2147478633" r:id="rId17"/>
    <p:sldId id="2147478583" r:id="rId18"/>
    <p:sldId id="2147478589" r:id="rId19"/>
    <p:sldId id="2147478590" r:id="rId20"/>
    <p:sldId id="8722" r:id="rId21"/>
    <p:sldId id="8715" r:id="rId22"/>
    <p:sldId id="2147478579" r:id="rId23"/>
    <p:sldId id="2147478604" r:id="rId24"/>
    <p:sldId id="2147478605" r:id="rId25"/>
    <p:sldId id="2147478606" r:id="rId26"/>
    <p:sldId id="2147478607" r:id="rId27"/>
    <p:sldId id="2147478608" r:id="rId28"/>
    <p:sldId id="2147478609" r:id="rId29"/>
    <p:sldId id="2147478610" r:id="rId30"/>
    <p:sldId id="2147478612" r:id="rId31"/>
    <p:sldId id="2147478631" r:id="rId32"/>
    <p:sldId id="2147478591" r:id="rId33"/>
    <p:sldId id="2147478592" r:id="rId34"/>
    <p:sldId id="2147478593" r:id="rId35"/>
    <p:sldId id="2147478599" r:id="rId36"/>
    <p:sldId id="2147478613" r:id="rId37"/>
    <p:sldId id="2147478598" r:id="rId38"/>
    <p:sldId id="262" r:id="rId39"/>
    <p:sldId id="287" r:id="rId40"/>
    <p:sldId id="434" r:id="rId41"/>
    <p:sldId id="2147478600" r:id="rId42"/>
    <p:sldId id="2147478632" r:id="rId43"/>
    <p:sldId id="2147478570" r:id="rId44"/>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584D"/>
    <a:srgbClr val="3B6DAB"/>
    <a:srgbClr val="40A374"/>
    <a:srgbClr val="58255D"/>
    <a:srgbClr val="007FB8"/>
    <a:srgbClr val="7BC1F0"/>
    <a:srgbClr val="E7E6E6"/>
    <a:srgbClr val="9ED7F0"/>
    <a:srgbClr val="185CA9"/>
    <a:srgbClr val="7DBB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2.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6/11/relationships/changesInfo" Target="changesInfos/changesInfo1.xml"/><Relationship Id="rId3"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gs" Target="tags/tag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ma Alsagaf" userId="ef587b5e-378a-4bb3-aa9f-3c15b98138a4" providerId="ADAL" clId="{890D6534-12FC-41A5-8DFB-3D222BE380F6}"/>
    <pc:docChg chg="undo custSel mod modSld modMainMaster">
      <pc:chgData name="Fatma Alsagaf" userId="ef587b5e-378a-4bb3-aa9f-3c15b98138a4" providerId="ADAL" clId="{890D6534-12FC-41A5-8DFB-3D222BE380F6}" dt="2025-11-18T15:22:14.557" v="16" actId="478"/>
      <pc:docMkLst>
        <pc:docMk/>
      </pc:docMkLst>
      <pc:sldChg chg="modSp mod">
        <pc:chgData name="Fatma Alsagaf" userId="ef587b5e-378a-4bb3-aa9f-3c15b98138a4" providerId="ADAL" clId="{890D6534-12FC-41A5-8DFB-3D222BE380F6}" dt="2025-11-18T15:22:04.644" v="15" actId="1076"/>
        <pc:sldMkLst>
          <pc:docMk/>
          <pc:sldMk cId="2744860651" sldId="266"/>
        </pc:sldMkLst>
        <pc:picChg chg="mod">
          <ac:chgData name="Fatma Alsagaf" userId="ef587b5e-378a-4bb3-aa9f-3c15b98138a4" providerId="ADAL" clId="{890D6534-12FC-41A5-8DFB-3D222BE380F6}" dt="2025-11-18T15:22:04.644" v="15" actId="1076"/>
          <ac:picMkLst>
            <pc:docMk/>
            <pc:sldMk cId="2744860651" sldId="266"/>
            <ac:picMk id="12" creationId="{B70A7A6C-5D72-73E9-B78F-BEB081D56D49}"/>
          </ac:picMkLst>
        </pc:picChg>
      </pc:sldChg>
      <pc:sldChg chg="delSp mod">
        <pc:chgData name="Fatma Alsagaf" userId="ef587b5e-378a-4bb3-aa9f-3c15b98138a4" providerId="ADAL" clId="{890D6534-12FC-41A5-8DFB-3D222BE380F6}" dt="2025-11-18T15:20:32.676" v="11" actId="478"/>
        <pc:sldMkLst>
          <pc:docMk/>
          <pc:sldMk cId="2409591156" sldId="2147478580"/>
        </pc:sldMkLst>
        <pc:picChg chg="del">
          <ac:chgData name="Fatma Alsagaf" userId="ef587b5e-378a-4bb3-aa9f-3c15b98138a4" providerId="ADAL" clId="{890D6534-12FC-41A5-8DFB-3D222BE380F6}" dt="2025-11-18T15:20:32.676" v="11" actId="478"/>
          <ac:picMkLst>
            <pc:docMk/>
            <pc:sldMk cId="2409591156" sldId="2147478580"/>
            <ac:picMk id="38" creationId="{7F8E9B2C-CAD9-42DB-9EBA-B6B9F29A2803}"/>
          </ac:picMkLst>
        </pc:picChg>
      </pc:sldChg>
      <pc:sldChg chg="delSp mod">
        <pc:chgData name="Fatma Alsagaf" userId="ef587b5e-378a-4bb3-aa9f-3c15b98138a4" providerId="ADAL" clId="{890D6534-12FC-41A5-8DFB-3D222BE380F6}" dt="2025-11-18T15:22:14.557" v="16" actId="478"/>
        <pc:sldMkLst>
          <pc:docMk/>
          <pc:sldMk cId="2273007585" sldId="2147478590"/>
        </pc:sldMkLst>
        <pc:picChg chg="del">
          <ac:chgData name="Fatma Alsagaf" userId="ef587b5e-378a-4bb3-aa9f-3c15b98138a4" providerId="ADAL" clId="{890D6534-12FC-41A5-8DFB-3D222BE380F6}" dt="2025-11-18T15:22:14.557" v="16" actId="478"/>
          <ac:picMkLst>
            <pc:docMk/>
            <pc:sldMk cId="2273007585" sldId="2147478590"/>
            <ac:picMk id="38" creationId="{7F8E9B2C-CAD9-42DB-9EBA-B6B9F29A2803}"/>
          </ac:picMkLst>
        </pc:picChg>
      </pc:sldChg>
      <pc:sldChg chg="delSp mod">
        <pc:chgData name="Fatma Alsagaf" userId="ef587b5e-378a-4bb3-aa9f-3c15b98138a4" providerId="ADAL" clId="{890D6534-12FC-41A5-8DFB-3D222BE380F6}" dt="2025-11-18T15:20:50.250" v="13" actId="478"/>
        <pc:sldMkLst>
          <pc:docMk/>
          <pc:sldMk cId="2543214280" sldId="2147478591"/>
        </pc:sldMkLst>
        <pc:picChg chg="del">
          <ac:chgData name="Fatma Alsagaf" userId="ef587b5e-378a-4bb3-aa9f-3c15b98138a4" providerId="ADAL" clId="{890D6534-12FC-41A5-8DFB-3D222BE380F6}" dt="2025-11-18T15:20:50.250" v="13" actId="478"/>
          <ac:picMkLst>
            <pc:docMk/>
            <pc:sldMk cId="2543214280" sldId="2147478591"/>
            <ac:picMk id="38" creationId="{7F8E9B2C-CAD9-42DB-9EBA-B6B9F29A2803}"/>
          </ac:picMkLst>
        </pc:picChg>
      </pc:sldChg>
      <pc:sldChg chg="delSp mod">
        <pc:chgData name="Fatma Alsagaf" userId="ef587b5e-378a-4bb3-aa9f-3c15b98138a4" providerId="ADAL" clId="{890D6534-12FC-41A5-8DFB-3D222BE380F6}" dt="2025-11-18T15:20:47.001" v="12" actId="478"/>
        <pc:sldMkLst>
          <pc:docMk/>
          <pc:sldMk cId="2882330584" sldId="2147478598"/>
        </pc:sldMkLst>
        <pc:picChg chg="del">
          <ac:chgData name="Fatma Alsagaf" userId="ef587b5e-378a-4bb3-aa9f-3c15b98138a4" providerId="ADAL" clId="{890D6534-12FC-41A5-8DFB-3D222BE380F6}" dt="2025-11-18T15:20:47.001" v="12" actId="478"/>
          <ac:picMkLst>
            <pc:docMk/>
            <pc:sldMk cId="2882330584" sldId="2147478598"/>
            <ac:picMk id="38" creationId="{7F8E9B2C-CAD9-42DB-9EBA-B6B9F29A2803}"/>
          </ac:picMkLst>
        </pc:picChg>
      </pc:sldChg>
      <pc:sldChg chg="delSp mod modNotesTx">
        <pc:chgData name="Fatma Alsagaf" userId="ef587b5e-378a-4bb3-aa9f-3c15b98138a4" providerId="ADAL" clId="{890D6534-12FC-41A5-8DFB-3D222BE380F6}" dt="2025-11-18T15:19:01.753" v="8" actId="20577"/>
        <pc:sldMkLst>
          <pc:docMk/>
          <pc:sldMk cId="2631217012" sldId="2147478632"/>
        </pc:sldMkLst>
        <pc:picChg chg="del">
          <ac:chgData name="Fatma Alsagaf" userId="ef587b5e-378a-4bb3-aa9f-3c15b98138a4" providerId="ADAL" clId="{890D6534-12FC-41A5-8DFB-3D222BE380F6}" dt="2025-11-18T15:18:57.153" v="0" actId="478"/>
          <ac:picMkLst>
            <pc:docMk/>
            <pc:sldMk cId="2631217012" sldId="2147478632"/>
            <ac:picMk id="5" creationId="{8A9077CC-9568-5C8E-D96E-2C2D01D11FDC}"/>
          </ac:picMkLst>
        </pc:picChg>
      </pc:sldChg>
      <pc:sldMasterChg chg="addSp mod">
        <pc:chgData name="Fatma Alsagaf" userId="ef587b5e-378a-4bb3-aa9f-3c15b98138a4" providerId="ADAL" clId="{890D6534-12FC-41A5-8DFB-3D222BE380F6}" dt="2025-11-18T15:19:06.203" v="9" actId="33475"/>
        <pc:sldMasterMkLst>
          <pc:docMk/>
          <pc:sldMasterMk cId="4273574980" sldId="2147483648"/>
        </pc:sldMasterMkLst>
        <pc:spChg chg="add">
          <ac:chgData name="Fatma Alsagaf" userId="ef587b5e-378a-4bb3-aa9f-3c15b98138a4" providerId="ADAL" clId="{890D6534-12FC-41A5-8DFB-3D222BE380F6}" dt="2025-11-18T15:19:06.203" v="9" actId="33475"/>
          <ac:spMkLst>
            <pc:docMk/>
            <pc:sldMasterMk cId="4273574980" sldId="2147483648"/>
            <ac:spMk id="8" creationId="{9D3EFCC4-17CB-F9A5-F1E3-F8EDF50B517A}"/>
          </ac:spMkLst>
        </pc:spChg>
      </pc:sldMasterChg>
      <pc:sldMasterChg chg="addSp mod">
        <pc:chgData name="Fatma Alsagaf" userId="ef587b5e-378a-4bb3-aa9f-3c15b98138a4" providerId="ADAL" clId="{890D6534-12FC-41A5-8DFB-3D222BE380F6}" dt="2025-11-18T15:19:06.203" v="9" actId="33475"/>
        <pc:sldMasterMkLst>
          <pc:docMk/>
          <pc:sldMasterMk cId="730693544" sldId="2147483673"/>
        </pc:sldMasterMkLst>
        <pc:spChg chg="add">
          <ac:chgData name="Fatma Alsagaf" userId="ef587b5e-378a-4bb3-aa9f-3c15b98138a4" providerId="ADAL" clId="{890D6534-12FC-41A5-8DFB-3D222BE380F6}" dt="2025-11-18T15:19:06.203" v="9" actId="33475"/>
          <ac:spMkLst>
            <pc:docMk/>
            <pc:sldMasterMk cId="730693544" sldId="2147483673"/>
            <ac:spMk id="8" creationId="{BF9CA448-F1BD-38BC-F9E9-F0D32930990C}"/>
          </ac:spMkLst>
        </pc:spChg>
      </pc:sldMasterChg>
      <pc:sldMasterChg chg="addSp mod">
        <pc:chgData name="Fatma Alsagaf" userId="ef587b5e-378a-4bb3-aa9f-3c15b98138a4" providerId="ADAL" clId="{890D6534-12FC-41A5-8DFB-3D222BE380F6}" dt="2025-11-18T15:19:06.203" v="9" actId="33475"/>
        <pc:sldMasterMkLst>
          <pc:docMk/>
          <pc:sldMasterMk cId="1413966688" sldId="2147483739"/>
        </pc:sldMasterMkLst>
        <pc:spChg chg="add">
          <ac:chgData name="Fatma Alsagaf" userId="ef587b5e-378a-4bb3-aa9f-3c15b98138a4" providerId="ADAL" clId="{890D6534-12FC-41A5-8DFB-3D222BE380F6}" dt="2025-11-18T15:19:06.203" v="9" actId="33475"/>
          <ac:spMkLst>
            <pc:docMk/>
            <pc:sldMasterMk cId="1413966688" sldId="2147483739"/>
            <ac:spMk id="6" creationId="{A16C5B59-F433-4CF2-C260-66918A3EEA85}"/>
          </ac:spMkLst>
        </pc:spChg>
      </pc:sldMasterChg>
      <pc:sldMasterChg chg="addSp mod">
        <pc:chgData name="Fatma Alsagaf" userId="ef587b5e-378a-4bb3-aa9f-3c15b98138a4" providerId="ADAL" clId="{890D6534-12FC-41A5-8DFB-3D222BE380F6}" dt="2025-11-18T15:19:06.203" v="9" actId="33475"/>
        <pc:sldMasterMkLst>
          <pc:docMk/>
          <pc:sldMasterMk cId="141935924" sldId="2147483769"/>
        </pc:sldMasterMkLst>
        <pc:spChg chg="add">
          <ac:chgData name="Fatma Alsagaf" userId="ef587b5e-378a-4bb3-aa9f-3c15b98138a4" providerId="ADAL" clId="{890D6534-12FC-41A5-8DFB-3D222BE380F6}" dt="2025-11-18T15:19:06.203" v="9" actId="33475"/>
          <ac:spMkLst>
            <pc:docMk/>
            <pc:sldMasterMk cId="141935924" sldId="2147483769"/>
            <ac:spMk id="7" creationId="{F8F4C2CB-DF01-AEE7-5755-DF1E68F46ECA}"/>
          </ac:spMkLst>
        </pc:spChg>
      </pc:sldMasterChg>
      <pc:sldMasterChg chg="addSp mod">
        <pc:chgData name="Fatma Alsagaf" userId="ef587b5e-378a-4bb3-aa9f-3c15b98138a4" providerId="ADAL" clId="{890D6534-12FC-41A5-8DFB-3D222BE380F6}" dt="2025-11-18T15:19:06.203" v="9" actId="33475"/>
        <pc:sldMasterMkLst>
          <pc:docMk/>
          <pc:sldMasterMk cId="723011084" sldId="2147483778"/>
        </pc:sldMasterMkLst>
        <pc:spChg chg="add">
          <ac:chgData name="Fatma Alsagaf" userId="ef587b5e-378a-4bb3-aa9f-3c15b98138a4" providerId="ADAL" clId="{890D6534-12FC-41A5-8DFB-3D222BE380F6}" dt="2025-11-18T15:19:06.203" v="9" actId="33475"/>
          <ac:spMkLst>
            <pc:docMk/>
            <pc:sldMasterMk cId="723011084" sldId="2147483778"/>
            <ac:spMk id="8" creationId="{A96D0C29-ED6C-F2DE-A78E-9476C733D4A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B244F-B23F-4C29-8174-3A72EFAFE9C7}" type="datetimeFigureOut">
              <a:rPr lang="en-US" smtClean="0"/>
              <a:t>18/11/2025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C68444-912D-4340-80A5-9C418ADEF6D4}" type="slidenum">
              <a:rPr lang="en-US" smtClean="0"/>
              <a:t>‹#›</a:t>
            </a:fld>
            <a:endParaRPr lang="en-US"/>
          </a:p>
        </p:txBody>
      </p:sp>
    </p:spTree>
    <p:extLst>
      <p:ext uri="{BB962C8B-B14F-4D97-AF65-F5344CB8AC3E}">
        <p14:creationId xmlns:p14="http://schemas.microsoft.com/office/powerpoint/2010/main" val="185891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07A062-6708-AA47-9200-14BB35717D7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876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1F1F1F"/>
                </a:solidFill>
                <a:effectLst/>
                <a:latin typeface="Google Sans"/>
              </a:rPr>
              <a:t>Objective:</a:t>
            </a:r>
            <a:r>
              <a:rPr lang="en-GB" b="0" i="0">
                <a:solidFill>
                  <a:srgbClr val="1F1F1F"/>
                </a:solidFill>
                <a:effectLst/>
                <a:latin typeface="Google Sans"/>
              </a:rPr>
              <a:t> Introduce Al-Futtaim Automotive's leadership model and its core pillars.</a:t>
            </a:r>
          </a:p>
          <a:p>
            <a:pPr algn="l"/>
            <a:endParaRPr lang="en-GB" b="0" i="0">
              <a:solidFill>
                <a:srgbClr val="1F1F1F"/>
              </a:solidFill>
              <a:effectLst/>
              <a:latin typeface="Google Sans"/>
            </a:endParaRPr>
          </a:p>
          <a:p>
            <a:pPr algn="l"/>
            <a:r>
              <a:rPr lang="en-GB" b="1" i="0">
                <a:solidFill>
                  <a:srgbClr val="1F1F1F"/>
                </a:solidFill>
                <a:effectLst/>
                <a:latin typeface="Google Sans"/>
              </a:rPr>
              <a:t>Talking points:</a:t>
            </a:r>
            <a:endParaRPr lang="en-GB" b="0" i="0">
              <a:solidFill>
                <a:srgbClr val="1F1F1F"/>
              </a:solidFill>
              <a:effectLst/>
              <a:latin typeface="Google Sans"/>
            </a:endParaRPr>
          </a:p>
          <a:p>
            <a:pPr algn="l">
              <a:buFont typeface="Arial" panose="020B0604020202020204" pitchFamily="34" charset="0"/>
              <a:buChar char="•"/>
            </a:pPr>
            <a:r>
              <a:rPr lang="en-GB" b="0" i="0">
                <a:solidFill>
                  <a:srgbClr val="1F1F1F"/>
                </a:solidFill>
                <a:effectLst/>
                <a:latin typeface="Google Sans"/>
              </a:rPr>
              <a:t>Briefly introduce the slide title: "Our Leadership Model: 3 Pillars."</a:t>
            </a:r>
          </a:p>
          <a:p>
            <a:pPr algn="l">
              <a:buFont typeface="Arial" panose="020B0604020202020204" pitchFamily="34" charset="0"/>
              <a:buChar char="•"/>
            </a:pPr>
            <a:r>
              <a:rPr lang="en-GB" b="0" i="0">
                <a:solidFill>
                  <a:srgbClr val="1F1F1F"/>
                </a:solidFill>
                <a:effectLst/>
                <a:latin typeface="Google Sans"/>
              </a:rPr>
              <a:t>Point to the image and acknowledge the three pillars: Authenticity, Commitment, and Customer Focus.</a:t>
            </a:r>
          </a:p>
          <a:p>
            <a:pPr algn="l">
              <a:buFont typeface="Arial" panose="020B0604020202020204" pitchFamily="34" charset="0"/>
              <a:buChar char="•"/>
            </a:pPr>
            <a:r>
              <a:rPr lang="en-GB" b="0" i="0">
                <a:solidFill>
                  <a:srgbClr val="1F1F1F"/>
                </a:solidFill>
                <a:effectLst/>
                <a:latin typeface="Google Sans"/>
              </a:rPr>
              <a:t>Briefly explain each pillar and its significance in the context of Al-Futtaim Automotive's leadership philosophy.</a:t>
            </a:r>
          </a:p>
          <a:p>
            <a:pPr algn="l">
              <a:buFont typeface="Arial" panose="020B0604020202020204" pitchFamily="34" charset="0"/>
              <a:buChar char="•"/>
            </a:pPr>
            <a:endParaRPr lang="en-GB" b="0" i="0">
              <a:solidFill>
                <a:srgbClr val="1F1F1F"/>
              </a:solidFill>
              <a:effectLst/>
              <a:latin typeface="Google Sans"/>
            </a:endParaRPr>
          </a:p>
          <a:p>
            <a:pPr algn="l"/>
            <a:r>
              <a:rPr lang="en-GB" b="1" i="0">
                <a:solidFill>
                  <a:srgbClr val="1F1F1F"/>
                </a:solidFill>
                <a:effectLst/>
                <a:latin typeface="Google Sans"/>
              </a:rPr>
              <a:t>Trainer Says: </a:t>
            </a:r>
            <a:r>
              <a:rPr lang="en-GB">
                <a:effectLst/>
              </a:rPr>
              <a:t>"As you can see on the slide, our leadership model is anchored by three core pillars: Authenticity, Commitment, and Customer Focus. These pillars represent the fundamental values and </a:t>
            </a:r>
            <a:r>
              <a:rPr lang="en-GB" err="1">
                <a:effectLst/>
              </a:rPr>
              <a:t>behaviors</a:t>
            </a:r>
            <a:r>
              <a:rPr lang="en-GB">
                <a:effectLst/>
              </a:rPr>
              <a:t> that guide our leadership approach at Al-Futtaim Automotive. Let's start by exploring the first pillar, Authenticity. Authenticity is about being true to yourself and your values, leading with transparency and genuineness. This fosters trust and strengthens relationships within our teams. We then move on to Commitment, which represents dedication and perseverance in achieving our goals. Committed leaders inspire and motivate others, fostering a culture of ownership and accountability. Finally, Customer Focus emphasizes the importance of prioritizing our customers' needs and exceeding their expectations. By keeping the customer at the </a:t>
            </a:r>
            <a:r>
              <a:rPr lang="en-GB" err="1">
                <a:effectLst/>
              </a:rPr>
              <a:t>center</a:t>
            </a:r>
            <a:r>
              <a:rPr lang="en-GB">
                <a:effectLst/>
              </a:rPr>
              <a:t> of everything we do, we can ensure long-term success and sustainable growth."</a:t>
            </a:r>
          </a:p>
          <a:p>
            <a:endParaRPr lang="en-GB"/>
          </a:p>
        </p:txBody>
      </p:sp>
      <p:sp>
        <p:nvSpPr>
          <p:cNvPr id="4" name="Slide Number Placeholder 3"/>
          <p:cNvSpPr>
            <a:spLocks noGrp="1"/>
          </p:cNvSpPr>
          <p:nvPr>
            <p:ph type="sldNum" sz="quarter" idx="5"/>
          </p:nvPr>
        </p:nvSpPr>
        <p:spPr/>
        <p:txBody>
          <a:bodyPr/>
          <a:lstStyle/>
          <a:p>
            <a:fld id="{6BC68444-912D-4340-80A5-9C418ADEF6D4}" type="slidenum">
              <a:rPr lang="en-US" smtClean="0"/>
              <a:t>14</a:t>
            </a:fld>
            <a:endParaRPr lang="en-US"/>
          </a:p>
        </p:txBody>
      </p:sp>
    </p:spTree>
    <p:extLst>
      <p:ext uri="{BB962C8B-B14F-4D97-AF65-F5344CB8AC3E}">
        <p14:creationId xmlns:p14="http://schemas.microsoft.com/office/powerpoint/2010/main" val="196964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C68444-912D-4340-80A5-9C418ADEF6D4}" type="slidenum">
              <a:rPr lang="en-US" smtClean="0"/>
              <a:t>15</a:t>
            </a:fld>
            <a:endParaRPr lang="en-US"/>
          </a:p>
        </p:txBody>
      </p:sp>
    </p:spTree>
    <p:extLst>
      <p:ext uri="{BB962C8B-B14F-4D97-AF65-F5344CB8AC3E}">
        <p14:creationId xmlns:p14="http://schemas.microsoft.com/office/powerpoint/2010/main" val="921096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C68444-912D-4340-80A5-9C418ADEF6D4}" type="slidenum">
              <a:rPr lang="en-US" smtClean="0"/>
              <a:t>16</a:t>
            </a:fld>
            <a:endParaRPr lang="en-US"/>
          </a:p>
        </p:txBody>
      </p:sp>
    </p:spTree>
    <p:extLst>
      <p:ext uri="{BB962C8B-B14F-4D97-AF65-F5344CB8AC3E}">
        <p14:creationId xmlns:p14="http://schemas.microsoft.com/office/powerpoint/2010/main" val="2279132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B6F02-73A8-893A-8324-4FAF16D33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9BD3B-E1A7-EDD5-921C-22D1478576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2CAD1-1565-3CD0-0CFE-A28C6F1BF25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AACBB1-53DE-1BB6-1FEA-7814FEF14D62}"/>
              </a:ext>
            </a:extLst>
          </p:cNvPr>
          <p:cNvSpPr>
            <a:spLocks noGrp="1"/>
          </p:cNvSpPr>
          <p:nvPr>
            <p:ph type="sldNum" sz="quarter" idx="5"/>
          </p:nvPr>
        </p:nvSpPr>
        <p:spPr/>
        <p:txBody>
          <a:bodyPr/>
          <a:lstStyle/>
          <a:p>
            <a:fld id="{6BC68444-912D-4340-80A5-9C418ADEF6D4}" type="slidenum">
              <a:rPr lang="en-US" smtClean="0"/>
              <a:t>17</a:t>
            </a:fld>
            <a:endParaRPr lang="en-US"/>
          </a:p>
        </p:txBody>
      </p:sp>
    </p:spTree>
    <p:extLst>
      <p:ext uri="{BB962C8B-B14F-4D97-AF65-F5344CB8AC3E}">
        <p14:creationId xmlns:p14="http://schemas.microsoft.com/office/powerpoint/2010/main" val="2757288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D9E66-C93E-D43D-7014-67FC7EB91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1B49B-A6CE-2C16-CBCF-EB00A0052A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C77DCB-B229-4BB7-E103-D501DE6F1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B972B6-66C7-BF65-7F42-8F9A150154B0}"/>
              </a:ext>
            </a:extLst>
          </p:cNvPr>
          <p:cNvSpPr>
            <a:spLocks noGrp="1"/>
          </p:cNvSpPr>
          <p:nvPr>
            <p:ph type="sldNum" sz="quarter" idx="5"/>
          </p:nvPr>
        </p:nvSpPr>
        <p:spPr/>
        <p:txBody>
          <a:bodyPr/>
          <a:lstStyle/>
          <a:p>
            <a:fld id="{6BC68444-912D-4340-80A5-9C418ADEF6D4}" type="slidenum">
              <a:rPr lang="en-US" smtClean="0"/>
              <a:t>18</a:t>
            </a:fld>
            <a:endParaRPr lang="en-US"/>
          </a:p>
        </p:txBody>
      </p:sp>
    </p:spTree>
    <p:extLst>
      <p:ext uri="{BB962C8B-B14F-4D97-AF65-F5344CB8AC3E}">
        <p14:creationId xmlns:p14="http://schemas.microsoft.com/office/powerpoint/2010/main" val="2990193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AE7A5-B05D-4391-C06E-492F2FC8AC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8B2D1-2103-B617-DC84-73350A2A11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21011-158F-466D-961C-1000FBED977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B8846F-EDBA-57F4-EEE8-59D3B1A60D22}"/>
              </a:ext>
            </a:extLst>
          </p:cNvPr>
          <p:cNvSpPr>
            <a:spLocks noGrp="1"/>
          </p:cNvSpPr>
          <p:nvPr>
            <p:ph type="sldNum" sz="quarter" idx="5"/>
          </p:nvPr>
        </p:nvSpPr>
        <p:spPr/>
        <p:txBody>
          <a:bodyPr/>
          <a:lstStyle/>
          <a:p>
            <a:fld id="{6BC68444-912D-4340-80A5-9C418ADEF6D4}" type="slidenum">
              <a:rPr lang="en-US" smtClean="0"/>
              <a:t>19</a:t>
            </a:fld>
            <a:endParaRPr lang="en-US"/>
          </a:p>
        </p:txBody>
      </p:sp>
    </p:spTree>
    <p:extLst>
      <p:ext uri="{BB962C8B-B14F-4D97-AF65-F5344CB8AC3E}">
        <p14:creationId xmlns:p14="http://schemas.microsoft.com/office/powerpoint/2010/main" val="3081571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4BF2A-F5DF-DEB6-8BE3-EB21C8B08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AFE1CF-69A6-0F42-1198-47777DF61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11928C-51A4-2AC8-FB78-5DE9DF3C5A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CE1C47-6C6E-C9E6-4323-A014C5A38868}"/>
              </a:ext>
            </a:extLst>
          </p:cNvPr>
          <p:cNvSpPr>
            <a:spLocks noGrp="1"/>
          </p:cNvSpPr>
          <p:nvPr>
            <p:ph type="sldNum" sz="quarter" idx="5"/>
          </p:nvPr>
        </p:nvSpPr>
        <p:spPr/>
        <p:txBody>
          <a:bodyPr/>
          <a:lstStyle/>
          <a:p>
            <a:fld id="{6BC68444-912D-4340-80A5-9C418ADEF6D4}" type="slidenum">
              <a:rPr lang="en-US" smtClean="0"/>
              <a:t>20</a:t>
            </a:fld>
            <a:endParaRPr lang="en-US"/>
          </a:p>
        </p:txBody>
      </p:sp>
    </p:spTree>
    <p:extLst>
      <p:ext uri="{BB962C8B-B14F-4D97-AF65-F5344CB8AC3E}">
        <p14:creationId xmlns:p14="http://schemas.microsoft.com/office/powerpoint/2010/main" val="1329875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FE5BB-2B24-B9FF-BFB6-D77A9D330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4513B-CDAF-49D1-6293-24E7631551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4DBF0E-E775-3DF9-645E-3CD025BEC3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F8974B-6CFE-5565-7D21-5B85546B76E2}"/>
              </a:ext>
            </a:extLst>
          </p:cNvPr>
          <p:cNvSpPr>
            <a:spLocks noGrp="1"/>
          </p:cNvSpPr>
          <p:nvPr>
            <p:ph type="sldNum" sz="quarter" idx="5"/>
          </p:nvPr>
        </p:nvSpPr>
        <p:spPr/>
        <p:txBody>
          <a:bodyPr/>
          <a:lstStyle/>
          <a:p>
            <a:fld id="{6BC68444-912D-4340-80A5-9C418ADEF6D4}" type="slidenum">
              <a:rPr lang="en-US" smtClean="0"/>
              <a:t>21</a:t>
            </a:fld>
            <a:endParaRPr lang="en-US"/>
          </a:p>
        </p:txBody>
      </p:sp>
    </p:spTree>
    <p:extLst>
      <p:ext uri="{BB962C8B-B14F-4D97-AF65-F5344CB8AC3E}">
        <p14:creationId xmlns:p14="http://schemas.microsoft.com/office/powerpoint/2010/main" val="1128809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AF693-D511-BC60-B502-C5D898B332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C9944A-F3EA-CE40-206C-A7CE4B96A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7A2C4D-9D72-287E-CE0C-DE7E278D9F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8E457B-C9C5-AE63-DFE8-02BAED15E1EF}"/>
              </a:ext>
            </a:extLst>
          </p:cNvPr>
          <p:cNvSpPr>
            <a:spLocks noGrp="1"/>
          </p:cNvSpPr>
          <p:nvPr>
            <p:ph type="sldNum" sz="quarter" idx="5"/>
          </p:nvPr>
        </p:nvSpPr>
        <p:spPr/>
        <p:txBody>
          <a:bodyPr/>
          <a:lstStyle/>
          <a:p>
            <a:fld id="{6BC68444-912D-4340-80A5-9C418ADEF6D4}" type="slidenum">
              <a:rPr lang="en-US" smtClean="0"/>
              <a:t>22</a:t>
            </a:fld>
            <a:endParaRPr lang="en-US"/>
          </a:p>
        </p:txBody>
      </p:sp>
    </p:spTree>
    <p:extLst>
      <p:ext uri="{BB962C8B-B14F-4D97-AF65-F5344CB8AC3E}">
        <p14:creationId xmlns:p14="http://schemas.microsoft.com/office/powerpoint/2010/main" val="19683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50C46-4851-2068-1FCF-CF10C36BC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B4827-73B8-FED8-C5A6-1C72CC500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0DA2-EFD3-6AAB-1F2B-970DAB4D5B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302BBE-F2F4-02A1-3882-2433D779F0FE}"/>
              </a:ext>
            </a:extLst>
          </p:cNvPr>
          <p:cNvSpPr>
            <a:spLocks noGrp="1"/>
          </p:cNvSpPr>
          <p:nvPr>
            <p:ph type="sldNum" sz="quarter" idx="5"/>
          </p:nvPr>
        </p:nvSpPr>
        <p:spPr/>
        <p:txBody>
          <a:bodyPr/>
          <a:lstStyle/>
          <a:p>
            <a:fld id="{6BC68444-912D-4340-80A5-9C418ADEF6D4}" type="slidenum">
              <a:rPr lang="en-US" smtClean="0"/>
              <a:t>23</a:t>
            </a:fld>
            <a:endParaRPr lang="en-US"/>
          </a:p>
        </p:txBody>
      </p:sp>
    </p:spTree>
    <p:extLst>
      <p:ext uri="{BB962C8B-B14F-4D97-AF65-F5344CB8AC3E}">
        <p14:creationId xmlns:p14="http://schemas.microsoft.com/office/powerpoint/2010/main" val="1480359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1F1F1F"/>
                </a:solidFill>
                <a:effectLst/>
                <a:latin typeface="Google Sans"/>
              </a:rPr>
              <a:t>Trainer Notes: </a:t>
            </a:r>
          </a:p>
          <a:p>
            <a:pPr algn="l"/>
            <a:r>
              <a:rPr lang="en-GB" b="1" i="0">
                <a:solidFill>
                  <a:srgbClr val="1F1F1F"/>
                </a:solidFill>
                <a:effectLst/>
                <a:latin typeface="Google Sans"/>
              </a:rPr>
              <a:t>Elevating Leadership: How </a:t>
            </a:r>
            <a:r>
              <a:rPr lang="en-US" sz="1200" b="1">
                <a:solidFill>
                  <a:srgbClr val="0070C0"/>
                </a:solidFill>
                <a:effectLst/>
                <a:latin typeface="Calibri" panose="020F0502020204030204" pitchFamily="34" charset="0"/>
                <a:ea typeface="Aptos" panose="020B0004020202020204" pitchFamily="34" charset="0"/>
              </a:rPr>
              <a:t>Al</a:t>
            </a:r>
            <a:r>
              <a:rPr lang="en-US" sz="1200">
                <a:solidFill>
                  <a:srgbClr val="0070C0"/>
                </a:solidFill>
                <a:effectLst/>
                <a:latin typeface="Calibri" panose="020F0502020204030204" pitchFamily="34" charset="0"/>
                <a:ea typeface="Aptos" panose="020B0004020202020204" pitchFamily="34" charset="0"/>
              </a:rPr>
              <a:t> </a:t>
            </a:r>
            <a:r>
              <a:rPr lang="en-US" sz="1200" b="1">
                <a:solidFill>
                  <a:srgbClr val="0070C0"/>
                </a:solidFill>
                <a:effectLst/>
                <a:latin typeface="Calibri" panose="020F0502020204030204" pitchFamily="34" charset="0"/>
                <a:ea typeface="Aptos" panose="020B0004020202020204" pitchFamily="34" charset="0"/>
              </a:rPr>
              <a:t>Futtaim</a:t>
            </a:r>
            <a:r>
              <a:rPr lang="en-US" sz="1200">
                <a:solidFill>
                  <a:srgbClr val="0070C0"/>
                </a:solidFill>
                <a:effectLst/>
                <a:latin typeface="Calibri" panose="020F0502020204030204" pitchFamily="34" charset="0"/>
                <a:ea typeface="Aptos" panose="020B0004020202020204" pitchFamily="34" charset="0"/>
              </a:rPr>
              <a:t> </a:t>
            </a:r>
            <a:r>
              <a:rPr lang="en-GB" b="1" i="0">
                <a:solidFill>
                  <a:srgbClr val="1F1F1F"/>
                </a:solidFill>
                <a:effectLst/>
                <a:latin typeface="Google Sans"/>
              </a:rPr>
              <a:t>Automotive Competencies and Models Drive Success</a:t>
            </a:r>
            <a:br>
              <a:rPr lang="en-GB"/>
            </a:br>
            <a:endParaRPr lang="en-GB" b="1" i="0">
              <a:solidFill>
                <a:srgbClr val="1F1F1F"/>
              </a:solidFill>
              <a:effectLst/>
              <a:latin typeface="Google Sans"/>
            </a:endParaRPr>
          </a:p>
          <a:p>
            <a:pPr algn="l"/>
            <a:r>
              <a:rPr lang="en-GB" b="1" i="0">
                <a:solidFill>
                  <a:srgbClr val="1F1F1F"/>
                </a:solidFill>
                <a:effectLst/>
                <a:latin typeface="Google Sans"/>
              </a:rPr>
              <a:t>Opening (1-2 minutes):</a:t>
            </a:r>
            <a:endParaRPr lang="en-GB" b="0" i="0">
              <a:solidFill>
                <a:srgbClr val="1F1F1F"/>
              </a:solidFill>
              <a:effectLst/>
              <a:latin typeface="Google Sans"/>
            </a:endParaRPr>
          </a:p>
          <a:p>
            <a:pPr algn="l">
              <a:buFont typeface="Arial" panose="020B0604020202020204" pitchFamily="34" charset="0"/>
              <a:buChar char="•"/>
            </a:pPr>
            <a:r>
              <a:rPr lang="en-GB" b="1" i="0">
                <a:solidFill>
                  <a:srgbClr val="1F1F1F"/>
                </a:solidFill>
                <a:effectLst/>
                <a:latin typeface="Google Sans"/>
              </a:rPr>
              <a:t>Greeting and Introduction:</a:t>
            </a:r>
            <a:r>
              <a:rPr lang="en-GB" b="0" i="0">
                <a:solidFill>
                  <a:srgbClr val="1F1F1F"/>
                </a:solidFill>
                <a:effectLst/>
                <a:latin typeface="Google Sans"/>
              </a:rPr>
              <a:t> Introduce yourself and your role with warmth and enthusiasm.</a:t>
            </a:r>
          </a:p>
          <a:p>
            <a:pPr algn="l">
              <a:buFont typeface="Arial" panose="020B0604020202020204" pitchFamily="34" charset="0"/>
              <a:buChar char="•"/>
            </a:pPr>
            <a:r>
              <a:rPr lang="en-GB" b="1" i="0">
                <a:solidFill>
                  <a:srgbClr val="1F1F1F"/>
                </a:solidFill>
                <a:effectLst/>
                <a:latin typeface="Google Sans"/>
              </a:rPr>
              <a:t>Engaging Question:</a:t>
            </a:r>
            <a:r>
              <a:rPr lang="en-GB" b="0" i="0">
                <a:solidFill>
                  <a:srgbClr val="1F1F1F"/>
                </a:solidFill>
                <a:effectLst/>
                <a:latin typeface="Google Sans"/>
              </a:rPr>
              <a:t> "In today's dynamic automotive industry, what are some key challenges you face as leaders?" (Allow a few seconds for responses and acknowledge answers briefly.)</a:t>
            </a:r>
          </a:p>
          <a:p>
            <a:pPr algn="l"/>
            <a:r>
              <a:rPr lang="en-GB" b="1" i="0">
                <a:solidFill>
                  <a:srgbClr val="1F1F1F"/>
                </a:solidFill>
                <a:effectLst/>
                <a:latin typeface="Google Sans"/>
              </a:rPr>
              <a:t>Background on </a:t>
            </a:r>
            <a:r>
              <a:rPr lang="en-US" sz="1200" b="1">
                <a:solidFill>
                  <a:srgbClr val="0070C0"/>
                </a:solidFill>
                <a:effectLst/>
                <a:latin typeface="Calibri" panose="020F0502020204030204" pitchFamily="34" charset="0"/>
                <a:ea typeface="Aptos" panose="020B0004020202020204" pitchFamily="34" charset="0"/>
              </a:rPr>
              <a:t>Al Futtaim </a:t>
            </a:r>
            <a:r>
              <a:rPr lang="en-GB" b="1" i="0">
                <a:solidFill>
                  <a:srgbClr val="1F1F1F"/>
                </a:solidFill>
                <a:effectLst/>
                <a:latin typeface="Google Sans"/>
              </a:rPr>
              <a:t> Automotive Competencies (1-2 minutes):</a:t>
            </a:r>
            <a:endParaRPr lang="en-GB" b="0" i="0">
              <a:solidFill>
                <a:srgbClr val="1F1F1F"/>
              </a:solidFill>
              <a:effectLst/>
              <a:latin typeface="Google Sans"/>
            </a:endParaRPr>
          </a:p>
          <a:p>
            <a:pPr algn="l">
              <a:buFont typeface="Arial" panose="020B0604020202020204" pitchFamily="34" charset="0"/>
              <a:buChar char="•"/>
            </a:pPr>
            <a:r>
              <a:rPr lang="en-GB" b="0" i="0">
                <a:solidFill>
                  <a:srgbClr val="1F1F1F"/>
                </a:solidFill>
                <a:effectLst/>
                <a:latin typeface="Google Sans"/>
              </a:rPr>
              <a:t>Briefly highlight the importance of </a:t>
            </a:r>
            <a:r>
              <a:rPr lang="en-US" sz="1200">
                <a:solidFill>
                  <a:srgbClr val="0070C0"/>
                </a:solidFill>
                <a:effectLst/>
                <a:latin typeface="Calibri" panose="020F0502020204030204" pitchFamily="34" charset="0"/>
                <a:ea typeface="Aptos" panose="020B0004020202020204" pitchFamily="34" charset="0"/>
              </a:rPr>
              <a:t>Al Futtaim </a:t>
            </a:r>
            <a:r>
              <a:rPr lang="en-GB" b="0" i="0">
                <a:solidFill>
                  <a:srgbClr val="1F1F1F"/>
                </a:solidFill>
                <a:effectLst/>
                <a:latin typeface="Google Sans"/>
              </a:rPr>
              <a:t> Automotive's established competencies in achieving success.</a:t>
            </a:r>
          </a:p>
          <a:p>
            <a:pPr marL="742950" lvl="1" indent="-285750" algn="l">
              <a:buFont typeface="Arial" panose="020B0604020202020204" pitchFamily="34" charset="0"/>
              <a:buChar char="•"/>
            </a:pPr>
            <a:r>
              <a:rPr lang="en-GB" b="0" i="0">
                <a:solidFill>
                  <a:srgbClr val="1F1F1F"/>
                </a:solidFill>
                <a:effectLst/>
                <a:latin typeface="Google Sans"/>
              </a:rPr>
              <a:t>At </a:t>
            </a:r>
            <a:r>
              <a:rPr lang="en-US" sz="1200">
                <a:solidFill>
                  <a:srgbClr val="0070C0"/>
                </a:solidFill>
                <a:effectLst/>
                <a:latin typeface="Calibri" panose="020F0502020204030204" pitchFamily="34" charset="0"/>
                <a:ea typeface="Aptos" panose="020B0004020202020204" pitchFamily="34" charset="0"/>
              </a:rPr>
              <a:t>Al Futtaim </a:t>
            </a:r>
            <a:r>
              <a:rPr lang="en-GB" b="0" i="0">
                <a:solidFill>
                  <a:srgbClr val="1F1F1F"/>
                </a:solidFill>
                <a:effectLst/>
                <a:latin typeface="Google Sans"/>
              </a:rPr>
              <a:t> Automotive, we take pride in our established competencies. They guide us in delivering exceptional performance and maintaining our leading position in the market."</a:t>
            </a:r>
          </a:p>
          <a:p>
            <a:pPr algn="l"/>
            <a:r>
              <a:rPr lang="en-GB" b="1" i="0">
                <a:solidFill>
                  <a:srgbClr val="1F1F1F"/>
                </a:solidFill>
                <a:effectLst/>
                <a:latin typeface="Google Sans"/>
              </a:rPr>
              <a:t>Purpose of the Session (1-2 minutes):</a:t>
            </a:r>
            <a:endParaRPr lang="en-GB" b="0" i="0">
              <a:solidFill>
                <a:srgbClr val="1F1F1F"/>
              </a:solidFill>
              <a:effectLst/>
              <a:latin typeface="Google Sans"/>
            </a:endParaRPr>
          </a:p>
          <a:p>
            <a:pPr algn="l">
              <a:buFont typeface="Arial" panose="020B0604020202020204" pitchFamily="34" charset="0"/>
              <a:buChar char="•"/>
            </a:pPr>
            <a:r>
              <a:rPr lang="en-GB" b="1" i="0">
                <a:solidFill>
                  <a:srgbClr val="1F1F1F"/>
                </a:solidFill>
                <a:effectLst/>
                <a:latin typeface="Google Sans"/>
              </a:rPr>
              <a:t>Introduce the session's focus:</a:t>
            </a:r>
            <a:r>
              <a:rPr lang="en-GB" b="0" i="0">
                <a:solidFill>
                  <a:srgbClr val="1F1F1F"/>
                </a:solidFill>
                <a:effectLst/>
                <a:latin typeface="Google Sans"/>
              </a:rPr>
              <a:t> Connect the importance of competencies to leadership development and organizations’ success.</a:t>
            </a:r>
          </a:p>
          <a:p>
            <a:pPr marL="742950" lvl="1" indent="-285750" algn="l">
              <a:buFont typeface="Arial" panose="020B0604020202020204" pitchFamily="34" charset="0"/>
              <a:buChar char="•"/>
            </a:pPr>
            <a:r>
              <a:rPr lang="en-GB" b="0" i="0">
                <a:solidFill>
                  <a:srgbClr val="1F1F1F"/>
                </a:solidFill>
                <a:effectLst/>
                <a:latin typeface="Google Sans"/>
              </a:rPr>
              <a:t>Trainer says: Building upon our strong foundation, this session explores how leadership competencies can further strengthen your leadership abilities and contribute to achieving </a:t>
            </a:r>
            <a:r>
              <a:rPr lang="en-US" sz="1200">
                <a:solidFill>
                  <a:srgbClr val="0070C0"/>
                </a:solidFill>
                <a:effectLst/>
                <a:latin typeface="Calibri" panose="020F0502020204030204" pitchFamily="34" charset="0"/>
                <a:ea typeface="Aptos" panose="020B0004020202020204" pitchFamily="34" charset="0"/>
              </a:rPr>
              <a:t>Al Futtaim</a:t>
            </a:r>
            <a:r>
              <a:rPr lang="en-GB" b="0" i="0">
                <a:solidFill>
                  <a:srgbClr val="1F1F1F"/>
                </a:solidFill>
                <a:effectLst/>
                <a:latin typeface="Google Sans"/>
              </a:rPr>
              <a:t> Automotive's strategic goals."</a:t>
            </a:r>
          </a:p>
          <a:p>
            <a:pPr algn="l"/>
            <a:r>
              <a:rPr lang="en-GB" b="1" i="0">
                <a:solidFill>
                  <a:srgbClr val="1F1F1F"/>
                </a:solidFill>
                <a:effectLst/>
                <a:latin typeface="Google Sans"/>
              </a:rPr>
              <a:t>Introduction to Competency Frameworks and Leadership Models (1-2 minutes):</a:t>
            </a:r>
            <a:endParaRPr lang="en-GB" b="0" i="0">
              <a:solidFill>
                <a:srgbClr val="1F1F1F"/>
              </a:solidFill>
              <a:effectLst/>
              <a:latin typeface="Google Sans"/>
            </a:endParaRPr>
          </a:p>
          <a:p>
            <a:pPr algn="l">
              <a:buFont typeface="Arial" panose="020B0604020202020204" pitchFamily="34" charset="0"/>
              <a:buChar char="•"/>
            </a:pPr>
            <a:r>
              <a:rPr lang="en-GB" b="0" i="0">
                <a:solidFill>
                  <a:srgbClr val="1F1F1F"/>
                </a:solidFill>
                <a:effectLst/>
                <a:latin typeface="Google Sans"/>
              </a:rPr>
              <a:t>Provide a clear and concise definition of competency frameworks, mentioning their role in ensuring successful employee performance.</a:t>
            </a:r>
          </a:p>
          <a:p>
            <a:pPr algn="l">
              <a:buFont typeface="Arial" panose="020B0604020202020204" pitchFamily="34" charset="0"/>
              <a:buChar char="•"/>
            </a:pPr>
            <a:r>
              <a:rPr lang="en-GB" b="0" i="0">
                <a:solidFill>
                  <a:srgbClr val="1F1F1F"/>
                </a:solidFill>
                <a:effectLst/>
                <a:latin typeface="Google Sans"/>
              </a:rPr>
              <a:t>Briefly explain leadership models, emphasizing their role in developing effective leaders.</a:t>
            </a:r>
          </a:p>
          <a:p>
            <a:pPr marL="742950" lvl="1" indent="-285750" algn="l">
              <a:buFont typeface="Arial" panose="020B0604020202020204" pitchFamily="34" charset="0"/>
              <a:buChar char="•"/>
            </a:pPr>
            <a:r>
              <a:rPr lang="en-GB" b="0" i="0">
                <a:solidFill>
                  <a:srgbClr val="1F1F1F"/>
                </a:solidFill>
                <a:effectLst/>
                <a:latin typeface="Google Sans"/>
              </a:rPr>
              <a:t>Trainer Says: Today, we'll delve into two key concepts: competency frameworks and leadership models. Competency frameworks outline the skills and knowledge needed for success, while leadership models provide a roadmap for developing effective leadership </a:t>
            </a:r>
            <a:r>
              <a:rPr lang="en-GB" b="0" i="0" err="1">
                <a:solidFill>
                  <a:srgbClr val="1F1F1F"/>
                </a:solidFill>
                <a:effectLst/>
                <a:latin typeface="Google Sans"/>
              </a:rPr>
              <a:t>behaviors</a:t>
            </a:r>
            <a:r>
              <a:rPr lang="en-GB" b="0" i="0">
                <a:solidFill>
                  <a:srgbClr val="1F1F1F"/>
                </a:solidFill>
                <a:effectLst/>
                <a:latin typeface="Google Sans"/>
              </a:rPr>
              <a:t>."</a:t>
            </a:r>
          </a:p>
          <a:p>
            <a:pPr algn="l">
              <a:buFont typeface="Arial" panose="020B0604020202020204" pitchFamily="34" charset="0"/>
              <a:buChar char="•"/>
            </a:pPr>
            <a:r>
              <a:rPr lang="en-GB" b="1" i="0">
                <a:solidFill>
                  <a:srgbClr val="1F1F1F"/>
                </a:solidFill>
                <a:effectLst/>
                <a:latin typeface="Google Sans"/>
              </a:rPr>
              <a:t>Highlight the synergy:</a:t>
            </a:r>
            <a:r>
              <a:rPr lang="en-GB" b="0" i="0">
                <a:solidFill>
                  <a:srgbClr val="1F1F1F"/>
                </a:solidFill>
                <a:effectLst/>
                <a:latin typeface="Google Sans"/>
              </a:rPr>
              <a:t> Explain how the two concepts work together.</a:t>
            </a:r>
          </a:p>
          <a:p>
            <a:pPr marL="742950" lvl="1" indent="-285750" algn="l">
              <a:buFont typeface="Arial" panose="020B0604020202020204" pitchFamily="34" charset="0"/>
              <a:buChar char="•"/>
            </a:pPr>
            <a:r>
              <a:rPr lang="en-GB" b="0" i="0">
                <a:solidFill>
                  <a:srgbClr val="1F1F1F"/>
                </a:solidFill>
                <a:effectLst/>
                <a:latin typeface="Google Sans"/>
              </a:rPr>
              <a:t>Trainer Says: By integrating leadership models with our established competencies, we can empower individuals to excel in their leadership roles and drive </a:t>
            </a:r>
            <a:r>
              <a:rPr lang="en-US" sz="1200">
                <a:solidFill>
                  <a:srgbClr val="0070C0"/>
                </a:solidFill>
                <a:effectLst/>
                <a:latin typeface="Calibri" panose="020F0502020204030204" pitchFamily="34" charset="0"/>
                <a:ea typeface="Aptos" panose="020B0004020202020204" pitchFamily="34" charset="0"/>
              </a:rPr>
              <a:t>Al Futtaim</a:t>
            </a:r>
            <a:r>
              <a:rPr lang="en-GB" b="0" i="0">
                <a:solidFill>
                  <a:srgbClr val="1F1F1F"/>
                </a:solidFill>
                <a:effectLst/>
                <a:latin typeface="Google Sans"/>
              </a:rPr>
              <a:t> Automotive's continued success."</a:t>
            </a:r>
          </a:p>
          <a:p>
            <a:pPr algn="l"/>
            <a:r>
              <a:rPr lang="en-GB" b="1" i="0">
                <a:solidFill>
                  <a:srgbClr val="1F1F1F"/>
                </a:solidFill>
                <a:effectLst/>
                <a:latin typeface="Google Sans"/>
              </a:rPr>
              <a:t>Call to Action (1 minute):</a:t>
            </a:r>
            <a:endParaRPr lang="en-GB" b="0" i="0">
              <a:solidFill>
                <a:srgbClr val="1F1F1F"/>
              </a:solidFill>
              <a:effectLst/>
              <a:latin typeface="Google Sans"/>
            </a:endParaRPr>
          </a:p>
          <a:p>
            <a:pPr algn="l">
              <a:buFont typeface="Arial" panose="020B0604020202020204" pitchFamily="34" charset="0"/>
              <a:buChar char="•"/>
            </a:pPr>
            <a:r>
              <a:rPr lang="en-GB" b="0" i="0">
                <a:solidFill>
                  <a:srgbClr val="1F1F1F"/>
                </a:solidFill>
                <a:effectLst/>
                <a:latin typeface="Google Sans"/>
              </a:rPr>
              <a:t>Encourage active participation and emphasize the value of shared experiences.</a:t>
            </a:r>
          </a:p>
          <a:p>
            <a:pPr marL="742950" lvl="1" indent="-285750" algn="l">
              <a:buFont typeface="Arial" panose="020B0604020202020204" pitchFamily="34" charset="0"/>
              <a:buChar char="•"/>
            </a:pPr>
            <a:r>
              <a:rPr lang="en-GB" b="0" i="0">
                <a:solidFill>
                  <a:srgbClr val="1F1F1F"/>
                </a:solidFill>
                <a:effectLst/>
                <a:latin typeface="Google Sans"/>
              </a:rPr>
              <a:t>Trainer Says: I encourage you to actively participate and share your insights. Your leadership experiences within </a:t>
            </a:r>
            <a:r>
              <a:rPr lang="en-US" sz="1200">
                <a:solidFill>
                  <a:srgbClr val="0070C0"/>
                </a:solidFill>
                <a:effectLst/>
                <a:latin typeface="Calibri" panose="020F0502020204030204" pitchFamily="34" charset="0"/>
                <a:ea typeface="Aptos" panose="020B0004020202020204" pitchFamily="34" charset="0"/>
              </a:rPr>
              <a:t>Al Futtaim</a:t>
            </a:r>
            <a:r>
              <a:rPr lang="en-GB" b="0" i="0">
                <a:solidFill>
                  <a:srgbClr val="1F1F1F"/>
                </a:solidFill>
                <a:effectLst/>
                <a:latin typeface="Google Sans"/>
              </a:rPr>
              <a:t> Automotive are invaluable, and your interaction will enrich our discussion and learning."</a:t>
            </a:r>
          </a:p>
          <a:p>
            <a:pPr algn="l"/>
            <a:r>
              <a:rPr lang="en-GB" b="1" i="0">
                <a:solidFill>
                  <a:srgbClr val="1F1F1F"/>
                </a:solidFill>
                <a:effectLst/>
                <a:latin typeface="Google Sans"/>
              </a:rPr>
              <a:t>Closing (30 seconds):</a:t>
            </a:r>
            <a:endParaRPr lang="en-GB" b="0" i="0">
              <a:solidFill>
                <a:srgbClr val="1F1F1F"/>
              </a:solidFill>
              <a:effectLst/>
              <a:latin typeface="Google Sans"/>
            </a:endParaRPr>
          </a:p>
          <a:p>
            <a:pPr algn="l">
              <a:buFont typeface="Arial" panose="020B0604020202020204" pitchFamily="34" charset="0"/>
              <a:buChar char="•"/>
            </a:pPr>
            <a:r>
              <a:rPr lang="en-GB" b="0" i="0">
                <a:solidFill>
                  <a:srgbClr val="1F1F1F"/>
                </a:solidFill>
                <a:effectLst/>
                <a:latin typeface="Google Sans"/>
              </a:rPr>
              <a:t>Briefly thank participants for their time and attention.</a:t>
            </a:r>
          </a:p>
          <a:p>
            <a:pPr algn="l">
              <a:buFont typeface="Arial" panose="020B0604020202020204" pitchFamily="34" charset="0"/>
              <a:buChar char="•"/>
            </a:pPr>
            <a:endParaRPr lang="en-GB" b="0" i="0">
              <a:solidFill>
                <a:srgbClr val="1F1F1F"/>
              </a:solidFill>
              <a:effectLst/>
              <a:latin typeface="Google Sans"/>
            </a:endParaRPr>
          </a:p>
          <a:p>
            <a:pPr algn="l">
              <a:buFont typeface="Arial" panose="020B0604020202020204" pitchFamily="34" charset="0"/>
              <a:buChar char="•"/>
            </a:pPr>
            <a:r>
              <a:rPr lang="en-GB" b="0" i="0">
                <a:solidFill>
                  <a:srgbClr val="1F1F1F"/>
                </a:solidFill>
                <a:effectLst/>
                <a:latin typeface="Google Sans"/>
              </a:rPr>
              <a:t>Transition smoothly into the next section of your presentation.</a:t>
            </a:r>
          </a:p>
          <a:p>
            <a:endParaRPr lang="en-GB"/>
          </a:p>
          <a:p>
            <a:endParaRPr lang="en-US"/>
          </a:p>
          <a:p>
            <a:endParaRPr lang="en-GB"/>
          </a:p>
        </p:txBody>
      </p:sp>
      <p:sp>
        <p:nvSpPr>
          <p:cNvPr id="4" name="Slide Number Placeholder 3"/>
          <p:cNvSpPr>
            <a:spLocks noGrp="1"/>
          </p:cNvSpPr>
          <p:nvPr>
            <p:ph type="sldNum" sz="quarter" idx="5"/>
          </p:nvPr>
        </p:nvSpPr>
        <p:spPr/>
        <p:txBody>
          <a:bodyPr/>
          <a:lstStyle/>
          <a:p>
            <a:fld id="{6BC68444-912D-4340-80A5-9C418ADEF6D4}" type="slidenum">
              <a:rPr lang="en-US" smtClean="0"/>
              <a:t>5</a:t>
            </a:fld>
            <a:endParaRPr lang="en-US"/>
          </a:p>
        </p:txBody>
      </p:sp>
    </p:spTree>
    <p:extLst>
      <p:ext uri="{BB962C8B-B14F-4D97-AF65-F5344CB8AC3E}">
        <p14:creationId xmlns:p14="http://schemas.microsoft.com/office/powerpoint/2010/main" val="3801479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108A1-ED63-7DE3-8E75-386874493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92408-A23B-1D1F-5CBC-F850758598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7BEDE6-C67B-41D2-D5EC-D2B07634CC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A2019B-EE7E-3ED3-A512-D96701B846A8}"/>
              </a:ext>
            </a:extLst>
          </p:cNvPr>
          <p:cNvSpPr>
            <a:spLocks noGrp="1"/>
          </p:cNvSpPr>
          <p:nvPr>
            <p:ph type="sldNum" sz="quarter" idx="5"/>
          </p:nvPr>
        </p:nvSpPr>
        <p:spPr/>
        <p:txBody>
          <a:bodyPr/>
          <a:lstStyle/>
          <a:p>
            <a:fld id="{6BC68444-912D-4340-80A5-9C418ADEF6D4}" type="slidenum">
              <a:rPr lang="en-US" smtClean="0"/>
              <a:t>24</a:t>
            </a:fld>
            <a:endParaRPr lang="en-US"/>
          </a:p>
        </p:txBody>
      </p:sp>
    </p:spTree>
    <p:extLst>
      <p:ext uri="{BB962C8B-B14F-4D97-AF65-F5344CB8AC3E}">
        <p14:creationId xmlns:p14="http://schemas.microsoft.com/office/powerpoint/2010/main" val="429050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F4D77-7100-F33A-DAEA-643E492DB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B78636-7F20-4E7A-6487-4FBB073E10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92EB7-5C40-E147-A003-41645464FF26}"/>
              </a:ext>
            </a:extLst>
          </p:cNvPr>
          <p:cNvSpPr>
            <a:spLocks noGrp="1"/>
          </p:cNvSpPr>
          <p:nvPr>
            <p:ph type="body" idx="1"/>
          </p:nvPr>
        </p:nvSpPr>
        <p:spPr/>
        <p:txBody>
          <a:bodyPr/>
          <a:lstStyle/>
          <a:p>
            <a:r>
              <a:rPr lang="en-GB" sz="1800">
                <a:effectLst/>
                <a:latin typeface="Calibri" panose="020F0502020204030204" pitchFamily="34" charset="0"/>
                <a:ea typeface="Aptos" panose="020B0004020202020204" pitchFamily="34" charset="0"/>
              </a:rPr>
              <a:t>Before immersing ourselves in appreciating the leadership competencies and appreciating real life situations where utilizing them come to live, this is where you can find all the details of the leadership model, the 8 competencies and all the proficiency levels associated with the different leader</a:t>
            </a:r>
            <a:endParaRPr lang="en-GB"/>
          </a:p>
        </p:txBody>
      </p:sp>
      <p:sp>
        <p:nvSpPr>
          <p:cNvPr id="4" name="Slide Number Placeholder 3">
            <a:extLst>
              <a:ext uri="{FF2B5EF4-FFF2-40B4-BE49-F238E27FC236}">
                <a16:creationId xmlns:a16="http://schemas.microsoft.com/office/drawing/2014/main" id="{04EDF375-F3BB-5EA4-10A2-E3DDD97CF931}"/>
              </a:ext>
            </a:extLst>
          </p:cNvPr>
          <p:cNvSpPr>
            <a:spLocks noGrp="1"/>
          </p:cNvSpPr>
          <p:nvPr>
            <p:ph type="sldNum" sz="quarter" idx="5"/>
          </p:nvPr>
        </p:nvSpPr>
        <p:spPr/>
        <p:txBody>
          <a:bodyPr/>
          <a:lstStyle/>
          <a:p>
            <a:fld id="{6BC68444-912D-4340-80A5-9C418ADEF6D4}" type="slidenum">
              <a:rPr lang="en-US" smtClean="0"/>
              <a:t>25</a:t>
            </a:fld>
            <a:endParaRPr lang="en-US"/>
          </a:p>
        </p:txBody>
      </p:sp>
    </p:spTree>
    <p:extLst>
      <p:ext uri="{BB962C8B-B14F-4D97-AF65-F5344CB8AC3E}">
        <p14:creationId xmlns:p14="http://schemas.microsoft.com/office/powerpoint/2010/main" val="1209773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C68444-912D-4340-80A5-9C418ADEF6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686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C68444-912D-4340-80A5-9C418ADEF6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50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C68444-912D-4340-80A5-9C418ADEF6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24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8D379-5033-901D-D652-B87984E7A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1F0D12-43E9-48FA-B762-ABFDCAD1F1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EECCA0-8795-913B-BC89-089877EE34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F0F157-0ADF-F172-9CE1-4994BF01175E}"/>
              </a:ext>
            </a:extLst>
          </p:cNvPr>
          <p:cNvSpPr>
            <a:spLocks noGrp="1"/>
          </p:cNvSpPr>
          <p:nvPr>
            <p:ph type="sldNum" sz="quarter" idx="5"/>
          </p:nvPr>
        </p:nvSpPr>
        <p:spPr/>
        <p:txBody>
          <a:bodyPr/>
          <a:lstStyle/>
          <a:p>
            <a:fld id="{6BC68444-912D-4340-80A5-9C418ADEF6D4}" type="slidenum">
              <a:rPr lang="en-US" smtClean="0"/>
              <a:t>30</a:t>
            </a:fld>
            <a:endParaRPr lang="en-US"/>
          </a:p>
        </p:txBody>
      </p:sp>
    </p:spTree>
    <p:extLst>
      <p:ext uri="{BB962C8B-B14F-4D97-AF65-F5344CB8AC3E}">
        <p14:creationId xmlns:p14="http://schemas.microsoft.com/office/powerpoint/2010/main" val="2251163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https://view.genial.ly/65b31eee2eaa93001483f4be/interactive-content-al-futtaim-leadership-competencies-101-recap-game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C68444-912D-4340-80A5-9C418ADEF6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216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C68444-912D-4340-80A5-9C418ADEF6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40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1F1F1F"/>
                </a:solidFill>
                <a:effectLst/>
                <a:latin typeface="Google Sans"/>
              </a:rPr>
              <a:t>Trainer Note: Introduction Transparency</a:t>
            </a:r>
            <a:endParaRPr lang="en-GB" b="0" i="0">
              <a:solidFill>
                <a:srgbClr val="1F1F1F"/>
              </a:solidFill>
              <a:effectLst/>
              <a:latin typeface="Google Sans"/>
            </a:endParaRPr>
          </a:p>
          <a:p>
            <a:pPr algn="l"/>
            <a:r>
              <a:rPr lang="en-GB" b="1" i="0">
                <a:solidFill>
                  <a:srgbClr val="1F1F1F"/>
                </a:solidFill>
                <a:effectLst/>
                <a:latin typeface="Google Sans"/>
              </a:rPr>
              <a:t>Important to highlight in the introduction:</a:t>
            </a:r>
            <a:endParaRPr lang="en-GB" b="0" i="0">
              <a:solidFill>
                <a:srgbClr val="1F1F1F"/>
              </a:solidFill>
              <a:effectLst/>
              <a:latin typeface="Google Sans"/>
            </a:endParaRPr>
          </a:p>
          <a:p>
            <a:pPr algn="l">
              <a:buFont typeface="Arial" panose="020B0604020202020204" pitchFamily="34" charset="0"/>
              <a:buChar char="•"/>
            </a:pPr>
            <a:r>
              <a:rPr lang="en-GB" b="1" i="0">
                <a:solidFill>
                  <a:srgbClr val="1F1F1F"/>
                </a:solidFill>
                <a:effectLst/>
                <a:latin typeface="Google Sans"/>
              </a:rPr>
              <a:t>Acknowledge Al-Futtaim Automotive's ongoing journey:</a:t>
            </a:r>
            <a:r>
              <a:rPr lang="en-GB" b="0" i="0">
                <a:solidFill>
                  <a:srgbClr val="1F1F1F"/>
                </a:solidFill>
                <a:effectLst/>
                <a:latin typeface="Google Sans"/>
              </a:rPr>
              <a:t> Briefly mention that Al-Futtaim Automotive is actively working on </a:t>
            </a:r>
            <a:r>
              <a:rPr lang="en-GB" b="1" i="0">
                <a:solidFill>
                  <a:srgbClr val="1F1F1F"/>
                </a:solidFill>
                <a:effectLst/>
                <a:latin typeface="Google Sans"/>
              </a:rPr>
              <a:t>raising awareness and knowledge</a:t>
            </a:r>
            <a:r>
              <a:rPr lang="en-GB" b="0" i="0">
                <a:solidFill>
                  <a:srgbClr val="1F1F1F"/>
                </a:solidFill>
                <a:effectLst/>
                <a:latin typeface="Google Sans"/>
              </a:rPr>
              <a:t> of the established competencies and their various applications.</a:t>
            </a:r>
          </a:p>
          <a:p>
            <a:pPr algn="l">
              <a:buFont typeface="Arial" panose="020B0604020202020204" pitchFamily="34" charset="0"/>
              <a:buChar char="•"/>
            </a:pPr>
            <a:r>
              <a:rPr lang="en-GB" b="1" i="0">
                <a:solidFill>
                  <a:srgbClr val="1F1F1F"/>
                </a:solidFill>
                <a:effectLst/>
                <a:latin typeface="Google Sans"/>
              </a:rPr>
              <a:t>Set expectations and transparency:</a:t>
            </a:r>
            <a:r>
              <a:rPr lang="en-GB" b="0" i="0">
                <a:solidFill>
                  <a:srgbClr val="1F1F1F"/>
                </a:solidFill>
                <a:effectLst/>
                <a:latin typeface="Google Sans"/>
              </a:rPr>
              <a:t> Be transparent about the ongoing process of </a:t>
            </a:r>
            <a:r>
              <a:rPr lang="en-GB" b="1" i="0">
                <a:solidFill>
                  <a:srgbClr val="1F1F1F"/>
                </a:solidFill>
                <a:effectLst/>
                <a:latin typeface="Google Sans"/>
              </a:rPr>
              <a:t>embedding these competencies</a:t>
            </a:r>
            <a:r>
              <a:rPr lang="en-GB" b="0" i="0">
                <a:solidFill>
                  <a:srgbClr val="1F1F1F"/>
                </a:solidFill>
                <a:effectLst/>
                <a:latin typeface="Google Sans"/>
              </a:rPr>
              <a:t> into employee lifecycle touchpoints, acknowledging that this process is still under development.</a:t>
            </a:r>
          </a:p>
          <a:p>
            <a:pPr algn="l"/>
            <a:r>
              <a:rPr lang="en-GB" b="1" i="0">
                <a:solidFill>
                  <a:srgbClr val="1F1F1F"/>
                </a:solidFill>
                <a:effectLst/>
                <a:latin typeface="Google Sans"/>
              </a:rPr>
              <a:t>Trainer says: </a:t>
            </a:r>
            <a:endParaRPr lang="en-GB" b="0" i="0">
              <a:solidFill>
                <a:srgbClr val="1F1F1F"/>
              </a:solidFill>
              <a:effectLst/>
              <a:latin typeface="Google Sans"/>
            </a:endParaRPr>
          </a:p>
          <a:p>
            <a:r>
              <a:rPr lang="en-GB">
                <a:effectLst/>
              </a:rPr>
              <a:t>"As you know, Al-Futtaim Automotive is committed to excellence, and a crucial part of that commitment is our established set of competencies. Today, we'll be exploring these competencies in more detail. It's important to acknowledge that we're currently on a journey to </a:t>
            </a:r>
            <a:r>
              <a:rPr lang="en-GB" b="1">
                <a:effectLst/>
              </a:rPr>
              <a:t>both raise awareness and knowledge</a:t>
            </a:r>
            <a:r>
              <a:rPr lang="en-GB">
                <a:effectLst/>
              </a:rPr>
              <a:t> of these competencies and their applications across various aspects of our work. We're also actively working on </a:t>
            </a:r>
            <a:r>
              <a:rPr lang="en-GB" b="1">
                <a:effectLst/>
              </a:rPr>
              <a:t>embedding them into different touchpoints</a:t>
            </a:r>
            <a:r>
              <a:rPr lang="en-GB">
                <a:effectLst/>
              </a:rPr>
              <a:t> throughout the employee lifecycle. While this process is ongoing, today's session will equip you with a strong understanding of these competencies and their potential to empower your leadership journey within Al-Futtaim Automotive."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C68444-912D-4340-80A5-9C418ADEF6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89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2EE72-9A9F-BEA7-4775-CCEB2A6C5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13BAB-340D-CE47-B445-336E2D32F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F6155-EFE4-EBEF-AEBC-83C852A10758}"/>
              </a:ext>
            </a:extLst>
          </p:cNvPr>
          <p:cNvSpPr>
            <a:spLocks noGrp="1"/>
          </p:cNvSpPr>
          <p:nvPr>
            <p:ph type="body" idx="1"/>
          </p:nvPr>
        </p:nvSpPr>
        <p:spPr/>
        <p:txBody>
          <a:bodyPr/>
          <a:lstStyle/>
          <a:p>
            <a:pPr algn="l"/>
            <a:r>
              <a:rPr lang="en-GB" b="1" i="0">
                <a:solidFill>
                  <a:srgbClr val="1F1F1F"/>
                </a:solidFill>
                <a:effectLst/>
                <a:latin typeface="Google Sans"/>
              </a:rPr>
              <a:t>Trainer Note: Aligning Values for Effective Leadership</a:t>
            </a:r>
          </a:p>
          <a:p>
            <a:pPr algn="l"/>
            <a:r>
              <a:rPr lang="en-GB" b="1" i="0">
                <a:solidFill>
                  <a:srgbClr val="1F1F1F"/>
                </a:solidFill>
                <a:effectLst/>
                <a:latin typeface="Google Sans"/>
              </a:rPr>
              <a:t>Objective:</a:t>
            </a:r>
            <a:r>
              <a:rPr lang="en-GB" b="0" i="0">
                <a:solidFill>
                  <a:srgbClr val="1F1F1F"/>
                </a:solidFill>
                <a:effectLst/>
                <a:latin typeface="Google Sans"/>
              </a:rPr>
              <a:t> Emphasize the importance of aligning personal values with organizational values for effective leadership.</a:t>
            </a:r>
          </a:p>
          <a:p>
            <a:pPr algn="l"/>
            <a:r>
              <a:rPr lang="en-GB" b="1" i="0">
                <a:solidFill>
                  <a:srgbClr val="1F1F1F"/>
                </a:solidFill>
                <a:effectLst/>
                <a:latin typeface="Google Sans"/>
              </a:rPr>
              <a:t>Talking points:</a:t>
            </a:r>
            <a:endParaRPr lang="en-GB" b="0" i="0">
              <a:solidFill>
                <a:srgbClr val="1F1F1F"/>
              </a:solidFill>
              <a:effectLst/>
              <a:latin typeface="Google Sans"/>
            </a:endParaRPr>
          </a:p>
          <a:p>
            <a:pPr algn="l">
              <a:buFont typeface="Arial" panose="020B0604020202020204" pitchFamily="34" charset="0"/>
              <a:buChar char="•"/>
            </a:pPr>
            <a:r>
              <a:rPr lang="en-GB" b="1" i="0">
                <a:solidFill>
                  <a:srgbClr val="1F1F1F"/>
                </a:solidFill>
                <a:effectLst/>
                <a:latin typeface="Google Sans"/>
              </a:rPr>
              <a:t>Introduce the quote:</a:t>
            </a:r>
            <a:r>
              <a:rPr lang="en-GB" b="0" i="0">
                <a:solidFill>
                  <a:srgbClr val="1F1F1F"/>
                </a:solidFill>
                <a:effectLst/>
                <a:latin typeface="Google Sans"/>
              </a:rPr>
              <a:t> Briefly mention the source and year of the quote.</a:t>
            </a:r>
          </a:p>
          <a:p>
            <a:pPr algn="l">
              <a:buFont typeface="Arial" panose="020B0604020202020204" pitchFamily="34" charset="0"/>
              <a:buChar char="•"/>
            </a:pPr>
            <a:r>
              <a:rPr lang="en-GB" b="1" i="0">
                <a:solidFill>
                  <a:srgbClr val="1F1F1F"/>
                </a:solidFill>
                <a:effectLst/>
                <a:latin typeface="Google Sans"/>
              </a:rPr>
              <a:t>Explain the key message:</a:t>
            </a:r>
            <a:r>
              <a:rPr lang="en-GB" b="0" i="0">
                <a:solidFill>
                  <a:srgbClr val="1F1F1F"/>
                </a:solidFill>
                <a:effectLst/>
                <a:latin typeface="Google Sans"/>
              </a:rPr>
              <a:t> Paraphrase the quote in simpler terms, highlighting the connection between personal and organizational values for leaders.</a:t>
            </a:r>
          </a:p>
          <a:p>
            <a:pPr marL="742950" lvl="1" indent="-285750" algn="l">
              <a:buFont typeface="Arial" panose="020B0604020202020204" pitchFamily="34" charset="0"/>
              <a:buChar char="•"/>
            </a:pPr>
            <a:r>
              <a:rPr lang="en-GB" b="0" i="0">
                <a:solidFill>
                  <a:srgbClr val="1F1F1F"/>
                </a:solidFill>
                <a:effectLst/>
                <a:latin typeface="Google Sans"/>
              </a:rPr>
              <a:t>"This quote from Deloitte's 2020 'Leadership Development Solutions: Market Primer' emphasizes the crucial link between a leader's personal values and the organization's core values and beliefs."</a:t>
            </a:r>
          </a:p>
          <a:p>
            <a:pPr algn="l">
              <a:buFont typeface="Arial" panose="020B0604020202020204" pitchFamily="34" charset="0"/>
              <a:buChar char="•"/>
            </a:pPr>
            <a:r>
              <a:rPr lang="en-GB" b="1" i="0">
                <a:solidFill>
                  <a:srgbClr val="1F1F1F"/>
                </a:solidFill>
                <a:effectLst/>
                <a:latin typeface="Google Sans"/>
              </a:rPr>
              <a:t>Benefits of alignment:</a:t>
            </a:r>
            <a:r>
              <a:rPr lang="en-GB" b="0" i="0">
                <a:solidFill>
                  <a:srgbClr val="1F1F1F"/>
                </a:solidFill>
                <a:effectLst/>
                <a:latin typeface="Google Sans"/>
              </a:rPr>
              <a:t> Explain the positive impact of this alignment.</a:t>
            </a:r>
          </a:p>
          <a:p>
            <a:pPr marL="742950" lvl="1" indent="-285750" algn="l">
              <a:buFont typeface="Arial" panose="020B0604020202020204" pitchFamily="34" charset="0"/>
              <a:buChar char="•"/>
            </a:pPr>
            <a:r>
              <a:rPr lang="en-GB" b="1" i="0">
                <a:solidFill>
                  <a:srgbClr val="1F1F1F"/>
                </a:solidFill>
                <a:effectLst/>
                <a:latin typeface="Google Sans"/>
              </a:rPr>
              <a:t>Reinforced passion:</a:t>
            </a:r>
            <a:r>
              <a:rPr lang="en-GB" b="0" i="0">
                <a:solidFill>
                  <a:srgbClr val="1F1F1F"/>
                </a:solidFill>
                <a:effectLst/>
                <a:latin typeface="Google Sans"/>
              </a:rPr>
              <a:t> Mention how alignment strengthens a leader's passion and commitment.</a:t>
            </a:r>
          </a:p>
          <a:p>
            <a:pPr marL="742950" lvl="1" indent="-285750" algn="l">
              <a:buFont typeface="Arial" panose="020B0604020202020204" pitchFamily="34" charset="0"/>
              <a:buChar char="•"/>
            </a:pPr>
            <a:r>
              <a:rPr lang="en-GB" b="1" i="0">
                <a:solidFill>
                  <a:srgbClr val="1F1F1F"/>
                </a:solidFill>
                <a:effectLst/>
                <a:latin typeface="Google Sans"/>
              </a:rPr>
              <a:t>Enhanced influence:</a:t>
            </a:r>
            <a:r>
              <a:rPr lang="en-GB" b="0" i="0">
                <a:solidFill>
                  <a:srgbClr val="1F1F1F"/>
                </a:solidFill>
                <a:effectLst/>
                <a:latin typeface="Google Sans"/>
              </a:rPr>
              <a:t> Explain how it empowers leaders to influence others more effectively.</a:t>
            </a:r>
          </a:p>
          <a:p>
            <a:pPr algn="l">
              <a:buFont typeface="Arial" panose="020B0604020202020204" pitchFamily="34" charset="0"/>
              <a:buChar char="•"/>
            </a:pPr>
            <a:r>
              <a:rPr lang="en-GB" b="1" i="0">
                <a:solidFill>
                  <a:srgbClr val="1F1F1F"/>
                </a:solidFill>
                <a:effectLst/>
                <a:latin typeface="Google Sans"/>
              </a:rPr>
              <a:t>Application within Al-Futtaim:</a:t>
            </a:r>
            <a:r>
              <a:rPr lang="en-GB" b="0" i="0">
                <a:solidFill>
                  <a:srgbClr val="1F1F1F"/>
                </a:solidFill>
                <a:effectLst/>
                <a:latin typeface="Google Sans"/>
              </a:rPr>
              <a:t> Briefly connect the concept to Al-Futtaim Automotive.</a:t>
            </a:r>
          </a:p>
          <a:p>
            <a:pPr marL="742950" lvl="1" indent="-285750" algn="l">
              <a:buFont typeface="Arial" panose="020B0604020202020204" pitchFamily="34" charset="0"/>
              <a:buChar char="•"/>
            </a:pPr>
            <a:r>
              <a:rPr lang="en-GB" b="0" i="0">
                <a:solidFill>
                  <a:srgbClr val="1F1F1F"/>
                </a:solidFill>
                <a:effectLst/>
                <a:latin typeface="Google Sans"/>
              </a:rPr>
              <a:t>"By fostering an environment where personal values resonate with Al-Futtaim Automotive's core values, we empower our leaders to be passionate and influential, ultimately contributing to a more engaged workforce and achieving our strategic goals."</a:t>
            </a:r>
          </a:p>
          <a:p>
            <a:pPr algn="l"/>
            <a:r>
              <a:rPr lang="en-GB" b="1" i="0">
                <a:solidFill>
                  <a:srgbClr val="1F1F1F"/>
                </a:solidFill>
                <a:effectLst/>
                <a:latin typeface="Google Sans"/>
              </a:rPr>
              <a:t>Trainer says:</a:t>
            </a:r>
            <a:endParaRPr lang="en-GB" b="0" i="0">
              <a:solidFill>
                <a:srgbClr val="1F1F1F"/>
              </a:solidFill>
              <a:effectLst/>
              <a:latin typeface="Google Sans"/>
            </a:endParaRPr>
          </a:p>
          <a:p>
            <a:r>
              <a:rPr lang="en-GB">
                <a:effectLst/>
              </a:rPr>
              <a:t>"As we explore the aspects of our leadership competency framework, it's vital to consider this insightful quote from Deloitte's 2020 'Leadership Development Solutions: Market Primer.' It emphasizes that when a leader's personal values and motivations align with the organization's core values and beliefs, their passion and ability to influence others are significantly strengthened. This alignment empowers leaders to not only be genuinely invested in their roles but also inspire and motivate their teams, fostering a positive and productive work environment. As we move forward, let's remember this crucial element and explore how our leadership competency framework can further cultivate leaders who embody both personal and organizational values, propelling Al-Futtaim Automotive towards continued success."</a:t>
            </a:r>
          </a:p>
          <a:p>
            <a:endParaRPr lang="en-US"/>
          </a:p>
        </p:txBody>
      </p:sp>
      <p:sp>
        <p:nvSpPr>
          <p:cNvPr id="4" name="Slide Number Placeholder 3">
            <a:extLst>
              <a:ext uri="{FF2B5EF4-FFF2-40B4-BE49-F238E27FC236}">
                <a16:creationId xmlns:a16="http://schemas.microsoft.com/office/drawing/2014/main" id="{5D089E98-C496-5F1D-B6FC-F63DD5A26C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C68444-912D-4340-80A5-9C418ADEF6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51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47BB2-E94A-23F2-2147-A8967267F5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ECE6F9-4741-972E-69F0-6FF6F098A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DD25CF-3361-FD1D-419B-6B1CA251D27B}"/>
              </a:ext>
            </a:extLst>
          </p:cNvPr>
          <p:cNvSpPr>
            <a:spLocks noGrp="1"/>
          </p:cNvSpPr>
          <p:nvPr>
            <p:ph type="body" idx="1"/>
          </p:nvPr>
        </p:nvSpPr>
        <p:spPr/>
        <p:txBody>
          <a:bodyPr/>
          <a:lstStyle/>
          <a:p>
            <a:pPr algn="l"/>
            <a:r>
              <a:rPr lang="en-GB" b="1" i="0">
                <a:solidFill>
                  <a:srgbClr val="1F1F1F"/>
                </a:solidFill>
                <a:effectLst/>
                <a:latin typeface="Google Sans"/>
              </a:rPr>
              <a:t>Trainer Note: enhancing business </a:t>
            </a:r>
            <a:r>
              <a:rPr lang="en-GB" b="1" i="0" err="1">
                <a:solidFill>
                  <a:srgbClr val="1F1F1F"/>
                </a:solidFill>
                <a:effectLst/>
                <a:latin typeface="Google Sans"/>
              </a:rPr>
              <a:t>sucess</a:t>
            </a:r>
            <a:endParaRPr lang="en-GB" b="1" i="0">
              <a:solidFill>
                <a:srgbClr val="1F1F1F"/>
              </a:solidFill>
              <a:effectLst/>
              <a:latin typeface="Google Sans"/>
            </a:endParaRPr>
          </a:p>
          <a:p>
            <a:pPr algn="l"/>
            <a:r>
              <a:rPr lang="en-GB" b="1" i="0">
                <a:solidFill>
                  <a:srgbClr val="1F1F1F"/>
                </a:solidFill>
                <a:effectLst/>
                <a:latin typeface="Google Sans"/>
              </a:rPr>
              <a:t>Objective:</a:t>
            </a:r>
            <a:r>
              <a:rPr lang="en-GB" b="0" i="0">
                <a:solidFill>
                  <a:srgbClr val="1F1F1F"/>
                </a:solidFill>
                <a:effectLst/>
                <a:latin typeface="Google Sans"/>
              </a:rPr>
              <a:t> Emphasize the role of effective leadership in achieving business success</a:t>
            </a:r>
          </a:p>
          <a:p>
            <a:pPr algn="l"/>
            <a:r>
              <a:rPr lang="en-GB" b="1" i="0">
                <a:solidFill>
                  <a:srgbClr val="1F1F1F"/>
                </a:solidFill>
                <a:effectLst/>
                <a:latin typeface="Google Sans"/>
              </a:rPr>
              <a:t>Talking points:</a:t>
            </a:r>
            <a:endParaRPr lang="en-GB" b="0" i="0">
              <a:solidFill>
                <a:srgbClr val="1F1F1F"/>
              </a:solidFill>
              <a:effectLst/>
              <a:latin typeface="Google Sans"/>
            </a:endParaRPr>
          </a:p>
          <a:p>
            <a:pPr algn="l">
              <a:buFont typeface="Arial" panose="020B0604020202020204" pitchFamily="34" charset="0"/>
              <a:buChar char="•"/>
            </a:pPr>
            <a:r>
              <a:rPr lang="en-GB" b="1" i="0">
                <a:solidFill>
                  <a:srgbClr val="1F1F1F"/>
                </a:solidFill>
                <a:effectLst/>
                <a:latin typeface="Google Sans"/>
              </a:rPr>
              <a:t>Introduce the quote:</a:t>
            </a:r>
            <a:r>
              <a:rPr lang="en-GB" b="0" i="0">
                <a:solidFill>
                  <a:srgbClr val="1F1F1F"/>
                </a:solidFill>
                <a:effectLst/>
                <a:latin typeface="Google Sans"/>
              </a:rPr>
              <a:t> Briefly mention the source and year of the quote.</a:t>
            </a:r>
          </a:p>
          <a:p>
            <a:pPr algn="l">
              <a:buFont typeface="Arial" panose="020B0604020202020204" pitchFamily="34" charset="0"/>
              <a:buChar char="•"/>
            </a:pPr>
            <a:r>
              <a:rPr lang="en-GB" b="1" i="0">
                <a:solidFill>
                  <a:srgbClr val="1F1F1F"/>
                </a:solidFill>
                <a:effectLst/>
                <a:latin typeface="Google Sans"/>
              </a:rPr>
              <a:t>Explain the key message:</a:t>
            </a:r>
            <a:r>
              <a:rPr lang="en-GB" b="0" i="0">
                <a:solidFill>
                  <a:srgbClr val="1F1F1F"/>
                </a:solidFill>
                <a:effectLst/>
                <a:latin typeface="Google Sans"/>
              </a:rPr>
              <a:t> Paraphrase the quote in simpler terms, highlighting the connection between personal and organizational values for leaders.</a:t>
            </a:r>
          </a:p>
          <a:p>
            <a:pPr marL="742950" lvl="1" indent="-285750" algn="l">
              <a:buFont typeface="Arial" panose="020B0604020202020204" pitchFamily="34" charset="0"/>
              <a:buChar char="•"/>
            </a:pPr>
            <a:r>
              <a:rPr lang="en-GB" b="0" i="0">
                <a:solidFill>
                  <a:srgbClr val="1F1F1F"/>
                </a:solidFill>
                <a:effectLst/>
                <a:latin typeface="Google Sans"/>
              </a:rPr>
              <a:t>"This quote from The Global Leadership Forecast emphasizes the crucial link between a leader’s effectiveness and business success”</a:t>
            </a:r>
          </a:p>
          <a:p>
            <a:pPr algn="l">
              <a:buFont typeface="Arial" panose="020B0604020202020204" pitchFamily="34" charset="0"/>
              <a:buChar char="•"/>
            </a:pPr>
            <a:r>
              <a:rPr lang="en-GB" b="1" i="0">
                <a:solidFill>
                  <a:srgbClr val="1F1F1F"/>
                </a:solidFill>
                <a:effectLst/>
                <a:latin typeface="Google Sans"/>
              </a:rPr>
              <a:t>Application within Al-Futtaim:</a:t>
            </a:r>
            <a:r>
              <a:rPr lang="en-GB" b="0" i="0">
                <a:solidFill>
                  <a:srgbClr val="1F1F1F"/>
                </a:solidFill>
                <a:effectLst/>
                <a:latin typeface="Google Sans"/>
              </a:rPr>
              <a:t> Briefly connect the concept to Al-Futtaim Automotive.</a:t>
            </a:r>
          </a:p>
          <a:p>
            <a:pPr algn="l">
              <a:buFont typeface="Arial" panose="020B0604020202020204" pitchFamily="34" charset="0"/>
              <a:buChar char="•"/>
            </a:pPr>
            <a:endParaRPr lang="en-GB" b="0" i="0">
              <a:solidFill>
                <a:srgbClr val="1F1F1F"/>
              </a:solidFill>
              <a:effectLst/>
              <a:latin typeface="Google Sans"/>
            </a:endParaRPr>
          </a:p>
          <a:p>
            <a:pPr algn="l">
              <a:buFont typeface="Arial" panose="020B0604020202020204" pitchFamily="34" charset="0"/>
              <a:buChar char="•"/>
            </a:pPr>
            <a:r>
              <a:rPr lang="en-GB" b="0" i="0">
                <a:solidFill>
                  <a:srgbClr val="1F1F1F"/>
                </a:solidFill>
                <a:effectLst/>
                <a:latin typeface="Google Sans"/>
              </a:rPr>
              <a:t>Connect it with the below similar note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E" sz="1200"/>
              <a:t>Studies often show a correlation between strong leadership competencies and positive organizational performance. </a:t>
            </a:r>
            <a:r>
              <a:rPr lang="en-AE" sz="1200" b="1"/>
              <a:t>(Harvard Business Review)</a:t>
            </a:r>
          </a:p>
          <a:p>
            <a:pPr algn="l">
              <a:buFont typeface="Arial" panose="020B0604020202020204" pitchFamily="34" charset="0"/>
              <a:buChar char="•"/>
            </a:pPr>
            <a:endParaRPr lang="en-GB" b="0" i="0">
              <a:solidFill>
                <a:srgbClr val="1F1F1F"/>
              </a:solidFill>
              <a:effectLst/>
              <a:latin typeface="Google Sans"/>
            </a:endParaRPr>
          </a:p>
          <a:p>
            <a:pPr algn="l">
              <a:buFont typeface="Arial" panose="020B0604020202020204" pitchFamily="34" charset="0"/>
              <a:buChar char="•"/>
            </a:pPr>
            <a:r>
              <a:rPr lang="en-GB" b="0" i="0">
                <a:solidFill>
                  <a:srgbClr val="1F1F1F"/>
                </a:solidFill>
                <a:effectLst/>
                <a:latin typeface="Google Sans"/>
              </a:rPr>
              <a:t>One of the main areas of success is employee satisfaction and engagement (reflect as well with the below quote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E" sz="1200"/>
              <a:t>Companies that actively implement training and mentoring initiatives to develop leadership competencies are </a:t>
            </a:r>
            <a:r>
              <a:rPr lang="en-AE" sz="1200" b="1" u="sng"/>
              <a:t>3.4</a:t>
            </a:r>
            <a:r>
              <a:rPr lang="en-AE" sz="1200"/>
              <a:t> times more likely to be rated as a best place to work. (HR Trends)</a:t>
            </a:r>
          </a:p>
          <a:p>
            <a:pPr algn="l">
              <a:buFont typeface="Arial" panose="020B0604020202020204" pitchFamily="34" charset="0"/>
              <a:buChar char="•"/>
            </a:pPr>
            <a:endParaRPr lang="en-GB" b="0" i="0">
              <a:solidFill>
                <a:srgbClr val="1F1F1F"/>
              </a:solidFill>
              <a:effectLst/>
              <a:latin typeface="Google Sans"/>
            </a:endParaRPr>
          </a:p>
          <a:p>
            <a:endParaRPr lang="en-US"/>
          </a:p>
        </p:txBody>
      </p:sp>
      <p:sp>
        <p:nvSpPr>
          <p:cNvPr id="4" name="Slide Number Placeholder 3">
            <a:extLst>
              <a:ext uri="{FF2B5EF4-FFF2-40B4-BE49-F238E27FC236}">
                <a16:creationId xmlns:a16="http://schemas.microsoft.com/office/drawing/2014/main" id="{BCDE8D30-4AB1-502B-4E91-7693934F4D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C68444-912D-4340-80A5-9C418ADEF6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375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1F1F1F"/>
                </a:solidFill>
                <a:effectLst/>
                <a:latin typeface="Google Sans"/>
              </a:rPr>
              <a:t>Trainer Note: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rgbClr val="1F1F1F"/>
              </a:solidFill>
              <a:effectLst/>
              <a:uLnTx/>
              <a:uFillTx/>
              <a:latin typeface="Google Sans"/>
              <a:ea typeface="Open Sans Extrabold" panose="020B0906030804020204" pitchFamily="34" charset="0"/>
              <a:cs typeface="Open Sans Extrabold" panose="020B09060308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What Is A Leadership Competency Framework?</a:t>
            </a:r>
            <a:endParaRPr kumimoji="0" lang="en-US" sz="1200" b="1" i="0" u="none" strike="noStrike" kern="1200" cap="none" spc="0" normalizeH="0" baseline="0" noProof="0">
              <a:ln>
                <a:noFill/>
              </a:ln>
              <a:solidFill>
                <a:schemeClr val="accent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1F1F1F"/>
              </a:solidFill>
              <a:effectLst/>
              <a:latin typeface="Google Sans"/>
            </a:endParaRPr>
          </a:p>
          <a:p>
            <a:pPr algn="l"/>
            <a:r>
              <a:rPr lang="en-GB" b="1" i="0">
                <a:solidFill>
                  <a:srgbClr val="1F1F1F"/>
                </a:solidFill>
                <a:effectLst/>
                <a:latin typeface="Google Sans"/>
              </a:rPr>
              <a:t>Talking points:</a:t>
            </a:r>
            <a:endParaRPr lang="en-GB" b="0" i="0">
              <a:solidFill>
                <a:srgbClr val="1F1F1F"/>
              </a:solidFill>
              <a:effectLst/>
              <a:latin typeface="Google Sans"/>
            </a:endParaRPr>
          </a:p>
          <a:p>
            <a:pPr algn="l">
              <a:buFont typeface="Arial" panose="020B0604020202020204" pitchFamily="34" charset="0"/>
              <a:buChar char="•"/>
            </a:pPr>
            <a:r>
              <a:rPr lang="en-GB" b="0" i="0">
                <a:solidFill>
                  <a:srgbClr val="1F1F1F"/>
                </a:solidFill>
                <a:effectLst/>
                <a:latin typeface="Google Sans"/>
              </a:rPr>
              <a:t>Briefly acknowledge the executives' existing knowledge of competencies within Al-Futtaim Automotive.</a:t>
            </a:r>
          </a:p>
          <a:p>
            <a:pPr algn="l">
              <a:buFont typeface="Arial" panose="020B0604020202020204" pitchFamily="34" charset="0"/>
              <a:buChar char="•"/>
            </a:pPr>
            <a:r>
              <a:rPr lang="en-GB" b="0" i="0">
                <a:solidFill>
                  <a:srgbClr val="1F1F1F"/>
                </a:solidFill>
                <a:effectLst/>
                <a:latin typeface="Google Sans"/>
              </a:rPr>
              <a:t>Define "leadership competency framework" in clear and concise language, emphasizing its role as a structured guide.</a:t>
            </a:r>
          </a:p>
          <a:p>
            <a:pPr algn="l">
              <a:buFont typeface="Arial" panose="020B0604020202020204" pitchFamily="34" charset="0"/>
              <a:buChar char="•"/>
            </a:pPr>
            <a:r>
              <a:rPr lang="en-GB" b="0" i="0">
                <a:solidFill>
                  <a:srgbClr val="1F1F1F"/>
                </a:solidFill>
                <a:effectLst/>
                <a:latin typeface="Google Sans"/>
              </a:rPr>
              <a:t>Highlight the key elements of a framework: skills, </a:t>
            </a:r>
            <a:r>
              <a:rPr lang="en-GB" b="0" i="0" err="1">
                <a:solidFill>
                  <a:srgbClr val="1F1F1F"/>
                </a:solidFill>
                <a:effectLst/>
                <a:latin typeface="Google Sans"/>
              </a:rPr>
              <a:t>behaviors</a:t>
            </a:r>
            <a:r>
              <a:rPr lang="en-GB" b="0" i="0">
                <a:solidFill>
                  <a:srgbClr val="1F1F1F"/>
                </a:solidFill>
                <a:effectLst/>
                <a:latin typeface="Google Sans"/>
              </a:rPr>
              <a:t>, and attributes.</a:t>
            </a:r>
          </a:p>
          <a:p>
            <a:pPr algn="l">
              <a:buFont typeface="Arial" panose="020B0604020202020204" pitchFamily="34" charset="0"/>
              <a:buChar char="•"/>
            </a:pPr>
            <a:r>
              <a:rPr lang="en-GB" b="0" i="0">
                <a:solidFill>
                  <a:srgbClr val="1F1F1F"/>
                </a:solidFill>
                <a:effectLst/>
                <a:latin typeface="Google Sans"/>
              </a:rPr>
              <a:t>Explain the purpose of the framework: identifying, developing, and assessing effective leadership.</a:t>
            </a:r>
          </a:p>
          <a:p>
            <a:pPr algn="l">
              <a:buFont typeface="Arial" panose="020B0604020202020204" pitchFamily="34" charset="0"/>
              <a:buChar char="•"/>
            </a:pPr>
            <a:r>
              <a:rPr lang="en-GB" b="0" i="0">
                <a:solidFill>
                  <a:srgbClr val="1F1F1F"/>
                </a:solidFill>
                <a:effectLst/>
                <a:latin typeface="Google Sans"/>
              </a:rPr>
              <a:t>Briefly mention the context-specific nature of leadership competencies, emphasizing the importance of relevance to Al-Futtaim Automotive.</a:t>
            </a:r>
          </a:p>
          <a:p>
            <a:pPr algn="l">
              <a:buFont typeface="Arial" panose="020B0604020202020204" pitchFamily="34" charset="0"/>
              <a:buChar char="•"/>
            </a:pPr>
            <a:endParaRPr lang="en-GB" b="0" i="0">
              <a:solidFill>
                <a:srgbClr val="1F1F1F"/>
              </a:solidFill>
              <a:effectLst/>
              <a:latin typeface="Google Sans"/>
            </a:endParaRPr>
          </a:p>
          <a:p>
            <a:pPr algn="l"/>
            <a:r>
              <a:rPr lang="en-GB" b="1" i="0">
                <a:solidFill>
                  <a:srgbClr val="1F1F1F"/>
                </a:solidFill>
                <a:effectLst/>
                <a:latin typeface="Google Sans"/>
              </a:rPr>
              <a:t>Trainer Says: </a:t>
            </a:r>
            <a:r>
              <a:rPr lang="en-GB">
                <a:effectLst/>
              </a:rPr>
              <a:t>. As many of you are already familiar with our established competencies at Al-Futtaim Automotive, today we'll delve deeper into how leadership competency frameworks can further enhance our leadership development journey. A leadership competency framework is essentially a structured set of skills, </a:t>
            </a:r>
            <a:r>
              <a:rPr lang="en-GB" err="1">
                <a:effectLst/>
              </a:rPr>
              <a:t>behaviors</a:t>
            </a:r>
            <a:r>
              <a:rPr lang="en-GB">
                <a:effectLst/>
              </a:rPr>
              <a:t>, and attributes that define what it means to be an effective leader within our specific organization. This framework serves as a valuable guide for identifying the qualities needed to succeed in your leadership roles, fostering development opportunities, and ultimately achieving our strategic goals."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C68444-912D-4340-80A5-9C418ADEF6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539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70C0"/>
                </a:solidFill>
                <a:effectLst/>
                <a:latin typeface="Calibri" panose="020F0502020204030204" pitchFamily="34" charset="0"/>
                <a:ea typeface="Aptos" panose="020B0004020202020204" pitchFamily="34" charset="0"/>
              </a:rPr>
              <a:t>The leadership competencies are not new to Al Futtaim Group. There were LCs since 2017/2018, however they have been reviewed, revamped and relaunched in 2022. We are not on a quest to raise awareness and knowledge around them and in parallel work on embedding the competencies in our key employee lifecycle touchpoints (including recruitment, performance mgt, development, and succession planning). This is a journey we’re on.</a:t>
            </a:r>
            <a:endParaRPr lang="en-AE" sz="1200">
              <a:effectLst/>
              <a:latin typeface="Calibri" panose="020F0502020204030204" pitchFamily="34" charset="0"/>
              <a:ea typeface="Aptos" panose="020B0004020202020204" pitchFamily="34" charset="0"/>
            </a:endParaRPr>
          </a:p>
          <a:p>
            <a:endParaRPr lang="en-AE"/>
          </a:p>
          <a:p>
            <a:endParaRPr lang="en-AE"/>
          </a:p>
        </p:txBody>
      </p:sp>
      <p:sp>
        <p:nvSpPr>
          <p:cNvPr id="4" name="Slide Number Placeholder 3"/>
          <p:cNvSpPr>
            <a:spLocks noGrp="1"/>
          </p:cNvSpPr>
          <p:nvPr>
            <p:ph type="sldNum" sz="quarter" idx="5"/>
          </p:nvPr>
        </p:nvSpPr>
        <p:spPr/>
        <p:txBody>
          <a:bodyPr/>
          <a:lstStyle/>
          <a:p>
            <a:fld id="{6BC68444-912D-4340-80A5-9C418ADEF6D4}" type="slidenum">
              <a:rPr lang="en-US" smtClean="0"/>
              <a:t>10</a:t>
            </a:fld>
            <a:endParaRPr lang="en-US"/>
          </a:p>
        </p:txBody>
      </p:sp>
    </p:spTree>
    <p:extLst>
      <p:ext uri="{BB962C8B-B14F-4D97-AF65-F5344CB8AC3E}">
        <p14:creationId xmlns:p14="http://schemas.microsoft.com/office/powerpoint/2010/main" val="125072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E" sz="1200"/>
              <a:t>Companies that actively implement training and mentoring initiatives to develop leadership competencies are </a:t>
            </a:r>
            <a:r>
              <a:rPr lang="en-AE" sz="1200" b="1" u="sng"/>
              <a:t>3.4</a:t>
            </a:r>
            <a:r>
              <a:rPr lang="en-AE" sz="1200"/>
              <a:t> times more likely to be rated as a best place to work. (HR Trends)</a:t>
            </a:r>
          </a:p>
          <a:p>
            <a:pPr lvl="0" algn="ctr">
              <a:buSzPts val="1000"/>
            </a:pPr>
            <a:endParaRPr lang="en-AE" sz="1200"/>
          </a:p>
          <a:p>
            <a:pPr lvl="0" algn="ctr">
              <a:buSzPts val="1000"/>
            </a:pPr>
            <a:r>
              <a:rPr lang="en-AE" sz="1200"/>
              <a:t>Having Motivated and Engaged employees are a direct impact of having effective leaders in the organization who are skilled and competent. </a:t>
            </a:r>
          </a:p>
          <a:p>
            <a:pPr lvl="0" algn="ctr">
              <a:buSzPts val="1000"/>
            </a:pPr>
            <a:endParaRPr lang="en-AE" sz="1200"/>
          </a:p>
          <a:p>
            <a:pPr lvl="0" algn="ctr">
              <a:buSzPts val="1000"/>
            </a:pPr>
            <a:r>
              <a:rPr lang="en-AE" sz="1200"/>
              <a:t>According to Gallup's State of the </a:t>
            </a:r>
            <a:r>
              <a:rPr lang="en-AE" sz="1200" b="1"/>
              <a:t>Global Workplace report</a:t>
            </a:r>
            <a:r>
              <a:rPr lang="en-AE" sz="1200"/>
              <a:t>, organizations with engaged employees outperform those without by a significant margin.</a:t>
            </a:r>
          </a:p>
          <a:p>
            <a:pPr marL="0" marR="0" lvl="0" indent="0" algn="l" defTabSz="914400" rtl="0" eaLnBrk="1" fontAlgn="auto" latinLnBrk="0" hangingPunct="1">
              <a:lnSpc>
                <a:spcPct val="100000"/>
              </a:lnSpc>
              <a:spcBef>
                <a:spcPts val="0"/>
              </a:spcBef>
              <a:spcAft>
                <a:spcPts val="0"/>
              </a:spcAft>
              <a:buClrTx/>
              <a:buSzPts val="1000"/>
              <a:buFontTx/>
              <a:buNone/>
              <a:tabLst/>
              <a:defRPr/>
            </a:pPr>
            <a:r>
              <a:rPr lang="en-AE" sz="1200"/>
              <a:t>Deloitte's annual Human Capital Trends report often emphasizes the critical role of leadership in navigating the challenges of the modern workforce. </a:t>
            </a:r>
            <a:r>
              <a:rPr lang="en-AE" sz="1200" b="1"/>
              <a:t>The 2021 report</a:t>
            </a:r>
            <a:r>
              <a:rPr lang="en-AE" sz="1200"/>
              <a:t>, for instance, highlights the need for leaders who can be </a:t>
            </a:r>
            <a:r>
              <a:rPr lang="en-AE" sz="1200" b="1"/>
              <a:t>resilient, empathetic, and adaptable</a:t>
            </a:r>
            <a:r>
              <a:rPr lang="en-AE" sz="1200"/>
              <a:t>.</a:t>
            </a:r>
          </a:p>
          <a:p>
            <a:pPr marL="0" marR="0" lvl="0" indent="0" algn="l" defTabSz="914400" rtl="0" eaLnBrk="1" fontAlgn="auto" latinLnBrk="0" hangingPunct="1">
              <a:lnSpc>
                <a:spcPct val="100000"/>
              </a:lnSpc>
              <a:spcBef>
                <a:spcPts val="0"/>
              </a:spcBef>
              <a:spcAft>
                <a:spcPts val="0"/>
              </a:spcAft>
              <a:buClrTx/>
              <a:buSzPts val="1000"/>
              <a:buFontTx/>
              <a:buNone/>
              <a:tabLst/>
              <a:defRPr/>
            </a:pPr>
            <a:endParaRPr lang="en-AE" sz="1200"/>
          </a:p>
          <a:p>
            <a:pPr marL="0" marR="0" lvl="0" indent="0" algn="l" defTabSz="914400" rtl="0" eaLnBrk="1" fontAlgn="auto" latinLnBrk="0" hangingPunct="1">
              <a:lnSpc>
                <a:spcPct val="100000"/>
              </a:lnSpc>
              <a:spcBef>
                <a:spcPts val="0"/>
              </a:spcBef>
              <a:spcAft>
                <a:spcPts val="0"/>
              </a:spcAft>
              <a:buClrTx/>
              <a:buSzPts val="1000"/>
              <a:buFontTx/>
              <a:buNone/>
              <a:tabLst/>
              <a:defRPr/>
            </a:pPr>
            <a:r>
              <a:rPr lang="en-AE" sz="1200"/>
              <a:t>The Global Leadership Forecast is a biennial study conducted by DDI (Development Dimensions International) and The Conference Board. The research consistently highlights the correlation between effective leadership and business success, including factors such </a:t>
            </a:r>
            <a:r>
              <a:rPr lang="en-AE" sz="1200" b="1"/>
              <a:t>as financial performance and employee engagement.</a:t>
            </a:r>
          </a:p>
          <a:p>
            <a:pPr marL="0" marR="0" lvl="0" indent="0" algn="l" defTabSz="914400" rtl="0" eaLnBrk="1" fontAlgn="auto" latinLnBrk="0" hangingPunct="1">
              <a:lnSpc>
                <a:spcPct val="100000"/>
              </a:lnSpc>
              <a:spcBef>
                <a:spcPts val="0"/>
              </a:spcBef>
              <a:spcAft>
                <a:spcPts val="0"/>
              </a:spcAft>
              <a:buClrTx/>
              <a:buSzPts val="1000"/>
              <a:buFontTx/>
              <a:buNone/>
              <a:tabLst/>
              <a:defRPr/>
            </a:pPr>
            <a:endParaRPr lang="en-AE" sz="1200"/>
          </a:p>
          <a:p>
            <a:pPr lvl="0" algn="l">
              <a:buSzPts val="1000"/>
            </a:pPr>
            <a:endParaRPr lang="en-AE" sz="1200"/>
          </a:p>
          <a:p>
            <a:pPr lvl="0" algn="ctr">
              <a:buSzPts val="1000"/>
            </a:pPr>
            <a:endParaRPr lang="en-AE" sz="1200"/>
          </a:p>
          <a:p>
            <a:endParaRPr lang="en-AE"/>
          </a:p>
        </p:txBody>
      </p:sp>
      <p:sp>
        <p:nvSpPr>
          <p:cNvPr id="4" name="Slide Number Placeholder 3"/>
          <p:cNvSpPr>
            <a:spLocks noGrp="1"/>
          </p:cNvSpPr>
          <p:nvPr>
            <p:ph type="sldNum" sz="quarter" idx="5"/>
          </p:nvPr>
        </p:nvSpPr>
        <p:spPr/>
        <p:txBody>
          <a:bodyPr/>
          <a:lstStyle/>
          <a:p>
            <a:fld id="{6BC68444-912D-4340-80A5-9C418ADEF6D4}" type="slidenum">
              <a:rPr lang="en-US" smtClean="0"/>
              <a:t>11</a:t>
            </a:fld>
            <a:endParaRPr lang="en-US"/>
          </a:p>
        </p:txBody>
      </p:sp>
    </p:spTree>
    <p:extLst>
      <p:ext uri="{BB962C8B-B14F-4D97-AF65-F5344CB8AC3E}">
        <p14:creationId xmlns:p14="http://schemas.microsoft.com/office/powerpoint/2010/main" val="878346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70C0"/>
                </a:solidFill>
                <a:effectLst/>
                <a:latin typeface="Calibri" panose="020F0502020204030204" pitchFamily="34" charset="0"/>
                <a:ea typeface="Aptos" panose="020B0004020202020204" pitchFamily="34" charset="0"/>
              </a:rPr>
              <a:t>The leadership competencies are not new to Al Futtaim Group. There were LCs since 2017/2018, however they have been reviewed, revamped and relaunched in 2022. We are not on a quest to raise awareness and knowledge around them and in parallel work on embedding the competencies in our key employee lifecycle touchpoints (including recruitment, performance mgt, development, and succession planning). This is a journey we’re on.</a:t>
            </a:r>
            <a:endParaRPr lang="en-AE" sz="1200">
              <a:effectLst/>
              <a:latin typeface="Calibri" panose="020F0502020204030204" pitchFamily="34" charset="0"/>
              <a:ea typeface="Aptos" panose="020B0004020202020204" pitchFamily="34" charset="0"/>
            </a:endParaRPr>
          </a:p>
          <a:p>
            <a:endParaRPr lang="en-AE"/>
          </a:p>
          <a:p>
            <a:endParaRPr lang="en-AE"/>
          </a:p>
        </p:txBody>
      </p:sp>
      <p:sp>
        <p:nvSpPr>
          <p:cNvPr id="4" name="Slide Number Placeholder 3"/>
          <p:cNvSpPr>
            <a:spLocks noGrp="1"/>
          </p:cNvSpPr>
          <p:nvPr>
            <p:ph type="sldNum" sz="quarter" idx="5"/>
          </p:nvPr>
        </p:nvSpPr>
        <p:spPr/>
        <p:txBody>
          <a:bodyPr/>
          <a:lstStyle/>
          <a:p>
            <a:fld id="{6BC68444-912D-4340-80A5-9C418ADEF6D4}" type="slidenum">
              <a:rPr lang="en-US" smtClean="0"/>
              <a:t>12</a:t>
            </a:fld>
            <a:endParaRPr lang="en-US"/>
          </a:p>
        </p:txBody>
      </p:sp>
    </p:spTree>
    <p:extLst>
      <p:ext uri="{BB962C8B-B14F-4D97-AF65-F5344CB8AC3E}">
        <p14:creationId xmlns:p14="http://schemas.microsoft.com/office/powerpoint/2010/main" val="1250720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3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36.xml"/><Relationship Id="rId4" Type="http://schemas.openxmlformats.org/officeDocument/2006/relationships/image" Target="../media/image8.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37.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38.xml"/><Relationship Id="rId4" Type="http://schemas.openxmlformats.org/officeDocument/2006/relationships/image" Target="../media/image8.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E1C8-68FF-4C79-9EBD-D22BA740CF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DA94D3-F7A5-47DB-BF2A-200A916CE5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D337DE-B315-47A5-A372-3BB9B2748190}"/>
              </a:ext>
            </a:extLst>
          </p:cNvPr>
          <p:cNvSpPr>
            <a:spLocks noGrp="1"/>
          </p:cNvSpPr>
          <p:nvPr>
            <p:ph type="dt" sz="half" idx="10"/>
          </p:nvPr>
        </p:nvSpPr>
        <p:spPr/>
        <p:txBody>
          <a:bodyPr/>
          <a:lstStyle/>
          <a:p>
            <a:fld id="{F7F8E176-9503-4E9D-B155-95AE5104BBDE}" type="datetime1">
              <a:rPr lang="en-US" smtClean="0"/>
              <a:t>18/11/2025</a:t>
            </a:fld>
            <a:endParaRPr lang="en-US"/>
          </a:p>
        </p:txBody>
      </p:sp>
      <p:sp>
        <p:nvSpPr>
          <p:cNvPr id="5" name="Footer Placeholder 4">
            <a:extLst>
              <a:ext uri="{FF2B5EF4-FFF2-40B4-BE49-F238E27FC236}">
                <a16:creationId xmlns:a16="http://schemas.microsoft.com/office/drawing/2014/main" id="{A03E56D7-8D53-480B-9975-A68F5BFFF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3ABA81-A41D-4FDD-AEA8-4211803EE43A}"/>
              </a:ext>
            </a:extLst>
          </p:cNvPr>
          <p:cNvSpPr>
            <a:spLocks noGrp="1"/>
          </p:cNvSpPr>
          <p:nvPr>
            <p:ph type="sldNum" sz="quarter" idx="12"/>
          </p:nvPr>
        </p:nvSpPr>
        <p:spPr/>
        <p:txBody>
          <a:bodyPr/>
          <a:lstStyle/>
          <a:p>
            <a:fld id="{5247FB68-A87E-45F3-B705-AC737CC52B52}" type="slidenum">
              <a:rPr lang="en-US" smtClean="0"/>
              <a:t>‹#›</a:t>
            </a:fld>
            <a:endParaRPr lang="en-US"/>
          </a:p>
        </p:txBody>
      </p:sp>
    </p:spTree>
    <p:extLst>
      <p:ext uri="{BB962C8B-B14F-4D97-AF65-F5344CB8AC3E}">
        <p14:creationId xmlns:p14="http://schemas.microsoft.com/office/powerpoint/2010/main" val="280976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E1FBA-4D8A-49E7-BEB7-E5EF0F2667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CE93F0-8C65-47CD-B1BD-152B1E4E5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B51A5-B5A3-4162-82B7-2EA56818BCCF}"/>
              </a:ext>
            </a:extLst>
          </p:cNvPr>
          <p:cNvSpPr>
            <a:spLocks noGrp="1"/>
          </p:cNvSpPr>
          <p:nvPr>
            <p:ph type="dt" sz="half" idx="10"/>
          </p:nvPr>
        </p:nvSpPr>
        <p:spPr/>
        <p:txBody>
          <a:bodyPr/>
          <a:lstStyle/>
          <a:p>
            <a:fld id="{4F9ABDAF-4428-4C3E-88D9-E454BE07A23D}" type="datetime1">
              <a:rPr lang="en-US" smtClean="0"/>
              <a:t>18/11/2025</a:t>
            </a:fld>
            <a:endParaRPr lang="en-US"/>
          </a:p>
        </p:txBody>
      </p:sp>
      <p:sp>
        <p:nvSpPr>
          <p:cNvPr id="5" name="Footer Placeholder 4">
            <a:extLst>
              <a:ext uri="{FF2B5EF4-FFF2-40B4-BE49-F238E27FC236}">
                <a16:creationId xmlns:a16="http://schemas.microsoft.com/office/drawing/2014/main" id="{E7C9E21D-AD83-40F5-BE41-BD347B5D2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CDD01-04D1-476A-AEF5-3E076F9D2EDF}"/>
              </a:ext>
            </a:extLst>
          </p:cNvPr>
          <p:cNvSpPr>
            <a:spLocks noGrp="1"/>
          </p:cNvSpPr>
          <p:nvPr>
            <p:ph type="sldNum" sz="quarter" idx="12"/>
          </p:nvPr>
        </p:nvSpPr>
        <p:spPr/>
        <p:txBody>
          <a:bodyPr/>
          <a:lstStyle/>
          <a:p>
            <a:fld id="{5247FB68-A87E-45F3-B705-AC737CC52B52}" type="slidenum">
              <a:rPr lang="en-US" smtClean="0"/>
              <a:t>‹#›</a:t>
            </a:fld>
            <a:endParaRPr lang="en-US"/>
          </a:p>
        </p:txBody>
      </p:sp>
    </p:spTree>
    <p:extLst>
      <p:ext uri="{BB962C8B-B14F-4D97-AF65-F5344CB8AC3E}">
        <p14:creationId xmlns:p14="http://schemas.microsoft.com/office/powerpoint/2010/main" val="3829049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0CAA3C-F286-4829-BDFD-3CC974DCA8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2B0DE7-52D0-46C8-83EF-9F20F2D7DF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A336B-7019-476A-A028-CDF531682CB0}"/>
              </a:ext>
            </a:extLst>
          </p:cNvPr>
          <p:cNvSpPr>
            <a:spLocks noGrp="1"/>
          </p:cNvSpPr>
          <p:nvPr>
            <p:ph type="dt" sz="half" idx="10"/>
          </p:nvPr>
        </p:nvSpPr>
        <p:spPr/>
        <p:txBody>
          <a:bodyPr/>
          <a:lstStyle/>
          <a:p>
            <a:fld id="{C0BFACA8-6C2F-4541-9539-5B192C0EEF37}" type="datetime1">
              <a:rPr lang="en-US" smtClean="0"/>
              <a:t>18/11/2025</a:t>
            </a:fld>
            <a:endParaRPr lang="en-US"/>
          </a:p>
        </p:txBody>
      </p:sp>
      <p:sp>
        <p:nvSpPr>
          <p:cNvPr id="5" name="Footer Placeholder 4">
            <a:extLst>
              <a:ext uri="{FF2B5EF4-FFF2-40B4-BE49-F238E27FC236}">
                <a16:creationId xmlns:a16="http://schemas.microsoft.com/office/drawing/2014/main" id="{FF2ED1B6-6FD9-47D9-B8EB-08D00E34C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CE0EF-40AF-4229-BAD0-B8896854A235}"/>
              </a:ext>
            </a:extLst>
          </p:cNvPr>
          <p:cNvSpPr>
            <a:spLocks noGrp="1"/>
          </p:cNvSpPr>
          <p:nvPr>
            <p:ph type="sldNum" sz="quarter" idx="12"/>
          </p:nvPr>
        </p:nvSpPr>
        <p:spPr/>
        <p:txBody>
          <a:bodyPr/>
          <a:lstStyle/>
          <a:p>
            <a:fld id="{5247FB68-A87E-45F3-B705-AC737CC52B52}" type="slidenum">
              <a:rPr lang="en-US" smtClean="0"/>
              <a:t>‹#›</a:t>
            </a:fld>
            <a:endParaRPr lang="en-US"/>
          </a:p>
        </p:txBody>
      </p:sp>
    </p:spTree>
    <p:extLst>
      <p:ext uri="{BB962C8B-B14F-4D97-AF65-F5344CB8AC3E}">
        <p14:creationId xmlns:p14="http://schemas.microsoft.com/office/powerpoint/2010/main" val="1054621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09281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274086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438235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227422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18804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2462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2632917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310441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8B5-DF01-4543-B1E9-DEAA9FF12C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30CDB7-70CD-4EE0-B22E-68E3F8CD08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FE1F7C-F134-4472-AA2C-F28573EA83F4}"/>
              </a:ext>
            </a:extLst>
          </p:cNvPr>
          <p:cNvSpPr>
            <a:spLocks noGrp="1"/>
          </p:cNvSpPr>
          <p:nvPr>
            <p:ph type="dt" sz="half" idx="10"/>
          </p:nvPr>
        </p:nvSpPr>
        <p:spPr/>
        <p:txBody>
          <a:bodyPr/>
          <a:lstStyle/>
          <a:p>
            <a:fld id="{FCE26F15-170F-4575-B635-B595258DF8CB}" type="datetime1">
              <a:rPr lang="en-US" smtClean="0"/>
              <a:t>18/11/2025</a:t>
            </a:fld>
            <a:endParaRPr lang="en-US"/>
          </a:p>
        </p:txBody>
      </p:sp>
      <p:sp>
        <p:nvSpPr>
          <p:cNvPr id="5" name="Footer Placeholder 4">
            <a:extLst>
              <a:ext uri="{FF2B5EF4-FFF2-40B4-BE49-F238E27FC236}">
                <a16:creationId xmlns:a16="http://schemas.microsoft.com/office/drawing/2014/main" id="{38E3EEBA-6F84-4D57-B0BE-5256C10FA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3DD07-4B06-46EA-A9F8-B4AAB2557B4C}"/>
              </a:ext>
            </a:extLst>
          </p:cNvPr>
          <p:cNvSpPr>
            <a:spLocks noGrp="1"/>
          </p:cNvSpPr>
          <p:nvPr>
            <p:ph type="sldNum" sz="quarter" idx="12"/>
          </p:nvPr>
        </p:nvSpPr>
        <p:spPr/>
        <p:txBody>
          <a:bodyPr/>
          <a:lstStyle/>
          <a:p>
            <a:fld id="{5247FB68-A87E-45F3-B705-AC737CC52B52}" type="slidenum">
              <a:rPr lang="en-US" smtClean="0"/>
              <a:t>‹#›</a:t>
            </a:fld>
            <a:endParaRPr lang="en-US"/>
          </a:p>
        </p:txBody>
      </p:sp>
    </p:spTree>
    <p:extLst>
      <p:ext uri="{BB962C8B-B14F-4D97-AF65-F5344CB8AC3E}">
        <p14:creationId xmlns:p14="http://schemas.microsoft.com/office/powerpoint/2010/main" val="2893155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000065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0837833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6936655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1">
            <a:lumMod val="8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85000"/>
                  </a:schemeClr>
                </a:solidFill>
              </a:defRPr>
            </a:lvl1pPr>
          </a:lstStyle>
          <a:p>
            <a:r>
              <a:rPr lang="en-US"/>
              <a:t>Click to edit Master title style</a:t>
            </a:r>
          </a:p>
        </p:txBody>
      </p:sp>
    </p:spTree>
    <p:extLst>
      <p:ext uri="{BB962C8B-B14F-4D97-AF65-F5344CB8AC3E}">
        <p14:creationId xmlns:p14="http://schemas.microsoft.com/office/powerpoint/2010/main" val="2098867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5" name="Rectangle 4"/>
          <p:cNvSpPr/>
          <p:nvPr userDrawn="1"/>
        </p:nvSpPr>
        <p:spPr>
          <a:xfrm>
            <a:off x="1" y="5130800"/>
            <a:ext cx="12192000" cy="1727200"/>
          </a:xfrm>
          <a:prstGeom prst="rect">
            <a:avLst/>
          </a:prstGeom>
          <a:solidFill>
            <a:srgbClr val="B5D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Tree>
    <p:extLst>
      <p:ext uri="{BB962C8B-B14F-4D97-AF65-F5344CB8AC3E}">
        <p14:creationId xmlns:p14="http://schemas.microsoft.com/office/powerpoint/2010/main" val="1267107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9797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1581886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521623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64374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753513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AF68-5619-461E-9A3C-BB64F9BE9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F78E82-1A4D-4BEE-8EE4-52346D1276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A7B0AF-5EEB-48D5-ACB6-53F1EE29A250}"/>
              </a:ext>
            </a:extLst>
          </p:cNvPr>
          <p:cNvSpPr>
            <a:spLocks noGrp="1"/>
          </p:cNvSpPr>
          <p:nvPr>
            <p:ph type="dt" sz="half" idx="10"/>
          </p:nvPr>
        </p:nvSpPr>
        <p:spPr/>
        <p:txBody>
          <a:bodyPr/>
          <a:lstStyle/>
          <a:p>
            <a:fld id="{19960107-F3ED-4F5C-ACE0-55CDB93AABCA}" type="datetime1">
              <a:rPr lang="en-US" smtClean="0"/>
              <a:t>18/11/2025</a:t>
            </a:fld>
            <a:endParaRPr lang="en-US"/>
          </a:p>
        </p:txBody>
      </p:sp>
      <p:sp>
        <p:nvSpPr>
          <p:cNvPr id="5" name="Footer Placeholder 4">
            <a:extLst>
              <a:ext uri="{FF2B5EF4-FFF2-40B4-BE49-F238E27FC236}">
                <a16:creationId xmlns:a16="http://schemas.microsoft.com/office/drawing/2014/main" id="{70B4F30D-41FB-4938-813B-6A31E7DC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4C9C1C-FD39-40E5-BB8E-5720928EE191}"/>
              </a:ext>
            </a:extLst>
          </p:cNvPr>
          <p:cNvSpPr>
            <a:spLocks noGrp="1"/>
          </p:cNvSpPr>
          <p:nvPr>
            <p:ph type="sldNum" sz="quarter" idx="12"/>
          </p:nvPr>
        </p:nvSpPr>
        <p:spPr/>
        <p:txBody>
          <a:bodyPr/>
          <a:lstStyle/>
          <a:p>
            <a:fld id="{5247FB68-A87E-45F3-B705-AC737CC52B52}" type="slidenum">
              <a:rPr lang="en-US" smtClean="0"/>
              <a:t>‹#›</a:t>
            </a:fld>
            <a:endParaRPr lang="en-US"/>
          </a:p>
        </p:txBody>
      </p:sp>
    </p:spTree>
    <p:extLst>
      <p:ext uri="{BB962C8B-B14F-4D97-AF65-F5344CB8AC3E}">
        <p14:creationId xmlns:p14="http://schemas.microsoft.com/office/powerpoint/2010/main" val="1777214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983004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1967772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560648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Shape 28"/>
        <p:cNvGrpSpPr/>
        <p:nvPr/>
      </p:nvGrpSpPr>
      <p:grpSpPr>
        <a:xfrm>
          <a:off x="0" y="0"/>
          <a:ext cx="0" cy="0"/>
          <a:chOff x="0" y="0"/>
          <a:chExt cx="0" cy="0"/>
        </a:xfrm>
      </p:grpSpPr>
      <p:sp>
        <p:nvSpPr>
          <p:cNvPr id="29" name="Google Shape;29;p7"/>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063" lvl="0" indent="-342797" algn="l">
              <a:lnSpc>
                <a:spcPct val="90000"/>
              </a:lnSpc>
              <a:spcBef>
                <a:spcPts val="1200"/>
              </a:spcBef>
              <a:spcAft>
                <a:spcPts val="0"/>
              </a:spcAft>
              <a:buClr>
                <a:schemeClr val="dk1"/>
              </a:buClr>
              <a:buSzPts val="1800"/>
              <a:buChar char="•"/>
              <a:defRPr sz="1999"/>
            </a:lvl1pPr>
            <a:lvl2pPr marL="914126" lvl="1" indent="-331370" algn="l">
              <a:lnSpc>
                <a:spcPct val="90000"/>
              </a:lnSpc>
              <a:spcBef>
                <a:spcPts val="1200"/>
              </a:spcBef>
              <a:spcAft>
                <a:spcPts val="0"/>
              </a:spcAft>
              <a:buClr>
                <a:schemeClr val="dk1"/>
              </a:buClr>
              <a:buSzPts val="1620"/>
              <a:buChar char="–"/>
              <a:defRPr/>
            </a:lvl2pPr>
            <a:lvl3pPr marL="1371189" lvl="2" indent="-342797" algn="l">
              <a:lnSpc>
                <a:spcPct val="90000"/>
              </a:lnSpc>
              <a:spcBef>
                <a:spcPts val="1200"/>
              </a:spcBef>
              <a:spcAft>
                <a:spcPts val="0"/>
              </a:spcAft>
              <a:buClr>
                <a:schemeClr val="dk1"/>
              </a:buClr>
              <a:buSzPts val="1800"/>
              <a:buChar char="•"/>
              <a:defRPr/>
            </a:lvl3pPr>
            <a:lvl4pPr marL="1828251" lvl="3" indent="-331370" algn="l">
              <a:lnSpc>
                <a:spcPct val="90000"/>
              </a:lnSpc>
              <a:spcBef>
                <a:spcPts val="1200"/>
              </a:spcBef>
              <a:spcAft>
                <a:spcPts val="0"/>
              </a:spcAft>
              <a:buClr>
                <a:schemeClr val="dk1"/>
              </a:buClr>
              <a:buSzPts val="1620"/>
              <a:buChar char="–"/>
              <a:defRPr/>
            </a:lvl4pPr>
            <a:lvl5pPr marL="2285314" lvl="4" indent="-342797" algn="l">
              <a:lnSpc>
                <a:spcPct val="90000"/>
              </a:lnSpc>
              <a:spcBef>
                <a:spcPts val="12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 name="Slide Number Placeholder 1">
            <a:extLst>
              <a:ext uri="{FF2B5EF4-FFF2-40B4-BE49-F238E27FC236}">
                <a16:creationId xmlns:a16="http://schemas.microsoft.com/office/drawing/2014/main" id="{07411E8F-D4C5-92BD-EC8D-06AB0E645F76}"/>
              </a:ext>
            </a:extLst>
          </p:cNvPr>
          <p:cNvSpPr>
            <a:spLocks noGrp="1"/>
          </p:cNvSpPr>
          <p:nvPr>
            <p:ph type="sldNum" sz="quarter" idx="10"/>
          </p:nvPr>
        </p:nvSpPr>
        <p:spPr>
          <a:xfrm>
            <a:off x="8988552" y="6387170"/>
            <a:ext cx="2743200" cy="365125"/>
          </a:xfrm>
          <a:prstGeom prst="rect">
            <a:avLst/>
          </a:prstGeom>
        </p:spPr>
        <p:txBody>
          <a:bodyPr/>
          <a:lstStyle/>
          <a:p>
            <a:fld id="{29D4663A-5620-47F6-8D0C-E0FCD4CEF09A}" type="slidenum">
              <a:rPr lang="en-US" smtClean="0"/>
              <a:pPr/>
              <a:t>‹#›</a:t>
            </a:fld>
            <a:endParaRPr lang="en-US"/>
          </a:p>
        </p:txBody>
      </p:sp>
      <p:sp>
        <p:nvSpPr>
          <p:cNvPr id="3" name="Title 2">
            <a:extLst>
              <a:ext uri="{FF2B5EF4-FFF2-40B4-BE49-F238E27FC236}">
                <a16:creationId xmlns:a16="http://schemas.microsoft.com/office/drawing/2014/main" id="{E69CBF82-1A84-4152-2519-370E68420AF0}"/>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9203570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28"/>
        <p:cNvGrpSpPr/>
        <p:nvPr/>
      </p:nvGrpSpPr>
      <p:grpSpPr>
        <a:xfrm>
          <a:off x="0" y="0"/>
          <a:ext cx="0" cy="0"/>
          <a:chOff x="0" y="0"/>
          <a:chExt cx="0" cy="0"/>
        </a:xfrm>
      </p:grpSpPr>
      <p:sp>
        <p:nvSpPr>
          <p:cNvPr id="29" name="Google Shape;29;p7"/>
          <p:cNvSpPr txBox="1">
            <a:spLocks noGrp="1"/>
          </p:cNvSpPr>
          <p:nvPr>
            <p:ph type="body" idx="1"/>
          </p:nvPr>
        </p:nvSpPr>
        <p:spPr>
          <a:xfrm>
            <a:off x="457200" y="985510"/>
            <a:ext cx="11274552" cy="576960"/>
          </a:xfrm>
          <a:prstGeom prst="rect">
            <a:avLst/>
          </a:prstGeom>
          <a:noFill/>
          <a:ln>
            <a:noFill/>
          </a:ln>
        </p:spPr>
        <p:txBody>
          <a:bodyPr spcFirstLastPara="1" wrap="square" lIns="0" tIns="0" rIns="0" bIns="0" anchor="t" anchorCtr="0">
            <a:noAutofit/>
          </a:bodyPr>
          <a:lstStyle>
            <a:lvl1pPr marL="457063" lvl="0" indent="-342797" algn="l">
              <a:lnSpc>
                <a:spcPct val="90000"/>
              </a:lnSpc>
              <a:spcBef>
                <a:spcPts val="1200"/>
              </a:spcBef>
              <a:spcAft>
                <a:spcPts val="0"/>
              </a:spcAft>
              <a:buClr>
                <a:schemeClr val="dk1"/>
              </a:buClr>
              <a:buSzPts val="1800"/>
              <a:buChar char="•"/>
              <a:defRPr sz="1799"/>
            </a:lvl1pPr>
            <a:lvl2pPr marL="914126" lvl="1" indent="-331370" algn="l">
              <a:lnSpc>
                <a:spcPct val="90000"/>
              </a:lnSpc>
              <a:spcBef>
                <a:spcPts val="1200"/>
              </a:spcBef>
              <a:spcAft>
                <a:spcPts val="0"/>
              </a:spcAft>
              <a:buClr>
                <a:schemeClr val="dk1"/>
              </a:buClr>
              <a:buSzPts val="1620"/>
              <a:buChar char="–"/>
              <a:defRPr/>
            </a:lvl2pPr>
            <a:lvl3pPr marL="1371189" lvl="2" indent="-342797" algn="l">
              <a:lnSpc>
                <a:spcPct val="90000"/>
              </a:lnSpc>
              <a:spcBef>
                <a:spcPts val="1200"/>
              </a:spcBef>
              <a:spcAft>
                <a:spcPts val="0"/>
              </a:spcAft>
              <a:buClr>
                <a:schemeClr val="dk1"/>
              </a:buClr>
              <a:buSzPts val="1800"/>
              <a:buChar char="•"/>
              <a:defRPr/>
            </a:lvl3pPr>
            <a:lvl4pPr marL="1828251" lvl="3" indent="-331370" algn="l">
              <a:lnSpc>
                <a:spcPct val="90000"/>
              </a:lnSpc>
              <a:spcBef>
                <a:spcPts val="1200"/>
              </a:spcBef>
              <a:spcAft>
                <a:spcPts val="0"/>
              </a:spcAft>
              <a:buClr>
                <a:schemeClr val="dk1"/>
              </a:buClr>
              <a:buSzPts val="1620"/>
              <a:buChar char="–"/>
              <a:defRPr/>
            </a:lvl4pPr>
            <a:lvl5pPr marL="2285314" lvl="4" indent="-342797" algn="l">
              <a:lnSpc>
                <a:spcPct val="90000"/>
              </a:lnSpc>
              <a:spcBef>
                <a:spcPts val="12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 name="Google Shape;30;p7"/>
          <p:cNvSpPr txBox="1">
            <a:spLocks noGrp="1"/>
          </p:cNvSpPr>
          <p:nvPr>
            <p:ph type="title"/>
          </p:nvPr>
        </p:nvSpPr>
        <p:spPr>
          <a:xfrm>
            <a:off x="457200" y="361952"/>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sz="2999"/>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29;p7">
            <a:extLst>
              <a:ext uri="{FF2B5EF4-FFF2-40B4-BE49-F238E27FC236}">
                <a16:creationId xmlns:a16="http://schemas.microsoft.com/office/drawing/2014/main" id="{8668DE87-D883-8E11-1686-5282D0AA4610}"/>
              </a:ext>
            </a:extLst>
          </p:cNvPr>
          <p:cNvSpPr txBox="1">
            <a:spLocks noGrp="1"/>
          </p:cNvSpPr>
          <p:nvPr>
            <p:ph type="body" idx="10"/>
          </p:nvPr>
        </p:nvSpPr>
        <p:spPr>
          <a:xfrm>
            <a:off x="457200" y="1928023"/>
            <a:ext cx="11274552" cy="4135426"/>
          </a:xfrm>
          <a:prstGeom prst="rect">
            <a:avLst/>
          </a:prstGeom>
          <a:noFill/>
          <a:ln>
            <a:noFill/>
          </a:ln>
        </p:spPr>
        <p:txBody>
          <a:bodyPr spcFirstLastPara="1" wrap="square" lIns="0" tIns="0" rIns="0" bIns="0" anchor="t" anchorCtr="0">
            <a:noAutofit/>
          </a:bodyPr>
          <a:lstStyle>
            <a:lvl1pPr marL="457063" lvl="0" indent="-342797" algn="l">
              <a:lnSpc>
                <a:spcPct val="90000"/>
              </a:lnSpc>
              <a:spcBef>
                <a:spcPts val="1200"/>
              </a:spcBef>
              <a:spcAft>
                <a:spcPts val="0"/>
              </a:spcAft>
              <a:buClr>
                <a:schemeClr val="dk1"/>
              </a:buClr>
              <a:buSzPts val="1800"/>
              <a:buChar char="•"/>
              <a:defRPr sz="1999"/>
            </a:lvl1pPr>
            <a:lvl2pPr marL="914126" lvl="1" indent="-331370" algn="l">
              <a:lnSpc>
                <a:spcPct val="90000"/>
              </a:lnSpc>
              <a:spcBef>
                <a:spcPts val="1200"/>
              </a:spcBef>
              <a:spcAft>
                <a:spcPts val="0"/>
              </a:spcAft>
              <a:buClr>
                <a:schemeClr val="dk1"/>
              </a:buClr>
              <a:buSzPts val="1620"/>
              <a:buChar char="–"/>
              <a:defRPr/>
            </a:lvl2pPr>
            <a:lvl3pPr marL="1371189" lvl="2" indent="-342797" algn="l">
              <a:lnSpc>
                <a:spcPct val="90000"/>
              </a:lnSpc>
              <a:spcBef>
                <a:spcPts val="1200"/>
              </a:spcBef>
              <a:spcAft>
                <a:spcPts val="0"/>
              </a:spcAft>
              <a:buClr>
                <a:schemeClr val="dk1"/>
              </a:buClr>
              <a:buSzPts val="1800"/>
              <a:buChar char="•"/>
              <a:defRPr/>
            </a:lvl3pPr>
            <a:lvl4pPr marL="1828251" lvl="3" indent="-331370" algn="l">
              <a:lnSpc>
                <a:spcPct val="90000"/>
              </a:lnSpc>
              <a:spcBef>
                <a:spcPts val="1200"/>
              </a:spcBef>
              <a:spcAft>
                <a:spcPts val="0"/>
              </a:spcAft>
              <a:buClr>
                <a:schemeClr val="dk1"/>
              </a:buClr>
              <a:buSzPts val="1620"/>
              <a:buChar char="–"/>
              <a:defRPr/>
            </a:lvl4pPr>
            <a:lvl5pPr marL="2285314" lvl="4" indent="-342797" algn="l">
              <a:lnSpc>
                <a:spcPct val="90000"/>
              </a:lnSpc>
              <a:spcBef>
                <a:spcPts val="12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 name="Slide Number Placeholder 3">
            <a:extLst>
              <a:ext uri="{FF2B5EF4-FFF2-40B4-BE49-F238E27FC236}">
                <a16:creationId xmlns:a16="http://schemas.microsoft.com/office/drawing/2014/main" id="{7B4E6B17-49AB-570B-5E2D-48F9CCE0B4FF}"/>
              </a:ext>
            </a:extLst>
          </p:cNvPr>
          <p:cNvSpPr>
            <a:spLocks noGrp="1"/>
          </p:cNvSpPr>
          <p:nvPr>
            <p:ph type="sldNum" sz="quarter" idx="4"/>
          </p:nvPr>
        </p:nvSpPr>
        <p:spPr>
          <a:xfrm>
            <a:off x="8988552" y="638717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D4663A-5620-47F6-8D0C-E0FCD4CEF09A}" type="slidenum">
              <a:rPr lang="en-US" smtClean="0"/>
              <a:pPr/>
              <a:t>‹#›</a:t>
            </a:fld>
            <a:endParaRPr lang="en-US"/>
          </a:p>
        </p:txBody>
      </p:sp>
    </p:spTree>
    <p:custDataLst>
      <p:tags r:id="rId1"/>
    </p:custDataLst>
    <p:extLst>
      <p:ext uri="{BB962C8B-B14F-4D97-AF65-F5344CB8AC3E}">
        <p14:creationId xmlns:p14="http://schemas.microsoft.com/office/powerpoint/2010/main" val="42206305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4"/>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7D5177E-5969-0CF0-3036-035306CC12D4}"/>
              </a:ext>
            </a:extLst>
          </p:cNvPr>
          <p:cNvSpPr>
            <a:spLocks noGrp="1"/>
          </p:cNvSpPr>
          <p:nvPr>
            <p:ph type="sldNum" sz="quarter" idx="4"/>
          </p:nvPr>
        </p:nvSpPr>
        <p:spPr>
          <a:xfrm>
            <a:off x="8988552" y="638717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D4663A-5620-47F6-8D0C-E0FCD4CEF09A}" type="slidenum">
              <a:rPr lang="en-US" smtClean="0"/>
              <a:pPr/>
              <a:t>‹#›</a:t>
            </a:fld>
            <a:endParaRPr lang="en-US"/>
          </a:p>
        </p:txBody>
      </p:sp>
    </p:spTree>
    <p:custDataLst>
      <p:tags r:id="rId1"/>
    </p:custDataLst>
    <p:extLst>
      <p:ext uri="{BB962C8B-B14F-4D97-AF65-F5344CB8AC3E}">
        <p14:creationId xmlns:p14="http://schemas.microsoft.com/office/powerpoint/2010/main" val="7559100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457200" y="361952"/>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Slide Number Placeholder 3">
            <a:extLst>
              <a:ext uri="{FF2B5EF4-FFF2-40B4-BE49-F238E27FC236}">
                <a16:creationId xmlns:a16="http://schemas.microsoft.com/office/drawing/2014/main" id="{4F458D6A-D99D-451A-1575-EBDF744E9BBD}"/>
              </a:ext>
            </a:extLst>
          </p:cNvPr>
          <p:cNvSpPr>
            <a:spLocks noGrp="1"/>
          </p:cNvSpPr>
          <p:nvPr>
            <p:ph type="sldNum" sz="quarter" idx="4"/>
          </p:nvPr>
        </p:nvSpPr>
        <p:spPr>
          <a:xfrm>
            <a:off x="8988552" y="638717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D4663A-5620-47F6-8D0C-E0FCD4CEF09A}" type="slidenum">
              <a:rPr lang="en-US" smtClean="0"/>
              <a:pPr/>
              <a:t>‹#›</a:t>
            </a:fld>
            <a:endParaRPr lang="en-US"/>
          </a:p>
        </p:txBody>
      </p:sp>
    </p:spTree>
    <p:custDataLst>
      <p:tags r:id="rId1"/>
    </p:custDataLst>
    <p:extLst>
      <p:ext uri="{BB962C8B-B14F-4D97-AF65-F5344CB8AC3E}">
        <p14:creationId xmlns:p14="http://schemas.microsoft.com/office/powerpoint/2010/main" val="393946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lumn graphics right" preserve="1">
  <p:cSld name="Two column graphics right">
    <p:spTree>
      <p:nvGrpSpPr>
        <p:cNvPr id="1" name="Shape 47"/>
        <p:cNvGrpSpPr/>
        <p:nvPr/>
      </p:nvGrpSpPr>
      <p:grpSpPr>
        <a:xfrm>
          <a:off x="0" y="0"/>
          <a:ext cx="0" cy="0"/>
          <a:chOff x="0" y="0"/>
          <a:chExt cx="0" cy="0"/>
        </a:xfrm>
      </p:grpSpPr>
      <p:sp>
        <p:nvSpPr>
          <p:cNvPr id="48" name="Google Shape;48;p11"/>
          <p:cNvSpPr txBox="1">
            <a:spLocks noGrp="1"/>
          </p:cNvSpPr>
          <p:nvPr>
            <p:ph type="title"/>
          </p:nvPr>
        </p:nvSpPr>
        <p:spPr>
          <a:xfrm>
            <a:off x="457200" y="361952"/>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1"/>
          <p:cNvSpPr txBox="1">
            <a:spLocks noGrp="1"/>
          </p:cNvSpPr>
          <p:nvPr>
            <p:ph type="body" idx="1"/>
          </p:nvPr>
        </p:nvSpPr>
        <p:spPr>
          <a:xfrm>
            <a:off x="457201" y="1527048"/>
            <a:ext cx="5495544" cy="4462272"/>
          </a:xfrm>
          <a:prstGeom prst="rect">
            <a:avLst/>
          </a:prstGeom>
          <a:noFill/>
          <a:ln>
            <a:noFill/>
          </a:ln>
        </p:spPr>
        <p:txBody>
          <a:bodyPr spcFirstLastPara="1" wrap="square" lIns="0" tIns="0" rIns="0" bIns="0" anchor="t" anchorCtr="0">
            <a:noAutofit/>
          </a:bodyPr>
          <a:lstStyle>
            <a:lvl1pPr marL="457063" lvl="0" indent="-342797" algn="l">
              <a:lnSpc>
                <a:spcPct val="90000"/>
              </a:lnSpc>
              <a:spcBef>
                <a:spcPts val="1200"/>
              </a:spcBef>
              <a:spcAft>
                <a:spcPts val="0"/>
              </a:spcAft>
              <a:buClr>
                <a:schemeClr val="dk1"/>
              </a:buClr>
              <a:buSzPts val="1800"/>
              <a:buChar char="•"/>
              <a:defRPr sz="1999"/>
            </a:lvl1pPr>
            <a:lvl2pPr marL="914126" lvl="1" indent="-331370" algn="l">
              <a:lnSpc>
                <a:spcPct val="90000"/>
              </a:lnSpc>
              <a:spcBef>
                <a:spcPts val="1200"/>
              </a:spcBef>
              <a:spcAft>
                <a:spcPts val="0"/>
              </a:spcAft>
              <a:buClr>
                <a:schemeClr val="dk1"/>
              </a:buClr>
              <a:buSzPts val="1620"/>
              <a:buChar char="–"/>
              <a:defRPr/>
            </a:lvl2pPr>
            <a:lvl3pPr marL="1371189" lvl="2" indent="-342797" algn="l">
              <a:lnSpc>
                <a:spcPct val="90000"/>
              </a:lnSpc>
              <a:spcBef>
                <a:spcPts val="1200"/>
              </a:spcBef>
              <a:spcAft>
                <a:spcPts val="0"/>
              </a:spcAft>
              <a:buClr>
                <a:schemeClr val="dk1"/>
              </a:buClr>
              <a:buSzPts val="1800"/>
              <a:buChar char="•"/>
              <a:defRPr/>
            </a:lvl3pPr>
            <a:lvl4pPr marL="1828251" lvl="3" indent="-331370" algn="l">
              <a:lnSpc>
                <a:spcPct val="90000"/>
              </a:lnSpc>
              <a:spcBef>
                <a:spcPts val="1200"/>
              </a:spcBef>
              <a:spcAft>
                <a:spcPts val="0"/>
              </a:spcAft>
              <a:buClr>
                <a:schemeClr val="dk1"/>
              </a:buClr>
              <a:buSzPts val="1620"/>
              <a:buChar char="–"/>
              <a:defRPr/>
            </a:lvl4pPr>
            <a:lvl5pPr marL="2285314" lvl="4" indent="-342797" algn="l">
              <a:lnSpc>
                <a:spcPct val="90000"/>
              </a:lnSpc>
              <a:spcBef>
                <a:spcPts val="12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 name="Slide Number Placeholder 3">
            <a:extLst>
              <a:ext uri="{FF2B5EF4-FFF2-40B4-BE49-F238E27FC236}">
                <a16:creationId xmlns:a16="http://schemas.microsoft.com/office/drawing/2014/main" id="{6E633176-C0E2-C413-CBF5-6B8E9B292507}"/>
              </a:ext>
            </a:extLst>
          </p:cNvPr>
          <p:cNvSpPr>
            <a:spLocks noGrp="1"/>
          </p:cNvSpPr>
          <p:nvPr>
            <p:ph type="sldNum" sz="quarter" idx="4"/>
          </p:nvPr>
        </p:nvSpPr>
        <p:spPr>
          <a:xfrm>
            <a:off x="8988552" y="638717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D4663A-5620-47F6-8D0C-E0FCD4CEF09A}" type="slidenum">
              <a:rPr lang="en-US" smtClean="0"/>
              <a:pPr/>
              <a:t>‹#›</a:t>
            </a:fld>
            <a:endParaRPr lang="en-US"/>
          </a:p>
        </p:txBody>
      </p:sp>
    </p:spTree>
    <p:custDataLst>
      <p:tags r:id="rId1"/>
    </p:custDataLst>
    <p:extLst>
      <p:ext uri="{BB962C8B-B14F-4D97-AF65-F5344CB8AC3E}">
        <p14:creationId xmlns:p14="http://schemas.microsoft.com/office/powerpoint/2010/main" val="5310525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type="twoObj" preserve="1">
  <p:cSld name="Two column">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457200" y="361952"/>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2"/>
          <p:cNvSpPr txBox="1">
            <a:spLocks noGrp="1"/>
          </p:cNvSpPr>
          <p:nvPr>
            <p:ph type="body" idx="1"/>
          </p:nvPr>
        </p:nvSpPr>
        <p:spPr>
          <a:xfrm>
            <a:off x="457201" y="1527048"/>
            <a:ext cx="5495544" cy="4462272"/>
          </a:xfrm>
          <a:prstGeom prst="rect">
            <a:avLst/>
          </a:prstGeom>
          <a:noFill/>
          <a:ln>
            <a:noFill/>
          </a:ln>
        </p:spPr>
        <p:txBody>
          <a:bodyPr spcFirstLastPara="1" wrap="square" lIns="0" tIns="0" rIns="0" bIns="0" anchor="t" anchorCtr="0">
            <a:noAutofit/>
          </a:bodyPr>
          <a:lstStyle>
            <a:lvl1pPr marL="457063" lvl="0" indent="-342797" algn="l">
              <a:lnSpc>
                <a:spcPct val="90000"/>
              </a:lnSpc>
              <a:spcBef>
                <a:spcPts val="1200"/>
              </a:spcBef>
              <a:spcAft>
                <a:spcPts val="0"/>
              </a:spcAft>
              <a:buClr>
                <a:schemeClr val="dk1"/>
              </a:buClr>
              <a:buSzPts val="1800"/>
              <a:buChar char="•"/>
              <a:defRPr sz="1999"/>
            </a:lvl1pPr>
            <a:lvl2pPr marL="914126" lvl="1" indent="-331370" algn="l">
              <a:lnSpc>
                <a:spcPct val="90000"/>
              </a:lnSpc>
              <a:spcBef>
                <a:spcPts val="1200"/>
              </a:spcBef>
              <a:spcAft>
                <a:spcPts val="0"/>
              </a:spcAft>
              <a:buClr>
                <a:schemeClr val="dk1"/>
              </a:buClr>
              <a:buSzPts val="1620"/>
              <a:buChar char="–"/>
              <a:defRPr/>
            </a:lvl2pPr>
            <a:lvl3pPr marL="1371189" lvl="2" indent="-342797" algn="l">
              <a:lnSpc>
                <a:spcPct val="90000"/>
              </a:lnSpc>
              <a:spcBef>
                <a:spcPts val="1200"/>
              </a:spcBef>
              <a:spcAft>
                <a:spcPts val="0"/>
              </a:spcAft>
              <a:buClr>
                <a:schemeClr val="dk1"/>
              </a:buClr>
              <a:buSzPts val="1800"/>
              <a:buChar char="•"/>
              <a:defRPr/>
            </a:lvl3pPr>
            <a:lvl4pPr marL="1828251" lvl="3" indent="-331370" algn="l">
              <a:lnSpc>
                <a:spcPct val="90000"/>
              </a:lnSpc>
              <a:spcBef>
                <a:spcPts val="1200"/>
              </a:spcBef>
              <a:spcAft>
                <a:spcPts val="0"/>
              </a:spcAft>
              <a:buClr>
                <a:schemeClr val="dk1"/>
              </a:buClr>
              <a:buSzPts val="1620"/>
              <a:buChar char="–"/>
              <a:defRPr/>
            </a:lvl4pPr>
            <a:lvl5pPr marL="2285314" lvl="4" indent="-342797" algn="l">
              <a:lnSpc>
                <a:spcPct val="90000"/>
              </a:lnSpc>
              <a:spcBef>
                <a:spcPts val="12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 name="Google Shape;53;p12"/>
          <p:cNvSpPr txBox="1">
            <a:spLocks noGrp="1"/>
          </p:cNvSpPr>
          <p:nvPr>
            <p:ph type="body" idx="2"/>
          </p:nvPr>
        </p:nvSpPr>
        <p:spPr>
          <a:xfrm>
            <a:off x="6236209" y="1527048"/>
            <a:ext cx="5495544" cy="4462272"/>
          </a:xfrm>
          <a:prstGeom prst="rect">
            <a:avLst/>
          </a:prstGeom>
          <a:noFill/>
          <a:ln>
            <a:noFill/>
          </a:ln>
        </p:spPr>
        <p:txBody>
          <a:bodyPr spcFirstLastPara="1" wrap="square" lIns="0" tIns="0" rIns="0" bIns="0" anchor="t" anchorCtr="0">
            <a:noAutofit/>
          </a:bodyPr>
          <a:lstStyle>
            <a:lvl1pPr marL="457063" lvl="0" indent="-342797" algn="l">
              <a:lnSpc>
                <a:spcPct val="90000"/>
              </a:lnSpc>
              <a:spcBef>
                <a:spcPts val="1200"/>
              </a:spcBef>
              <a:spcAft>
                <a:spcPts val="0"/>
              </a:spcAft>
              <a:buClr>
                <a:schemeClr val="dk1"/>
              </a:buClr>
              <a:buSzPts val="1800"/>
              <a:buChar char="•"/>
              <a:defRPr sz="1999"/>
            </a:lvl1pPr>
            <a:lvl2pPr marL="914126" lvl="1" indent="-331370" algn="l">
              <a:lnSpc>
                <a:spcPct val="90000"/>
              </a:lnSpc>
              <a:spcBef>
                <a:spcPts val="1200"/>
              </a:spcBef>
              <a:spcAft>
                <a:spcPts val="0"/>
              </a:spcAft>
              <a:buClr>
                <a:schemeClr val="dk1"/>
              </a:buClr>
              <a:buSzPts val="1620"/>
              <a:buChar char="–"/>
              <a:defRPr/>
            </a:lvl2pPr>
            <a:lvl3pPr marL="1371189" lvl="2" indent="-342797" algn="l">
              <a:lnSpc>
                <a:spcPct val="90000"/>
              </a:lnSpc>
              <a:spcBef>
                <a:spcPts val="1200"/>
              </a:spcBef>
              <a:spcAft>
                <a:spcPts val="0"/>
              </a:spcAft>
              <a:buClr>
                <a:schemeClr val="dk1"/>
              </a:buClr>
              <a:buSzPts val="1800"/>
              <a:buChar char="•"/>
              <a:defRPr/>
            </a:lvl3pPr>
            <a:lvl4pPr marL="1828251" lvl="3" indent="-331370" algn="l">
              <a:lnSpc>
                <a:spcPct val="90000"/>
              </a:lnSpc>
              <a:spcBef>
                <a:spcPts val="1200"/>
              </a:spcBef>
              <a:spcAft>
                <a:spcPts val="0"/>
              </a:spcAft>
              <a:buClr>
                <a:schemeClr val="dk1"/>
              </a:buClr>
              <a:buSzPts val="1620"/>
              <a:buChar char="–"/>
              <a:defRPr/>
            </a:lvl4pPr>
            <a:lvl5pPr marL="2285314" lvl="4" indent="-342797" algn="l">
              <a:lnSpc>
                <a:spcPct val="90000"/>
              </a:lnSpc>
              <a:spcBef>
                <a:spcPts val="12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 name="Slide Number Placeholder 3">
            <a:extLst>
              <a:ext uri="{FF2B5EF4-FFF2-40B4-BE49-F238E27FC236}">
                <a16:creationId xmlns:a16="http://schemas.microsoft.com/office/drawing/2014/main" id="{A7D75AA0-0773-D0F4-3E9D-9313AD562F99}"/>
              </a:ext>
            </a:extLst>
          </p:cNvPr>
          <p:cNvSpPr>
            <a:spLocks noGrp="1"/>
          </p:cNvSpPr>
          <p:nvPr>
            <p:ph type="sldNum" sz="quarter" idx="4"/>
          </p:nvPr>
        </p:nvSpPr>
        <p:spPr>
          <a:xfrm>
            <a:off x="8988552" y="638717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D4663A-5620-47F6-8D0C-E0FCD4CEF09A}" type="slidenum">
              <a:rPr lang="en-US" smtClean="0"/>
              <a:pPr/>
              <a:t>‹#›</a:t>
            </a:fld>
            <a:endParaRPr lang="en-US"/>
          </a:p>
        </p:txBody>
      </p:sp>
    </p:spTree>
    <p:custDataLst>
      <p:tags r:id="rId1"/>
    </p:custDataLst>
    <p:extLst>
      <p:ext uri="{BB962C8B-B14F-4D97-AF65-F5344CB8AC3E}">
        <p14:creationId xmlns:p14="http://schemas.microsoft.com/office/powerpoint/2010/main" val="5249681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column" preserve="1">
  <p:cSld name="Three column">
    <p:spTree>
      <p:nvGrpSpPr>
        <p:cNvPr id="1" name="Shape 54"/>
        <p:cNvGrpSpPr/>
        <p:nvPr/>
      </p:nvGrpSpPr>
      <p:grpSpPr>
        <a:xfrm>
          <a:off x="0" y="0"/>
          <a:ext cx="0" cy="0"/>
          <a:chOff x="0" y="0"/>
          <a:chExt cx="0" cy="0"/>
        </a:xfrm>
      </p:grpSpPr>
      <p:sp>
        <p:nvSpPr>
          <p:cNvPr id="55" name="Google Shape;55;p13"/>
          <p:cNvSpPr txBox="1">
            <a:spLocks noGrp="1"/>
          </p:cNvSpPr>
          <p:nvPr>
            <p:ph type="body" idx="1"/>
          </p:nvPr>
        </p:nvSpPr>
        <p:spPr>
          <a:xfrm>
            <a:off x="457201" y="1527048"/>
            <a:ext cx="3337560" cy="4462272"/>
          </a:xfrm>
          <a:prstGeom prst="rect">
            <a:avLst/>
          </a:prstGeom>
          <a:noFill/>
          <a:ln>
            <a:noFill/>
          </a:ln>
        </p:spPr>
        <p:txBody>
          <a:bodyPr spcFirstLastPara="1" wrap="square" lIns="0" tIns="0" rIns="0" bIns="0"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6" name="Google Shape;56;p13"/>
          <p:cNvSpPr txBox="1">
            <a:spLocks noGrp="1"/>
          </p:cNvSpPr>
          <p:nvPr>
            <p:ph type="body" idx="2"/>
          </p:nvPr>
        </p:nvSpPr>
        <p:spPr>
          <a:xfrm>
            <a:off x="4425696" y="1527048"/>
            <a:ext cx="3337560" cy="4462272"/>
          </a:xfrm>
          <a:prstGeom prst="rect">
            <a:avLst/>
          </a:prstGeom>
          <a:noFill/>
          <a:ln>
            <a:noFill/>
          </a:ln>
        </p:spPr>
        <p:txBody>
          <a:bodyPr spcFirstLastPara="1" wrap="square" lIns="0" tIns="0" rIns="0" bIns="0"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7" name="Google Shape;57;p13"/>
          <p:cNvSpPr txBox="1">
            <a:spLocks noGrp="1"/>
          </p:cNvSpPr>
          <p:nvPr>
            <p:ph type="body" idx="3"/>
          </p:nvPr>
        </p:nvSpPr>
        <p:spPr>
          <a:xfrm>
            <a:off x="8394193" y="1527048"/>
            <a:ext cx="3337560" cy="4462272"/>
          </a:xfrm>
          <a:prstGeom prst="rect">
            <a:avLst/>
          </a:prstGeom>
          <a:noFill/>
          <a:ln>
            <a:noFill/>
          </a:ln>
        </p:spPr>
        <p:txBody>
          <a:bodyPr spcFirstLastPara="1" wrap="square" lIns="0" tIns="0" rIns="0" bIns="0"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 name="Google Shape;58;p13"/>
          <p:cNvSpPr txBox="1">
            <a:spLocks noGrp="1"/>
          </p:cNvSpPr>
          <p:nvPr>
            <p:ph type="title"/>
          </p:nvPr>
        </p:nvSpPr>
        <p:spPr>
          <a:xfrm>
            <a:off x="457200" y="361952"/>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Slide Number Placeholder 3">
            <a:extLst>
              <a:ext uri="{FF2B5EF4-FFF2-40B4-BE49-F238E27FC236}">
                <a16:creationId xmlns:a16="http://schemas.microsoft.com/office/drawing/2014/main" id="{462031E8-9B5E-3F4E-BA22-504DA08BCFFE}"/>
              </a:ext>
            </a:extLst>
          </p:cNvPr>
          <p:cNvSpPr>
            <a:spLocks noGrp="1"/>
          </p:cNvSpPr>
          <p:nvPr>
            <p:ph type="sldNum" sz="quarter" idx="4"/>
          </p:nvPr>
        </p:nvSpPr>
        <p:spPr>
          <a:xfrm>
            <a:off x="8988552" y="638717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D4663A-5620-47F6-8D0C-E0FCD4CEF09A}" type="slidenum">
              <a:rPr lang="en-US" smtClean="0"/>
              <a:pPr/>
              <a:t>‹#›</a:t>
            </a:fld>
            <a:endParaRPr lang="en-US"/>
          </a:p>
        </p:txBody>
      </p:sp>
    </p:spTree>
    <p:custDataLst>
      <p:tags r:id="rId1"/>
    </p:custDataLst>
    <p:extLst>
      <p:ext uri="{BB962C8B-B14F-4D97-AF65-F5344CB8AC3E}">
        <p14:creationId xmlns:p14="http://schemas.microsoft.com/office/powerpoint/2010/main" val="145656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99EB-C5F3-459E-9F9A-CBD90271BE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FD723E-0115-4A0E-A501-1BB9B2A871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EE1A9B-610F-419E-9207-751ED83C2A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F0B990-C027-429E-954A-82E53A249226}"/>
              </a:ext>
            </a:extLst>
          </p:cNvPr>
          <p:cNvSpPr>
            <a:spLocks noGrp="1"/>
          </p:cNvSpPr>
          <p:nvPr>
            <p:ph type="dt" sz="half" idx="10"/>
          </p:nvPr>
        </p:nvSpPr>
        <p:spPr/>
        <p:txBody>
          <a:bodyPr/>
          <a:lstStyle/>
          <a:p>
            <a:fld id="{6E0A8886-3C96-41FB-9C6B-500A470F1E5A}" type="datetime1">
              <a:rPr lang="en-US" smtClean="0"/>
              <a:t>18/11/2025</a:t>
            </a:fld>
            <a:endParaRPr lang="en-US"/>
          </a:p>
        </p:txBody>
      </p:sp>
      <p:sp>
        <p:nvSpPr>
          <p:cNvPr id="6" name="Footer Placeholder 5">
            <a:extLst>
              <a:ext uri="{FF2B5EF4-FFF2-40B4-BE49-F238E27FC236}">
                <a16:creationId xmlns:a16="http://schemas.microsoft.com/office/drawing/2014/main" id="{A0831169-4334-4FB6-B385-AE368D76FD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EB68E-546E-49DD-80AC-5812BCDBD020}"/>
              </a:ext>
            </a:extLst>
          </p:cNvPr>
          <p:cNvSpPr>
            <a:spLocks noGrp="1"/>
          </p:cNvSpPr>
          <p:nvPr>
            <p:ph type="sldNum" sz="quarter" idx="12"/>
          </p:nvPr>
        </p:nvSpPr>
        <p:spPr/>
        <p:txBody>
          <a:bodyPr/>
          <a:lstStyle/>
          <a:p>
            <a:fld id="{5247FB68-A87E-45F3-B705-AC737CC52B52}" type="slidenum">
              <a:rPr lang="en-US" smtClean="0"/>
              <a:t>‹#›</a:t>
            </a:fld>
            <a:endParaRPr lang="en-US"/>
          </a:p>
        </p:txBody>
      </p:sp>
    </p:spTree>
    <p:extLst>
      <p:ext uri="{BB962C8B-B14F-4D97-AF65-F5344CB8AC3E}">
        <p14:creationId xmlns:p14="http://schemas.microsoft.com/office/powerpoint/2010/main" val="2850968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column shaded" preserve="1">
  <p:cSld name="Three column shaded">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457201" y="1527048"/>
            <a:ext cx="3337560" cy="4462272"/>
          </a:xfrm>
          <a:prstGeom prst="rect">
            <a:avLst/>
          </a:prstGeom>
          <a:solidFill>
            <a:srgbClr val="F4F4F4"/>
          </a:solidFill>
          <a:ln>
            <a:noFill/>
          </a:ln>
        </p:spPr>
        <p:txBody>
          <a:bodyPr spcFirstLastPara="1" wrap="square" lIns="182875" tIns="182875" rIns="91425" bIns="91425"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 name="Google Shape;61;p14"/>
          <p:cNvSpPr txBox="1">
            <a:spLocks noGrp="1"/>
          </p:cNvSpPr>
          <p:nvPr>
            <p:ph type="body" idx="2"/>
          </p:nvPr>
        </p:nvSpPr>
        <p:spPr>
          <a:xfrm>
            <a:off x="4425696" y="1527048"/>
            <a:ext cx="3337560" cy="4462272"/>
          </a:xfrm>
          <a:prstGeom prst="rect">
            <a:avLst/>
          </a:prstGeom>
          <a:solidFill>
            <a:srgbClr val="F4F4F4"/>
          </a:solidFill>
          <a:ln>
            <a:noFill/>
          </a:ln>
        </p:spPr>
        <p:txBody>
          <a:bodyPr spcFirstLastPara="1" wrap="square" lIns="182875" tIns="182875" rIns="91425" bIns="91425"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 name="Google Shape;62;p14"/>
          <p:cNvSpPr txBox="1">
            <a:spLocks noGrp="1"/>
          </p:cNvSpPr>
          <p:nvPr>
            <p:ph type="body" idx="3"/>
          </p:nvPr>
        </p:nvSpPr>
        <p:spPr>
          <a:xfrm>
            <a:off x="8394193" y="1527048"/>
            <a:ext cx="3337560" cy="4462272"/>
          </a:xfrm>
          <a:prstGeom prst="rect">
            <a:avLst/>
          </a:prstGeom>
          <a:solidFill>
            <a:srgbClr val="F4F4F4"/>
          </a:solidFill>
          <a:ln>
            <a:noFill/>
          </a:ln>
        </p:spPr>
        <p:txBody>
          <a:bodyPr spcFirstLastPara="1" wrap="square" lIns="182875" tIns="182875" rIns="91425" bIns="91425"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 name="Google Shape;63;p14"/>
          <p:cNvSpPr txBox="1">
            <a:spLocks noGrp="1"/>
          </p:cNvSpPr>
          <p:nvPr>
            <p:ph type="title"/>
          </p:nvPr>
        </p:nvSpPr>
        <p:spPr>
          <a:xfrm>
            <a:off x="457200" y="361952"/>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Slide Number Placeholder 3">
            <a:extLst>
              <a:ext uri="{FF2B5EF4-FFF2-40B4-BE49-F238E27FC236}">
                <a16:creationId xmlns:a16="http://schemas.microsoft.com/office/drawing/2014/main" id="{E4769390-25DA-E133-B5DF-F3A0A0F8B500}"/>
              </a:ext>
            </a:extLst>
          </p:cNvPr>
          <p:cNvSpPr>
            <a:spLocks noGrp="1"/>
          </p:cNvSpPr>
          <p:nvPr>
            <p:ph type="sldNum" sz="quarter" idx="4"/>
          </p:nvPr>
        </p:nvSpPr>
        <p:spPr>
          <a:xfrm>
            <a:off x="8988552" y="638717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D4663A-5620-47F6-8D0C-E0FCD4CEF09A}" type="slidenum">
              <a:rPr lang="en-US" smtClean="0"/>
              <a:pPr/>
              <a:t>‹#›</a:t>
            </a:fld>
            <a:endParaRPr lang="en-US"/>
          </a:p>
        </p:txBody>
      </p:sp>
    </p:spTree>
    <p:custDataLst>
      <p:tags r:id="rId1"/>
    </p:custDataLst>
    <p:extLst>
      <p:ext uri="{BB962C8B-B14F-4D97-AF65-F5344CB8AC3E}">
        <p14:creationId xmlns:p14="http://schemas.microsoft.com/office/powerpoint/2010/main" val="35343737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our column" preserve="1">
  <p:cSld name="Four column">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457200" y="1527048"/>
            <a:ext cx="2560320" cy="4462272"/>
          </a:xfrm>
          <a:prstGeom prst="rect">
            <a:avLst/>
          </a:prstGeom>
          <a:noFill/>
          <a:ln>
            <a:noFill/>
          </a:ln>
        </p:spPr>
        <p:txBody>
          <a:bodyPr spcFirstLastPara="1" wrap="square" lIns="0" tIns="0" rIns="0" bIns="0"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6" name="Google Shape;66;p15"/>
          <p:cNvSpPr txBox="1">
            <a:spLocks noGrp="1"/>
          </p:cNvSpPr>
          <p:nvPr>
            <p:ph type="body" idx="2"/>
          </p:nvPr>
        </p:nvSpPr>
        <p:spPr>
          <a:xfrm>
            <a:off x="3364993" y="1527048"/>
            <a:ext cx="2560320" cy="4462272"/>
          </a:xfrm>
          <a:prstGeom prst="rect">
            <a:avLst/>
          </a:prstGeom>
          <a:noFill/>
          <a:ln>
            <a:noFill/>
          </a:ln>
        </p:spPr>
        <p:txBody>
          <a:bodyPr spcFirstLastPara="1" wrap="square" lIns="0" tIns="0" rIns="0" bIns="0"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7" name="Google Shape;67;p15"/>
          <p:cNvSpPr txBox="1">
            <a:spLocks noGrp="1"/>
          </p:cNvSpPr>
          <p:nvPr>
            <p:ph type="body" idx="3"/>
          </p:nvPr>
        </p:nvSpPr>
        <p:spPr>
          <a:xfrm>
            <a:off x="6263641" y="1527048"/>
            <a:ext cx="2560320" cy="4462272"/>
          </a:xfrm>
          <a:prstGeom prst="rect">
            <a:avLst/>
          </a:prstGeom>
          <a:noFill/>
          <a:ln>
            <a:noFill/>
          </a:ln>
        </p:spPr>
        <p:txBody>
          <a:bodyPr spcFirstLastPara="1" wrap="square" lIns="0" tIns="0" rIns="0" bIns="0"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8" name="Google Shape;68;p15"/>
          <p:cNvSpPr txBox="1">
            <a:spLocks noGrp="1"/>
          </p:cNvSpPr>
          <p:nvPr>
            <p:ph type="body" idx="4"/>
          </p:nvPr>
        </p:nvSpPr>
        <p:spPr>
          <a:xfrm>
            <a:off x="9171433" y="1527048"/>
            <a:ext cx="2560320" cy="4462272"/>
          </a:xfrm>
          <a:prstGeom prst="rect">
            <a:avLst/>
          </a:prstGeom>
          <a:noFill/>
          <a:ln>
            <a:noFill/>
          </a:ln>
        </p:spPr>
        <p:txBody>
          <a:bodyPr spcFirstLastPara="1" wrap="square" lIns="0" tIns="0" rIns="0" bIns="0"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9" name="Google Shape;69;p15"/>
          <p:cNvSpPr txBox="1">
            <a:spLocks noGrp="1"/>
          </p:cNvSpPr>
          <p:nvPr>
            <p:ph type="title"/>
          </p:nvPr>
        </p:nvSpPr>
        <p:spPr>
          <a:xfrm>
            <a:off x="457200" y="361952"/>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sz="3199"/>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Slide Number Placeholder 3">
            <a:extLst>
              <a:ext uri="{FF2B5EF4-FFF2-40B4-BE49-F238E27FC236}">
                <a16:creationId xmlns:a16="http://schemas.microsoft.com/office/drawing/2014/main" id="{CEBC7E7C-7652-9259-FFBD-B9FAB4F1D682}"/>
              </a:ext>
            </a:extLst>
          </p:cNvPr>
          <p:cNvSpPr>
            <a:spLocks noGrp="1"/>
          </p:cNvSpPr>
          <p:nvPr>
            <p:ph type="sldNum" sz="quarter" idx="10"/>
          </p:nvPr>
        </p:nvSpPr>
        <p:spPr>
          <a:xfrm>
            <a:off x="8988552" y="638717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D4663A-5620-47F6-8D0C-E0FCD4CEF09A}" type="slidenum">
              <a:rPr lang="en-US" smtClean="0"/>
              <a:pPr/>
              <a:t>‹#›</a:t>
            </a:fld>
            <a:endParaRPr lang="en-US"/>
          </a:p>
        </p:txBody>
      </p:sp>
    </p:spTree>
    <p:custDataLst>
      <p:tags r:id="rId1"/>
    </p:custDataLst>
    <p:extLst>
      <p:ext uri="{BB962C8B-B14F-4D97-AF65-F5344CB8AC3E}">
        <p14:creationId xmlns:p14="http://schemas.microsoft.com/office/powerpoint/2010/main" val="502201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our column shaded" preserve="1">
  <p:cSld name="Four column shaded">
    <p:spTree>
      <p:nvGrpSpPr>
        <p:cNvPr id="1" name="Shape 70"/>
        <p:cNvGrpSpPr/>
        <p:nvPr/>
      </p:nvGrpSpPr>
      <p:grpSpPr>
        <a:xfrm>
          <a:off x="0" y="0"/>
          <a:ext cx="0" cy="0"/>
          <a:chOff x="0" y="0"/>
          <a:chExt cx="0" cy="0"/>
        </a:xfrm>
      </p:grpSpPr>
      <p:sp>
        <p:nvSpPr>
          <p:cNvPr id="71" name="Google Shape;71;p16"/>
          <p:cNvSpPr txBox="1">
            <a:spLocks noGrp="1"/>
          </p:cNvSpPr>
          <p:nvPr>
            <p:ph type="body" idx="1"/>
          </p:nvPr>
        </p:nvSpPr>
        <p:spPr>
          <a:xfrm>
            <a:off x="457200"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72" name="Google Shape;72;p16"/>
          <p:cNvSpPr txBox="1">
            <a:spLocks noGrp="1"/>
          </p:cNvSpPr>
          <p:nvPr>
            <p:ph type="body" idx="2"/>
          </p:nvPr>
        </p:nvSpPr>
        <p:spPr>
          <a:xfrm>
            <a:off x="3364993"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73" name="Google Shape;73;p16"/>
          <p:cNvSpPr txBox="1">
            <a:spLocks noGrp="1"/>
          </p:cNvSpPr>
          <p:nvPr>
            <p:ph type="body" idx="3"/>
          </p:nvPr>
        </p:nvSpPr>
        <p:spPr>
          <a:xfrm>
            <a:off x="6263641"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74" name="Google Shape;74;p16"/>
          <p:cNvSpPr txBox="1">
            <a:spLocks noGrp="1"/>
          </p:cNvSpPr>
          <p:nvPr>
            <p:ph type="body" idx="4"/>
          </p:nvPr>
        </p:nvSpPr>
        <p:spPr>
          <a:xfrm>
            <a:off x="9171433"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063" lvl="0" indent="-355493" algn="l">
              <a:lnSpc>
                <a:spcPct val="90000"/>
              </a:lnSpc>
              <a:spcBef>
                <a:spcPts val="1200"/>
              </a:spcBef>
              <a:spcAft>
                <a:spcPts val="0"/>
              </a:spcAft>
              <a:buClr>
                <a:schemeClr val="dk1"/>
              </a:buClr>
              <a:buSzPts val="2000"/>
              <a:buChar char="•"/>
              <a:defRPr sz="1999"/>
            </a:lvl1pPr>
            <a:lvl2pPr marL="914126" lvl="1" indent="-342797" algn="l">
              <a:lnSpc>
                <a:spcPct val="90000"/>
              </a:lnSpc>
              <a:spcBef>
                <a:spcPts val="1200"/>
              </a:spcBef>
              <a:spcAft>
                <a:spcPts val="0"/>
              </a:spcAft>
              <a:buClr>
                <a:schemeClr val="dk1"/>
              </a:buClr>
              <a:buSzPts val="1800"/>
              <a:buChar char="–"/>
              <a:defRPr sz="1999"/>
            </a:lvl2pPr>
            <a:lvl3pPr marL="1371189" lvl="2" indent="-355493" algn="l">
              <a:lnSpc>
                <a:spcPct val="90000"/>
              </a:lnSpc>
              <a:spcBef>
                <a:spcPts val="1200"/>
              </a:spcBef>
              <a:spcAft>
                <a:spcPts val="0"/>
              </a:spcAft>
              <a:buClr>
                <a:schemeClr val="dk1"/>
              </a:buClr>
              <a:buSzPts val="2000"/>
              <a:buChar char="•"/>
              <a:defRPr sz="1999"/>
            </a:lvl3pPr>
            <a:lvl4pPr marL="1828251" lvl="3" indent="-342797" algn="l">
              <a:lnSpc>
                <a:spcPct val="90000"/>
              </a:lnSpc>
              <a:spcBef>
                <a:spcPts val="1200"/>
              </a:spcBef>
              <a:spcAft>
                <a:spcPts val="0"/>
              </a:spcAft>
              <a:buClr>
                <a:schemeClr val="dk1"/>
              </a:buClr>
              <a:buSzPts val="1800"/>
              <a:buChar char="–"/>
              <a:defRPr sz="1999"/>
            </a:lvl4pPr>
            <a:lvl5pPr marL="2285314" lvl="4" indent="-355493" algn="l">
              <a:lnSpc>
                <a:spcPct val="90000"/>
              </a:lnSpc>
              <a:spcBef>
                <a:spcPts val="1200"/>
              </a:spcBef>
              <a:spcAft>
                <a:spcPts val="0"/>
              </a:spcAft>
              <a:buClr>
                <a:schemeClr val="dk1"/>
              </a:buClr>
              <a:buSzPts val="2000"/>
              <a:buChar char="•"/>
              <a:defRPr sz="19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75" name="Google Shape;75;p16"/>
          <p:cNvSpPr txBox="1">
            <a:spLocks noGrp="1"/>
          </p:cNvSpPr>
          <p:nvPr>
            <p:ph type="title"/>
          </p:nvPr>
        </p:nvSpPr>
        <p:spPr>
          <a:xfrm>
            <a:off x="457200" y="361952"/>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sz="3199"/>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Slide Number Placeholder 3">
            <a:extLst>
              <a:ext uri="{FF2B5EF4-FFF2-40B4-BE49-F238E27FC236}">
                <a16:creationId xmlns:a16="http://schemas.microsoft.com/office/drawing/2014/main" id="{27362605-B44E-3E35-022A-6FF3906CAA7F}"/>
              </a:ext>
            </a:extLst>
          </p:cNvPr>
          <p:cNvSpPr>
            <a:spLocks noGrp="1"/>
          </p:cNvSpPr>
          <p:nvPr>
            <p:ph type="sldNum" sz="quarter" idx="10"/>
          </p:nvPr>
        </p:nvSpPr>
        <p:spPr>
          <a:xfrm>
            <a:off x="8988552" y="638717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D4663A-5620-47F6-8D0C-E0FCD4CEF09A}" type="slidenum">
              <a:rPr lang="en-US" smtClean="0"/>
              <a:pPr/>
              <a:t>‹#›</a:t>
            </a:fld>
            <a:endParaRPr lang="en-US"/>
          </a:p>
        </p:txBody>
      </p:sp>
    </p:spTree>
    <p:custDataLst>
      <p:tags r:id="rId1"/>
    </p:custDataLst>
    <p:extLst>
      <p:ext uri="{BB962C8B-B14F-4D97-AF65-F5344CB8AC3E}">
        <p14:creationId xmlns:p14="http://schemas.microsoft.com/office/powerpoint/2010/main" val="1056084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with photo" preserve="1">
  <p:cSld name="Quote with photo">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457200" y="1009270"/>
            <a:ext cx="6060141" cy="447611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sz="2999"/>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9"/>
          <p:cNvSpPr txBox="1">
            <a:spLocks noGrp="1"/>
          </p:cNvSpPr>
          <p:nvPr>
            <p:ph type="body" idx="1"/>
          </p:nvPr>
        </p:nvSpPr>
        <p:spPr>
          <a:xfrm>
            <a:off x="457200" y="5485384"/>
            <a:ext cx="6060141" cy="347472"/>
          </a:xfrm>
          <a:prstGeom prst="rect">
            <a:avLst/>
          </a:prstGeom>
          <a:noFill/>
          <a:ln>
            <a:noFill/>
          </a:ln>
        </p:spPr>
        <p:txBody>
          <a:bodyPr spcFirstLastPara="1" wrap="square" lIns="0" tIns="0" rIns="0" bIns="0" anchor="t" anchorCtr="0">
            <a:noAutofit/>
          </a:bodyPr>
          <a:lstStyle>
            <a:lvl1pPr marL="457063" lvl="0" indent="-228531" algn="l">
              <a:lnSpc>
                <a:spcPct val="90000"/>
              </a:lnSpc>
              <a:spcBef>
                <a:spcPts val="1200"/>
              </a:spcBef>
              <a:spcAft>
                <a:spcPts val="0"/>
              </a:spcAft>
              <a:buClr>
                <a:schemeClr val="dk1"/>
              </a:buClr>
              <a:buSzPts val="1400"/>
              <a:buNone/>
              <a:defRPr sz="1400">
                <a:solidFill>
                  <a:schemeClr val="dk1"/>
                </a:solidFill>
              </a:defRPr>
            </a:lvl1pPr>
            <a:lvl2pPr marL="914126" lvl="1" indent="-228531" algn="l">
              <a:lnSpc>
                <a:spcPct val="90000"/>
              </a:lnSpc>
              <a:spcBef>
                <a:spcPts val="1200"/>
              </a:spcBef>
              <a:spcAft>
                <a:spcPts val="0"/>
              </a:spcAft>
              <a:buClr>
                <a:srgbClr val="888888"/>
              </a:buClr>
              <a:buSzPts val="1800"/>
              <a:buNone/>
              <a:defRPr sz="1999">
                <a:solidFill>
                  <a:srgbClr val="888888"/>
                </a:solidFill>
              </a:defRPr>
            </a:lvl2pPr>
            <a:lvl3pPr marL="1371189" lvl="2" indent="-228531" algn="l">
              <a:lnSpc>
                <a:spcPct val="90000"/>
              </a:lnSpc>
              <a:spcBef>
                <a:spcPts val="1200"/>
              </a:spcBef>
              <a:spcAft>
                <a:spcPts val="0"/>
              </a:spcAft>
              <a:buClr>
                <a:srgbClr val="888888"/>
              </a:buClr>
              <a:buSzPts val="1800"/>
              <a:buNone/>
              <a:defRPr sz="1799">
                <a:solidFill>
                  <a:srgbClr val="888888"/>
                </a:solidFill>
              </a:defRPr>
            </a:lvl3pPr>
            <a:lvl4pPr marL="1828251" lvl="3" indent="-228531" algn="l">
              <a:lnSpc>
                <a:spcPct val="90000"/>
              </a:lnSpc>
              <a:spcBef>
                <a:spcPts val="1200"/>
              </a:spcBef>
              <a:spcAft>
                <a:spcPts val="0"/>
              </a:spcAft>
              <a:buClr>
                <a:srgbClr val="888888"/>
              </a:buClr>
              <a:buSzPts val="1440"/>
              <a:buNone/>
              <a:defRPr sz="1600">
                <a:solidFill>
                  <a:srgbClr val="888888"/>
                </a:solidFill>
              </a:defRPr>
            </a:lvl4pPr>
            <a:lvl5pPr marL="2285314" lvl="4" indent="-228531" algn="l">
              <a:lnSpc>
                <a:spcPct val="90000"/>
              </a:lnSpc>
              <a:spcBef>
                <a:spcPts val="1200"/>
              </a:spcBef>
              <a:spcAft>
                <a:spcPts val="0"/>
              </a:spcAft>
              <a:buClr>
                <a:srgbClr val="888888"/>
              </a:buClr>
              <a:buSzPts val="1600"/>
              <a:buNone/>
              <a:defRPr sz="1600">
                <a:solidFill>
                  <a:srgbClr val="888888"/>
                </a:solidFill>
              </a:defRPr>
            </a:lvl5pPr>
            <a:lvl6pPr marL="2742377" lvl="5" indent="-228531" algn="l">
              <a:lnSpc>
                <a:spcPct val="90000"/>
              </a:lnSpc>
              <a:spcBef>
                <a:spcPts val="500"/>
              </a:spcBef>
              <a:spcAft>
                <a:spcPts val="0"/>
              </a:spcAft>
              <a:buClr>
                <a:srgbClr val="888888"/>
              </a:buClr>
              <a:buSzPts val="1600"/>
              <a:buNone/>
              <a:defRPr sz="1600">
                <a:solidFill>
                  <a:srgbClr val="888888"/>
                </a:solidFill>
              </a:defRPr>
            </a:lvl6pPr>
            <a:lvl7pPr marL="3199440" lvl="6" indent="-228531" algn="l">
              <a:lnSpc>
                <a:spcPct val="90000"/>
              </a:lnSpc>
              <a:spcBef>
                <a:spcPts val="500"/>
              </a:spcBef>
              <a:spcAft>
                <a:spcPts val="0"/>
              </a:spcAft>
              <a:buClr>
                <a:srgbClr val="888888"/>
              </a:buClr>
              <a:buSzPts val="1600"/>
              <a:buNone/>
              <a:defRPr sz="1600">
                <a:solidFill>
                  <a:srgbClr val="888888"/>
                </a:solidFill>
              </a:defRPr>
            </a:lvl7pPr>
            <a:lvl8pPr marL="3656503" lvl="7" indent="-228531" algn="l">
              <a:lnSpc>
                <a:spcPct val="90000"/>
              </a:lnSpc>
              <a:spcBef>
                <a:spcPts val="500"/>
              </a:spcBef>
              <a:spcAft>
                <a:spcPts val="0"/>
              </a:spcAft>
              <a:buClr>
                <a:srgbClr val="888888"/>
              </a:buClr>
              <a:buSzPts val="1600"/>
              <a:buNone/>
              <a:defRPr sz="1600">
                <a:solidFill>
                  <a:srgbClr val="888888"/>
                </a:solidFill>
              </a:defRPr>
            </a:lvl8pPr>
            <a:lvl9pPr marL="4113566" lvl="8" indent="-228531"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7" name="Google Shape;87;p19"/>
          <p:cNvSpPr>
            <a:spLocks noGrp="1"/>
          </p:cNvSpPr>
          <p:nvPr>
            <p:ph type="pic" idx="2"/>
          </p:nvPr>
        </p:nvSpPr>
        <p:spPr>
          <a:xfrm>
            <a:off x="7040880" y="1346199"/>
            <a:ext cx="4690872" cy="4297680"/>
          </a:xfrm>
          <a:prstGeom prst="rect">
            <a:avLst/>
          </a:prstGeom>
          <a:no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dk1"/>
              </a:buClr>
              <a:buSzPts val="2400"/>
              <a:buFont typeface="Arial"/>
              <a:buNone/>
              <a:defRPr sz="2399" b="0" i="0" u="none" strike="noStrike" cap="none">
                <a:solidFill>
                  <a:schemeClr val="dk1"/>
                </a:solidFill>
                <a:latin typeface="Arial"/>
                <a:ea typeface="Arial"/>
                <a:cs typeface="Arial"/>
                <a:sym typeface="Arial"/>
              </a:defRPr>
            </a:lvl1pPr>
            <a:lvl2pPr marR="0" lvl="1" algn="l" rtl="0">
              <a:lnSpc>
                <a:spcPct val="90000"/>
              </a:lnSpc>
              <a:spcBef>
                <a:spcPts val="1200"/>
              </a:spcBef>
              <a:spcAft>
                <a:spcPts val="0"/>
              </a:spcAft>
              <a:buClr>
                <a:schemeClr val="dk1"/>
              </a:buClr>
              <a:buSzPts val="2160"/>
              <a:buFont typeface="Arial"/>
              <a:buChar char="–"/>
              <a:defRPr sz="2399" b="0" i="0" u="none" strike="noStrike" cap="none">
                <a:solidFill>
                  <a:schemeClr val="dk1"/>
                </a:solidFill>
                <a:latin typeface="Arial"/>
                <a:ea typeface="Arial"/>
                <a:cs typeface="Arial"/>
                <a:sym typeface="Arial"/>
              </a:defRPr>
            </a:lvl2pPr>
            <a:lvl3pPr marR="0" lvl="2" algn="l" rtl="0">
              <a:lnSpc>
                <a:spcPct val="90000"/>
              </a:lnSpc>
              <a:spcBef>
                <a:spcPts val="12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160"/>
              <a:buFont typeface="Arial"/>
              <a:buChar char="–"/>
              <a:defRPr sz="2399" b="0" i="0" u="none" strike="noStrike" cap="none">
                <a:solidFill>
                  <a:schemeClr val="dk1"/>
                </a:solidFill>
                <a:latin typeface="Arial"/>
                <a:ea typeface="Arial"/>
                <a:cs typeface="Arial"/>
                <a:sym typeface="Arial"/>
              </a:defRPr>
            </a:lvl4pPr>
            <a:lvl5pPr marR="0" lvl="4" algn="l" rtl="0">
              <a:lnSpc>
                <a:spcPct val="90000"/>
              </a:lnSpc>
              <a:spcBef>
                <a:spcPts val="12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2" name="Slide Number Placeholder 3">
            <a:extLst>
              <a:ext uri="{FF2B5EF4-FFF2-40B4-BE49-F238E27FC236}">
                <a16:creationId xmlns:a16="http://schemas.microsoft.com/office/drawing/2014/main" id="{33AECF5F-9D0E-34AA-F720-11AF59F04DBD}"/>
              </a:ext>
            </a:extLst>
          </p:cNvPr>
          <p:cNvSpPr>
            <a:spLocks noGrp="1"/>
          </p:cNvSpPr>
          <p:nvPr>
            <p:ph type="sldNum" sz="quarter" idx="4"/>
          </p:nvPr>
        </p:nvSpPr>
        <p:spPr>
          <a:xfrm>
            <a:off x="8988552" y="638717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D4663A-5620-47F6-8D0C-E0FCD4CEF09A}" type="slidenum">
              <a:rPr lang="en-US" smtClean="0"/>
              <a:pPr/>
              <a:t>‹#›</a:t>
            </a:fld>
            <a:endParaRPr lang="en-US"/>
          </a:p>
        </p:txBody>
      </p:sp>
    </p:spTree>
    <p:custDataLst>
      <p:tags r:id="rId1"/>
    </p:custDataLst>
    <p:extLst>
      <p:ext uri="{BB962C8B-B14F-4D97-AF65-F5344CB8AC3E}">
        <p14:creationId xmlns:p14="http://schemas.microsoft.com/office/powerpoint/2010/main" val="39414528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457200" y="1009270"/>
            <a:ext cx="8366761" cy="447611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sz="2999"/>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0"/>
          <p:cNvSpPr txBox="1">
            <a:spLocks noGrp="1"/>
          </p:cNvSpPr>
          <p:nvPr>
            <p:ph type="body" idx="1"/>
          </p:nvPr>
        </p:nvSpPr>
        <p:spPr>
          <a:xfrm>
            <a:off x="457200" y="5485384"/>
            <a:ext cx="8366761" cy="347472"/>
          </a:xfrm>
          <a:prstGeom prst="rect">
            <a:avLst/>
          </a:prstGeom>
          <a:noFill/>
          <a:ln>
            <a:noFill/>
          </a:ln>
        </p:spPr>
        <p:txBody>
          <a:bodyPr spcFirstLastPara="1" wrap="square" lIns="0" tIns="0" rIns="0" bIns="0" anchor="t" anchorCtr="0">
            <a:noAutofit/>
          </a:bodyPr>
          <a:lstStyle>
            <a:lvl1pPr marL="457063" lvl="0" indent="-228531" algn="l">
              <a:lnSpc>
                <a:spcPct val="90000"/>
              </a:lnSpc>
              <a:spcBef>
                <a:spcPts val="1200"/>
              </a:spcBef>
              <a:spcAft>
                <a:spcPts val="0"/>
              </a:spcAft>
              <a:buClr>
                <a:schemeClr val="dk1"/>
              </a:buClr>
              <a:buSzPts val="1400"/>
              <a:buNone/>
              <a:defRPr sz="1400">
                <a:solidFill>
                  <a:schemeClr val="dk1"/>
                </a:solidFill>
              </a:defRPr>
            </a:lvl1pPr>
            <a:lvl2pPr marL="914126" lvl="1" indent="-228531" algn="l">
              <a:lnSpc>
                <a:spcPct val="90000"/>
              </a:lnSpc>
              <a:spcBef>
                <a:spcPts val="1200"/>
              </a:spcBef>
              <a:spcAft>
                <a:spcPts val="0"/>
              </a:spcAft>
              <a:buClr>
                <a:srgbClr val="888888"/>
              </a:buClr>
              <a:buSzPts val="1800"/>
              <a:buNone/>
              <a:defRPr sz="1999">
                <a:solidFill>
                  <a:srgbClr val="888888"/>
                </a:solidFill>
              </a:defRPr>
            </a:lvl2pPr>
            <a:lvl3pPr marL="1371189" lvl="2" indent="-228531" algn="l">
              <a:lnSpc>
                <a:spcPct val="90000"/>
              </a:lnSpc>
              <a:spcBef>
                <a:spcPts val="1200"/>
              </a:spcBef>
              <a:spcAft>
                <a:spcPts val="0"/>
              </a:spcAft>
              <a:buClr>
                <a:srgbClr val="888888"/>
              </a:buClr>
              <a:buSzPts val="1800"/>
              <a:buNone/>
              <a:defRPr sz="1799">
                <a:solidFill>
                  <a:srgbClr val="888888"/>
                </a:solidFill>
              </a:defRPr>
            </a:lvl3pPr>
            <a:lvl4pPr marL="1828251" lvl="3" indent="-228531" algn="l">
              <a:lnSpc>
                <a:spcPct val="90000"/>
              </a:lnSpc>
              <a:spcBef>
                <a:spcPts val="1200"/>
              </a:spcBef>
              <a:spcAft>
                <a:spcPts val="0"/>
              </a:spcAft>
              <a:buClr>
                <a:srgbClr val="888888"/>
              </a:buClr>
              <a:buSzPts val="1440"/>
              <a:buNone/>
              <a:defRPr sz="1600">
                <a:solidFill>
                  <a:srgbClr val="888888"/>
                </a:solidFill>
              </a:defRPr>
            </a:lvl4pPr>
            <a:lvl5pPr marL="2285314" lvl="4" indent="-228531" algn="l">
              <a:lnSpc>
                <a:spcPct val="90000"/>
              </a:lnSpc>
              <a:spcBef>
                <a:spcPts val="1200"/>
              </a:spcBef>
              <a:spcAft>
                <a:spcPts val="0"/>
              </a:spcAft>
              <a:buClr>
                <a:srgbClr val="888888"/>
              </a:buClr>
              <a:buSzPts val="1600"/>
              <a:buNone/>
              <a:defRPr sz="1600">
                <a:solidFill>
                  <a:srgbClr val="888888"/>
                </a:solidFill>
              </a:defRPr>
            </a:lvl5pPr>
            <a:lvl6pPr marL="2742377" lvl="5" indent="-228531" algn="l">
              <a:lnSpc>
                <a:spcPct val="90000"/>
              </a:lnSpc>
              <a:spcBef>
                <a:spcPts val="500"/>
              </a:spcBef>
              <a:spcAft>
                <a:spcPts val="0"/>
              </a:spcAft>
              <a:buClr>
                <a:srgbClr val="888888"/>
              </a:buClr>
              <a:buSzPts val="1600"/>
              <a:buNone/>
              <a:defRPr sz="1600">
                <a:solidFill>
                  <a:srgbClr val="888888"/>
                </a:solidFill>
              </a:defRPr>
            </a:lvl6pPr>
            <a:lvl7pPr marL="3199440" lvl="6" indent="-228531" algn="l">
              <a:lnSpc>
                <a:spcPct val="90000"/>
              </a:lnSpc>
              <a:spcBef>
                <a:spcPts val="500"/>
              </a:spcBef>
              <a:spcAft>
                <a:spcPts val="0"/>
              </a:spcAft>
              <a:buClr>
                <a:srgbClr val="888888"/>
              </a:buClr>
              <a:buSzPts val="1600"/>
              <a:buNone/>
              <a:defRPr sz="1600">
                <a:solidFill>
                  <a:srgbClr val="888888"/>
                </a:solidFill>
              </a:defRPr>
            </a:lvl7pPr>
            <a:lvl8pPr marL="3656503" lvl="7" indent="-228531" algn="l">
              <a:lnSpc>
                <a:spcPct val="90000"/>
              </a:lnSpc>
              <a:spcBef>
                <a:spcPts val="500"/>
              </a:spcBef>
              <a:spcAft>
                <a:spcPts val="0"/>
              </a:spcAft>
              <a:buClr>
                <a:srgbClr val="888888"/>
              </a:buClr>
              <a:buSzPts val="1600"/>
              <a:buNone/>
              <a:defRPr sz="1600">
                <a:solidFill>
                  <a:srgbClr val="888888"/>
                </a:solidFill>
              </a:defRPr>
            </a:lvl8pPr>
            <a:lvl9pPr marL="4113566" lvl="8" indent="-228531" algn="l">
              <a:lnSpc>
                <a:spcPct val="90000"/>
              </a:lnSpc>
              <a:spcBef>
                <a:spcPts val="500"/>
              </a:spcBef>
              <a:spcAft>
                <a:spcPts val="0"/>
              </a:spcAft>
              <a:buClr>
                <a:srgbClr val="888888"/>
              </a:buClr>
              <a:buSzPts val="1600"/>
              <a:buNone/>
              <a:defRPr sz="1600">
                <a:solidFill>
                  <a:srgbClr val="888888"/>
                </a:solidFill>
              </a:defRPr>
            </a:lvl9pPr>
          </a:lstStyle>
          <a:p>
            <a:endParaRPr/>
          </a:p>
        </p:txBody>
      </p:sp>
    </p:spTree>
    <p:custDataLst>
      <p:tags r:id="rId1"/>
    </p:custDataLst>
    <p:extLst>
      <p:ext uri="{BB962C8B-B14F-4D97-AF65-F5344CB8AC3E}">
        <p14:creationId xmlns:p14="http://schemas.microsoft.com/office/powerpoint/2010/main" val="19775705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EE8B-99A3-0735-BDB6-13C11F5D641C}"/>
              </a:ext>
            </a:extLst>
          </p:cNvPr>
          <p:cNvSpPr>
            <a:spLocks noGrp="1"/>
          </p:cNvSpPr>
          <p:nvPr>
            <p:ph type="title"/>
          </p:nvPr>
        </p:nvSpPr>
        <p:spPr>
          <a:xfrm>
            <a:off x="580749" y="436148"/>
            <a:ext cx="9060402" cy="1325563"/>
          </a:xfrm>
          <a:prstGeom prst="rect">
            <a:avLst/>
          </a:prstGeom>
        </p:spPr>
        <p:txBody>
          <a:bodyPr/>
          <a:lstStyle>
            <a:lvl1pPr>
              <a:defRPr sz="2999"/>
            </a:lvl1pPr>
          </a:lstStyle>
          <a:p>
            <a:r>
              <a:rPr lang="en-US"/>
              <a:t>Click to edit Master title style</a:t>
            </a:r>
          </a:p>
        </p:txBody>
      </p:sp>
      <p:sp>
        <p:nvSpPr>
          <p:cNvPr id="3" name="Slide Number Placeholder 2">
            <a:extLst>
              <a:ext uri="{FF2B5EF4-FFF2-40B4-BE49-F238E27FC236}">
                <a16:creationId xmlns:a16="http://schemas.microsoft.com/office/drawing/2014/main" id="{6189160C-C45C-6FCA-FC5F-7A71CE1202E5}"/>
              </a:ext>
            </a:extLst>
          </p:cNvPr>
          <p:cNvSpPr>
            <a:spLocks noGrp="1"/>
          </p:cNvSpPr>
          <p:nvPr>
            <p:ph type="sldNum" sz="quarter" idx="10"/>
          </p:nvPr>
        </p:nvSpPr>
        <p:spPr>
          <a:xfrm>
            <a:off x="8610600" y="6356352"/>
            <a:ext cx="2743200" cy="365125"/>
          </a:xfrm>
          <a:prstGeom prst="rect">
            <a:avLst/>
          </a:prstGeom>
        </p:spPr>
        <p:txBody>
          <a:bodyPr/>
          <a:lstStyle/>
          <a:p>
            <a:fld id="{D21AC9E0-8E85-4C3A-B426-CBB5C0F86A7E}" type="slidenum">
              <a:rPr lang="en-US" smtClean="0"/>
              <a:t>‹#›</a:t>
            </a:fld>
            <a:endParaRPr lang="en-US"/>
          </a:p>
        </p:txBody>
      </p:sp>
    </p:spTree>
    <p:custDataLst>
      <p:tags r:id="rId1"/>
    </p:custDataLst>
    <p:extLst>
      <p:ext uri="{BB962C8B-B14F-4D97-AF65-F5344CB8AC3E}">
        <p14:creationId xmlns:p14="http://schemas.microsoft.com/office/powerpoint/2010/main" val="28973946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0821190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600202"/>
            <a:ext cx="9144000" cy="1574631"/>
          </a:xfrm>
        </p:spPr>
        <p:txBody>
          <a:bodyPr anchor="b"/>
          <a:lstStyle>
            <a:lvl1pPr algn="ctr">
              <a:defRPr sz="4799"/>
            </a:lvl1pPr>
          </a:lstStyle>
          <a:p>
            <a:r>
              <a:rPr lang="en-US"/>
              <a:t>Click to edit Master title style</a:t>
            </a:r>
          </a:p>
        </p:txBody>
      </p:sp>
      <p:sp>
        <p:nvSpPr>
          <p:cNvPr id="3" name="Subtitle 2"/>
          <p:cNvSpPr>
            <a:spLocks noGrp="1"/>
          </p:cNvSpPr>
          <p:nvPr>
            <p:ph type="subTitle" idx="1"/>
          </p:nvPr>
        </p:nvSpPr>
        <p:spPr>
          <a:xfrm>
            <a:off x="1524001" y="330019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988552" y="6387170"/>
            <a:ext cx="2743200" cy="365125"/>
          </a:xfrm>
          <a:prstGeom prst="rect">
            <a:avLst/>
          </a:prstGeom>
        </p:spPr>
        <p:txBody>
          <a:bodyPr/>
          <a:lstStyle/>
          <a:p>
            <a:fld id="{D21AC9E0-8E85-4C3A-B426-CBB5C0F86A7E}" type="slidenum">
              <a:rPr lang="en-US" smtClean="0"/>
              <a:t>‹#›</a:t>
            </a:fld>
            <a:endParaRPr lang="en-US"/>
          </a:p>
        </p:txBody>
      </p:sp>
    </p:spTree>
    <p:custDataLst>
      <p:tags r:id="rId1"/>
    </p:custDataLst>
    <p:extLst>
      <p:ext uri="{BB962C8B-B14F-4D97-AF65-F5344CB8AC3E}">
        <p14:creationId xmlns:p14="http://schemas.microsoft.com/office/powerpoint/2010/main" val="16494885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574708257"/>
              </p:ext>
            </p:ext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 name="Picture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ltGray">
          <a:xfrm>
            <a:off x="-7289" y="0"/>
            <a:ext cx="12206577" cy="4999181"/>
          </a:xfrm>
          <a:prstGeom prst="rect">
            <a:avLst/>
          </a:prstGeom>
        </p:spPr>
      </p:pic>
      <p:sp>
        <p:nvSpPr>
          <p:cNvPr id="4" name="Working Draft Text" hidden="1"/>
          <p:cNvSpPr txBox="1">
            <a:spLocks noChangeArrowheads="1"/>
          </p:cNvSpPr>
          <p:nvPr userDrawn="1"/>
        </p:nvSpPr>
        <p:spPr bwMode="black">
          <a:xfrm>
            <a:off x="488407" y="324144"/>
            <a:ext cx="379578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816" b="1" baseline="0">
                <a:solidFill>
                  <a:srgbClr val="FFFFFF"/>
                </a:solidFill>
                <a:latin typeface="+mn-lt"/>
              </a:rPr>
              <a:t>WORKING DRAFT</a:t>
            </a:r>
          </a:p>
        </p:txBody>
      </p:sp>
      <p:sp>
        <p:nvSpPr>
          <p:cNvPr id="6" name="Working Draft" hidden="1"/>
          <p:cNvSpPr txBox="1">
            <a:spLocks noChangeArrowheads="1"/>
          </p:cNvSpPr>
          <p:nvPr userDrawn="1"/>
        </p:nvSpPr>
        <p:spPr bwMode="black">
          <a:xfrm>
            <a:off x="488407" y="467033"/>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Last Modified 23/08/2020 10:12 Arabian Standard Time</a:t>
            </a:r>
            <a:endParaRPr lang="x-none" sz="816" baseline="0">
              <a:solidFill>
                <a:srgbClr val="FFFFFF"/>
              </a:solidFill>
              <a:latin typeface="+mn-lt"/>
            </a:endParaRPr>
          </a:p>
        </p:txBody>
      </p:sp>
      <p:sp>
        <p:nvSpPr>
          <p:cNvPr id="7" name="Printed" hidden="1"/>
          <p:cNvSpPr txBox="1">
            <a:spLocks noChangeArrowheads="1"/>
          </p:cNvSpPr>
          <p:nvPr userDrawn="1"/>
        </p:nvSpPr>
        <p:spPr bwMode="black">
          <a:xfrm>
            <a:off x="488407" y="609921"/>
            <a:ext cx="3795784" cy="1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816" baseline="0">
                <a:solidFill>
                  <a:srgbClr val="FFFFFF"/>
                </a:solidFill>
                <a:latin typeface="+mn-lt"/>
              </a:rPr>
              <a:t>Printed 24/07/2019 19:54 Arabian Standard Time</a:t>
            </a:r>
            <a:endParaRPr lang="x-none" sz="816" baseline="0">
              <a:solidFill>
                <a:srgbClr val="FFFFFF"/>
              </a:solidFill>
              <a:latin typeface="+mn-lt"/>
            </a:endParaRPr>
          </a:p>
        </p:txBody>
      </p:sp>
      <p:sp>
        <p:nvSpPr>
          <p:cNvPr id="13314" name="Title"/>
          <p:cNvSpPr>
            <a:spLocks noGrp="1" noChangeArrowheads="1"/>
          </p:cNvSpPr>
          <p:nvPr userDrawn="1">
            <p:ph type="ctrTitle"/>
          </p:nvPr>
        </p:nvSpPr>
        <p:spPr>
          <a:xfrm>
            <a:off x="488407" y="5070731"/>
            <a:ext cx="8050193" cy="502445"/>
          </a:xfrm>
          <a:prstGeom prst="rect">
            <a:avLst/>
          </a:prstGeom>
        </p:spPr>
        <p:txBody>
          <a:bodyPr wrap="square" anchor="t">
            <a:spAutoFit/>
          </a:bodyPr>
          <a:lstStyle>
            <a:lvl1pPr>
              <a:defRPr lang="x-none" sz="3265" b="0" baseline="0">
                <a:solidFill>
                  <a:schemeClr val="tx2"/>
                </a:solidFill>
                <a:latin typeface="+mj-lt"/>
                <a:ea typeface="+mj-ea"/>
              </a:defRPr>
            </a:lvl1pPr>
          </a:lstStyle>
          <a:p>
            <a:pPr lvl="0" latinLnBrk="0"/>
            <a:r>
              <a:rPr lang="en-US" noProof="0"/>
              <a:t>Click to edit Master title style</a:t>
            </a:r>
            <a:endParaRPr lang="x-none" noProof="0"/>
          </a:p>
        </p:txBody>
      </p:sp>
      <p:sp>
        <p:nvSpPr>
          <p:cNvPr id="13315" name="Subtitle"/>
          <p:cNvSpPr>
            <a:spLocks noGrp="1" noChangeArrowheads="1"/>
          </p:cNvSpPr>
          <p:nvPr userDrawn="1">
            <p:ph type="subTitle" idx="1"/>
          </p:nvPr>
        </p:nvSpPr>
        <p:spPr>
          <a:xfrm>
            <a:off x="488407" y="5840684"/>
            <a:ext cx="8050193" cy="219820"/>
          </a:xfrm>
          <a:prstGeom prst="rect">
            <a:avLst/>
          </a:prstGeom>
        </p:spPr>
        <p:txBody>
          <a:bodyPr wrap="square">
            <a:spAutoFit/>
          </a:bodyPr>
          <a:lstStyle>
            <a:lvl1pPr>
              <a:defRPr lang="x-none" sz="1428" cap="none" baseline="0">
                <a:solidFill>
                  <a:schemeClr val="tx1"/>
                </a:solidFill>
                <a:latin typeface="+mn-lt"/>
                <a:ea typeface="+mn-ea"/>
              </a:defRPr>
            </a:lvl1pPr>
          </a:lstStyle>
          <a:p>
            <a:pPr lvl="0" latinLnBrk="0"/>
            <a:r>
              <a:rPr lang="en-US" noProof="0"/>
              <a:t>Click to edit Master subtitle style</a:t>
            </a:r>
            <a:endParaRPr lang="x-none" noProof="0"/>
          </a:p>
        </p:txBody>
      </p:sp>
      <p:sp>
        <p:nvSpPr>
          <p:cNvPr id="15" name="Document type" hidden="1"/>
          <p:cNvSpPr txBox="1">
            <a:spLocks noChangeArrowheads="1"/>
          </p:cNvSpPr>
          <p:nvPr userDrawn="1"/>
        </p:nvSpPr>
        <p:spPr bwMode="gray">
          <a:xfrm>
            <a:off x="488407" y="6323629"/>
            <a:ext cx="8050193"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a:solidFill>
                  <a:schemeClr val="tx1"/>
                </a:solidFill>
                <a:latin typeface="+mn-lt"/>
              </a:rPr>
              <a:t>Document type | Date</a:t>
            </a:r>
          </a:p>
        </p:txBody>
      </p:sp>
      <p:sp>
        <p:nvSpPr>
          <p:cNvPr id="5"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a:solidFill>
                <a:schemeClr val="bg1"/>
              </a:solidFill>
              <a:latin typeface="+mn-lt"/>
            </a:endParaRPr>
          </a:p>
        </p:txBody>
      </p:sp>
      <p:pic>
        <p:nvPicPr>
          <p:cNvPr id="16" name="Picture 15" descr="A close up of a logo&#10;&#10;Description automatically generated">
            <a:extLst>
              <a:ext uri="{FF2B5EF4-FFF2-40B4-BE49-F238E27FC236}">
                <a16:creationId xmlns:a16="http://schemas.microsoft.com/office/drawing/2014/main" id="{C1DB425C-DB45-BB4B-B0CD-404AE0C29AA6}"/>
              </a:ext>
            </a:extLst>
          </p:cNvPr>
          <p:cNvPicPr>
            <a:picLocks noChangeAspect="1"/>
          </p:cNvPicPr>
          <p:nvPr userDrawn="1"/>
        </p:nvPicPr>
        <p:blipFill rotWithShape="1">
          <a:blip r:embed="rId6"/>
          <a:srcRect l="13486" t="24765" r="8277" b="28474"/>
          <a:stretch/>
        </p:blipFill>
        <p:spPr>
          <a:xfrm>
            <a:off x="9108395" y="6021714"/>
            <a:ext cx="2858319" cy="799031"/>
          </a:xfrm>
          <a:prstGeom prst="rect">
            <a:avLst/>
          </a:prstGeom>
        </p:spPr>
      </p:pic>
      <p:pic>
        <p:nvPicPr>
          <p:cNvPr id="13" name="Picture 12" descr="A car parked on the side of a building&#10;&#10;Description automatically generated">
            <a:extLst>
              <a:ext uri="{FF2B5EF4-FFF2-40B4-BE49-F238E27FC236}">
                <a16:creationId xmlns:a16="http://schemas.microsoft.com/office/drawing/2014/main" id="{79F5D29D-1068-E442-854A-8034DF649956}"/>
              </a:ext>
            </a:extLst>
          </p:cNvPr>
          <p:cNvPicPr>
            <a:picLocks noChangeAspect="1"/>
          </p:cNvPicPr>
          <p:nvPr/>
        </p:nvPicPr>
        <p:blipFill rotWithShape="1">
          <a:blip r:embed="rId7"/>
          <a:srcRect t="17510"/>
          <a:stretch/>
        </p:blipFill>
        <p:spPr>
          <a:xfrm>
            <a:off x="-8550" y="-1"/>
            <a:ext cx="12207838" cy="5019882"/>
          </a:xfrm>
          <a:prstGeom prst="rect">
            <a:avLst/>
          </a:prstGeom>
        </p:spPr>
      </p:pic>
      <p:sp>
        <p:nvSpPr>
          <p:cNvPr id="14" name="Right Triangle 13">
            <a:extLst>
              <a:ext uri="{FF2B5EF4-FFF2-40B4-BE49-F238E27FC236}">
                <a16:creationId xmlns:a16="http://schemas.microsoft.com/office/drawing/2014/main" id="{3537947C-2F19-EF41-BEDA-940C10B9EF35}"/>
              </a:ext>
            </a:extLst>
          </p:cNvPr>
          <p:cNvSpPr/>
          <p:nvPr/>
        </p:nvSpPr>
        <p:spPr>
          <a:xfrm>
            <a:off x="-33298" y="2807829"/>
            <a:ext cx="9961139" cy="2207005"/>
          </a:xfrm>
          <a:prstGeom prst="rtTriangle">
            <a:avLst/>
          </a:prstGeom>
          <a:solidFill>
            <a:schemeClr val="tx1">
              <a:alpha val="3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err="1">
              <a:solidFill>
                <a:schemeClr val="tx1"/>
              </a:solidFill>
            </a:endParaRPr>
          </a:p>
        </p:txBody>
      </p:sp>
      <p:sp>
        <p:nvSpPr>
          <p:cNvPr id="17" name="Right Triangle 16">
            <a:extLst>
              <a:ext uri="{FF2B5EF4-FFF2-40B4-BE49-F238E27FC236}">
                <a16:creationId xmlns:a16="http://schemas.microsoft.com/office/drawing/2014/main" id="{EB1CBA07-9A3B-3540-A619-D57090D180E5}"/>
              </a:ext>
            </a:extLst>
          </p:cNvPr>
          <p:cNvSpPr/>
          <p:nvPr/>
        </p:nvSpPr>
        <p:spPr>
          <a:xfrm flipH="1">
            <a:off x="-33298" y="3090502"/>
            <a:ext cx="12225297" cy="196767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837" err="1">
              <a:solidFill>
                <a:schemeClr val="tx1"/>
              </a:solidFill>
            </a:endParaRPr>
          </a:p>
        </p:txBody>
      </p:sp>
    </p:spTree>
    <p:extLst>
      <p:ext uri="{BB962C8B-B14F-4D97-AF65-F5344CB8AC3E}">
        <p14:creationId xmlns:p14="http://schemas.microsoft.com/office/powerpoint/2010/main" val="2188368192"/>
      </p:ext>
    </p:extLst>
  </p:cSld>
  <p:clrMapOvr>
    <a:masterClrMapping/>
  </p:clrMapOvr>
  <p:extLst>
    <p:ext uri="{DCECCB84-F9BA-43D5-87BE-67443E8EF086}">
      <p15:sldGuideLst xmlns:p15="http://schemas.microsoft.com/office/powerpoint/2012/main">
        <p15:guide id="1" orient="horz" pos="4018">
          <p15:clr>
            <a:srgbClr val="FBAE40"/>
          </p15:clr>
        </p15:guide>
        <p15:guide id="2" pos="37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83801783"/>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35157191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B536-6393-4A56-A54A-981FD068F2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D1A85F-79CC-4646-8222-0A4593A13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54379B-C9D5-4C3A-8B3D-C48CC7783C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B35A5D-B92E-4059-9C3F-A1F119F18B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D71E40-B5AB-412F-B7B2-38858C2FCD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0FA218-AD1E-43B9-B973-607B76AA6034}"/>
              </a:ext>
            </a:extLst>
          </p:cNvPr>
          <p:cNvSpPr>
            <a:spLocks noGrp="1"/>
          </p:cNvSpPr>
          <p:nvPr>
            <p:ph type="dt" sz="half" idx="10"/>
          </p:nvPr>
        </p:nvSpPr>
        <p:spPr/>
        <p:txBody>
          <a:bodyPr/>
          <a:lstStyle/>
          <a:p>
            <a:fld id="{84E04916-C4FA-4545-923A-09D7468489D1}" type="datetime1">
              <a:rPr lang="en-US" smtClean="0"/>
              <a:t>18/11/2025</a:t>
            </a:fld>
            <a:endParaRPr lang="en-US"/>
          </a:p>
        </p:txBody>
      </p:sp>
      <p:sp>
        <p:nvSpPr>
          <p:cNvPr id="8" name="Footer Placeholder 7">
            <a:extLst>
              <a:ext uri="{FF2B5EF4-FFF2-40B4-BE49-F238E27FC236}">
                <a16:creationId xmlns:a16="http://schemas.microsoft.com/office/drawing/2014/main" id="{61E07E20-0E0F-4F44-B9D9-7A0AB47008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9E2F39-534F-4B0E-A6D6-9E94603B951F}"/>
              </a:ext>
            </a:extLst>
          </p:cNvPr>
          <p:cNvSpPr>
            <a:spLocks noGrp="1"/>
          </p:cNvSpPr>
          <p:nvPr>
            <p:ph type="sldNum" sz="quarter" idx="12"/>
          </p:nvPr>
        </p:nvSpPr>
        <p:spPr/>
        <p:txBody>
          <a:bodyPr/>
          <a:lstStyle/>
          <a:p>
            <a:fld id="{5247FB68-A87E-45F3-B705-AC737CC52B52}" type="slidenum">
              <a:rPr lang="en-US" smtClean="0"/>
              <a:t>‹#›</a:t>
            </a:fld>
            <a:endParaRPr lang="en-US"/>
          </a:p>
        </p:txBody>
      </p:sp>
    </p:spTree>
    <p:extLst>
      <p:ext uri="{BB962C8B-B14F-4D97-AF65-F5344CB8AC3E}">
        <p14:creationId xmlns:p14="http://schemas.microsoft.com/office/powerpoint/2010/main" val="1910917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456262929"/>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l="2363" r="16195" b="5876"/>
          <a:stretch/>
        </p:blipFill>
        <p:spPr bwMode="ltGray">
          <a:xfrm flipH="1">
            <a:off x="3240" y="5293332"/>
            <a:ext cx="12188760" cy="1276354"/>
          </a:xfrm>
          <a:prstGeom prst="rect">
            <a:avLst/>
          </a:prstGeom>
        </p:spPr>
      </p:pic>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p:cNvSpPr>
            <a:spLocks noChangeArrowheads="1"/>
          </p:cNvSpPr>
          <p:nvPr userDrawn="1"/>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x-none" sz="816" baseline="0">
              <a:solidFill>
                <a:srgbClr val="808080"/>
              </a:solidFill>
              <a:latin typeface="+mn-lt"/>
              <a:ea typeface="+mn-ea"/>
            </a:endParaRPr>
          </a:p>
        </p:txBody>
      </p:sp>
    </p:spTree>
    <p:extLst>
      <p:ext uri="{BB962C8B-B14F-4D97-AF65-F5344CB8AC3E}">
        <p14:creationId xmlns:p14="http://schemas.microsoft.com/office/powerpoint/2010/main" val="114607729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580375441"/>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22408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26623308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17046186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38251B-2A4A-F741-A30F-8A59FDE936DE}" type="slidenum">
              <a:rPr lang="en-US" smtClean="0"/>
              <a:t>‹#›</a:t>
            </a:fld>
            <a:endParaRPr lang="en-US"/>
          </a:p>
        </p:txBody>
      </p:sp>
    </p:spTree>
    <p:extLst>
      <p:ext uri="{BB962C8B-B14F-4D97-AF65-F5344CB8AC3E}">
        <p14:creationId xmlns:p14="http://schemas.microsoft.com/office/powerpoint/2010/main" val="15722696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6AE7-412B-B74A-9A2B-C9EB08E048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E159147-A348-6346-BCB6-D706138DA1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ADDAF11-3964-7B4B-A4AB-1DFAC3DFD2D6}"/>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5" name="Footer Placeholder 4">
            <a:extLst>
              <a:ext uri="{FF2B5EF4-FFF2-40B4-BE49-F238E27FC236}">
                <a16:creationId xmlns:a16="http://schemas.microsoft.com/office/drawing/2014/main" id="{D9DC75D9-3C16-9640-B676-07AD067AC6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C302FA-8CC2-7144-8236-BA739DE4F22E}"/>
              </a:ext>
            </a:extLst>
          </p:cNvPr>
          <p:cNvSpPr>
            <a:spLocks noGrp="1"/>
          </p:cNvSpPr>
          <p:nvPr>
            <p:ph type="sldNum" sz="quarter" idx="12"/>
          </p:nvPr>
        </p:nvSpPr>
        <p:spPr/>
        <p:txBody>
          <a:bodyPr/>
          <a:lstStyle/>
          <a:p>
            <a:fld id="{1BC3C6C2-79ED-A046-90CC-5DF1951F6C78}" type="slidenum">
              <a:rPr lang="en-GB" smtClean="0"/>
              <a:t>‹#›</a:t>
            </a:fld>
            <a:endParaRPr lang="en-GB"/>
          </a:p>
        </p:txBody>
      </p:sp>
    </p:spTree>
    <p:extLst>
      <p:ext uri="{BB962C8B-B14F-4D97-AF65-F5344CB8AC3E}">
        <p14:creationId xmlns:p14="http://schemas.microsoft.com/office/powerpoint/2010/main" val="27073101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3C3B6-8D16-8046-8AD1-E103431B86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625D2B6-876B-834B-B9EB-95623DB00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DED110-0B72-A94B-BC99-BFDC04595C8E}"/>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5" name="Footer Placeholder 4">
            <a:extLst>
              <a:ext uri="{FF2B5EF4-FFF2-40B4-BE49-F238E27FC236}">
                <a16:creationId xmlns:a16="http://schemas.microsoft.com/office/drawing/2014/main" id="{15D5D1C3-8A02-BB4C-8A8D-2413DE8106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A25693-FFD8-D345-B23E-66CD898D55F5}"/>
              </a:ext>
            </a:extLst>
          </p:cNvPr>
          <p:cNvSpPr>
            <a:spLocks noGrp="1"/>
          </p:cNvSpPr>
          <p:nvPr>
            <p:ph type="sldNum" sz="quarter" idx="12"/>
          </p:nvPr>
        </p:nvSpPr>
        <p:spPr/>
        <p:txBody>
          <a:bodyPr/>
          <a:lstStyle/>
          <a:p>
            <a:fld id="{1BC3C6C2-79ED-A046-90CC-5DF1951F6C78}" type="slidenum">
              <a:rPr lang="en-GB" smtClean="0"/>
              <a:t>‹#›</a:t>
            </a:fld>
            <a:endParaRPr lang="en-GB"/>
          </a:p>
        </p:txBody>
      </p:sp>
    </p:spTree>
    <p:extLst>
      <p:ext uri="{BB962C8B-B14F-4D97-AF65-F5344CB8AC3E}">
        <p14:creationId xmlns:p14="http://schemas.microsoft.com/office/powerpoint/2010/main" val="38701093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EF06-1529-F74D-B9A0-3941A97607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9606962-8427-B748-A9C3-1AE39A54BC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869251-DFA5-F84A-A08F-3124EEC94F76}"/>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5" name="Footer Placeholder 4">
            <a:extLst>
              <a:ext uri="{FF2B5EF4-FFF2-40B4-BE49-F238E27FC236}">
                <a16:creationId xmlns:a16="http://schemas.microsoft.com/office/drawing/2014/main" id="{0530D2D8-71B1-D142-AA92-0ACCA72CAE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B9FB6E-4B80-AD46-B44D-868DC29B358D}"/>
              </a:ext>
            </a:extLst>
          </p:cNvPr>
          <p:cNvSpPr>
            <a:spLocks noGrp="1"/>
          </p:cNvSpPr>
          <p:nvPr>
            <p:ph type="sldNum" sz="quarter" idx="12"/>
          </p:nvPr>
        </p:nvSpPr>
        <p:spPr/>
        <p:txBody>
          <a:bodyPr/>
          <a:lstStyle/>
          <a:p>
            <a:fld id="{1BC3C6C2-79ED-A046-90CC-5DF1951F6C78}" type="slidenum">
              <a:rPr lang="en-GB" smtClean="0"/>
              <a:t>‹#›</a:t>
            </a:fld>
            <a:endParaRPr lang="en-GB"/>
          </a:p>
        </p:txBody>
      </p:sp>
    </p:spTree>
    <p:extLst>
      <p:ext uri="{BB962C8B-B14F-4D97-AF65-F5344CB8AC3E}">
        <p14:creationId xmlns:p14="http://schemas.microsoft.com/office/powerpoint/2010/main" val="39649666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8CCF-EA05-9A42-90DC-4414A6767F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E96AE98-D851-134C-B1B2-8E8A5E116D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F0CA9E5-2DE5-2F4D-93A0-F4DA821642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DCADEFF-F63B-864B-A641-9D32008FBC16}"/>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6" name="Footer Placeholder 5">
            <a:extLst>
              <a:ext uri="{FF2B5EF4-FFF2-40B4-BE49-F238E27FC236}">
                <a16:creationId xmlns:a16="http://schemas.microsoft.com/office/drawing/2014/main" id="{584DB258-D902-1B4D-9F56-DA536C4D2D8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11B8A6-4E54-084C-8027-0C049BCCE1C6}"/>
              </a:ext>
            </a:extLst>
          </p:cNvPr>
          <p:cNvSpPr>
            <a:spLocks noGrp="1"/>
          </p:cNvSpPr>
          <p:nvPr>
            <p:ph type="sldNum" sz="quarter" idx="12"/>
          </p:nvPr>
        </p:nvSpPr>
        <p:spPr/>
        <p:txBody>
          <a:bodyPr/>
          <a:lstStyle/>
          <a:p>
            <a:fld id="{1BC3C6C2-79ED-A046-90CC-5DF1951F6C78}" type="slidenum">
              <a:rPr lang="en-GB" smtClean="0"/>
              <a:t>‹#›</a:t>
            </a:fld>
            <a:endParaRPr lang="en-GB"/>
          </a:p>
        </p:txBody>
      </p:sp>
    </p:spTree>
    <p:extLst>
      <p:ext uri="{BB962C8B-B14F-4D97-AF65-F5344CB8AC3E}">
        <p14:creationId xmlns:p14="http://schemas.microsoft.com/office/powerpoint/2010/main" val="6489021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8FB8-16A3-1046-A742-9BE5D92D81D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7194C4-96CA-0D4B-AF5E-8485C5A297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DD6B3F-954A-3F4D-B511-5F528CB31E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728C4BA-F3E3-904B-89F9-F1F2A0676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3E9D92-278C-F74E-BC0D-4743E0795B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8FCE40B-7869-3345-A54B-C4173DCC6384}"/>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8" name="Footer Placeholder 7">
            <a:extLst>
              <a:ext uri="{FF2B5EF4-FFF2-40B4-BE49-F238E27FC236}">
                <a16:creationId xmlns:a16="http://schemas.microsoft.com/office/drawing/2014/main" id="{BAEB38E6-17DF-A948-9865-0D579BB256B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0864C39-A4EB-D548-AF91-D95DB38EECE3}"/>
              </a:ext>
            </a:extLst>
          </p:cNvPr>
          <p:cNvSpPr>
            <a:spLocks noGrp="1"/>
          </p:cNvSpPr>
          <p:nvPr>
            <p:ph type="sldNum" sz="quarter" idx="12"/>
          </p:nvPr>
        </p:nvSpPr>
        <p:spPr/>
        <p:txBody>
          <a:bodyPr/>
          <a:lstStyle/>
          <a:p>
            <a:fld id="{1BC3C6C2-79ED-A046-90CC-5DF1951F6C78}" type="slidenum">
              <a:rPr lang="en-GB" smtClean="0"/>
              <a:t>‹#›</a:t>
            </a:fld>
            <a:endParaRPr lang="en-GB"/>
          </a:p>
        </p:txBody>
      </p:sp>
    </p:spTree>
    <p:extLst>
      <p:ext uri="{BB962C8B-B14F-4D97-AF65-F5344CB8AC3E}">
        <p14:creationId xmlns:p14="http://schemas.microsoft.com/office/powerpoint/2010/main" val="42929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86AE-46CF-42B4-9763-8E2B26E0F2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95D72-4414-4992-A077-2610D042260D}"/>
              </a:ext>
            </a:extLst>
          </p:cNvPr>
          <p:cNvSpPr>
            <a:spLocks noGrp="1"/>
          </p:cNvSpPr>
          <p:nvPr>
            <p:ph type="dt" sz="half" idx="10"/>
          </p:nvPr>
        </p:nvSpPr>
        <p:spPr/>
        <p:txBody>
          <a:bodyPr/>
          <a:lstStyle/>
          <a:p>
            <a:fld id="{7B3C9247-F645-4255-A486-CE16C56450BD}" type="datetime1">
              <a:rPr lang="en-US" smtClean="0"/>
              <a:t>18/11/2025</a:t>
            </a:fld>
            <a:endParaRPr lang="en-US"/>
          </a:p>
        </p:txBody>
      </p:sp>
      <p:sp>
        <p:nvSpPr>
          <p:cNvPr id="4" name="Footer Placeholder 3">
            <a:extLst>
              <a:ext uri="{FF2B5EF4-FFF2-40B4-BE49-F238E27FC236}">
                <a16:creationId xmlns:a16="http://schemas.microsoft.com/office/drawing/2014/main" id="{4BF4DC7F-D411-4D35-B7AF-69740F17D5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EE9210-5F2A-463C-B6DC-4D0CE7998101}"/>
              </a:ext>
            </a:extLst>
          </p:cNvPr>
          <p:cNvSpPr>
            <a:spLocks noGrp="1"/>
          </p:cNvSpPr>
          <p:nvPr>
            <p:ph type="sldNum" sz="quarter" idx="12"/>
          </p:nvPr>
        </p:nvSpPr>
        <p:spPr/>
        <p:txBody>
          <a:bodyPr/>
          <a:lstStyle/>
          <a:p>
            <a:fld id="{5247FB68-A87E-45F3-B705-AC737CC52B52}" type="slidenum">
              <a:rPr lang="en-US" smtClean="0"/>
              <a:t>‹#›</a:t>
            </a:fld>
            <a:endParaRPr lang="en-US"/>
          </a:p>
        </p:txBody>
      </p:sp>
    </p:spTree>
    <p:extLst>
      <p:ext uri="{BB962C8B-B14F-4D97-AF65-F5344CB8AC3E}">
        <p14:creationId xmlns:p14="http://schemas.microsoft.com/office/powerpoint/2010/main" val="34486276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5E15C-9743-864A-BC7A-AFC69652D9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D2F5F4D-260F-6B47-9735-543E90964CF7}"/>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4" name="Footer Placeholder 3">
            <a:extLst>
              <a:ext uri="{FF2B5EF4-FFF2-40B4-BE49-F238E27FC236}">
                <a16:creationId xmlns:a16="http://schemas.microsoft.com/office/drawing/2014/main" id="{A4E18CDB-B38E-F949-A7B2-52870D22A25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6D57877-DB00-A54D-834E-9FE818EC07BE}"/>
              </a:ext>
            </a:extLst>
          </p:cNvPr>
          <p:cNvSpPr>
            <a:spLocks noGrp="1"/>
          </p:cNvSpPr>
          <p:nvPr>
            <p:ph type="sldNum" sz="quarter" idx="12"/>
          </p:nvPr>
        </p:nvSpPr>
        <p:spPr/>
        <p:txBody>
          <a:bodyPr/>
          <a:lstStyle/>
          <a:p>
            <a:fld id="{1BC3C6C2-79ED-A046-90CC-5DF1951F6C78}" type="slidenum">
              <a:rPr lang="en-GB" smtClean="0"/>
              <a:t>‹#›</a:t>
            </a:fld>
            <a:endParaRPr lang="en-GB"/>
          </a:p>
        </p:txBody>
      </p:sp>
    </p:spTree>
    <p:extLst>
      <p:ext uri="{BB962C8B-B14F-4D97-AF65-F5344CB8AC3E}">
        <p14:creationId xmlns:p14="http://schemas.microsoft.com/office/powerpoint/2010/main" val="22527584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92E959-FF68-7D41-8FE5-3DD465E2765C}"/>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3" name="Footer Placeholder 2">
            <a:extLst>
              <a:ext uri="{FF2B5EF4-FFF2-40B4-BE49-F238E27FC236}">
                <a16:creationId xmlns:a16="http://schemas.microsoft.com/office/drawing/2014/main" id="{A81FCEAF-BBE4-594D-9EA8-CEF4ED9371D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D41F7E5-29C7-E84C-B68D-2806260AC819}"/>
              </a:ext>
            </a:extLst>
          </p:cNvPr>
          <p:cNvSpPr>
            <a:spLocks noGrp="1"/>
          </p:cNvSpPr>
          <p:nvPr>
            <p:ph type="sldNum" sz="quarter" idx="12"/>
          </p:nvPr>
        </p:nvSpPr>
        <p:spPr/>
        <p:txBody>
          <a:bodyPr/>
          <a:lstStyle/>
          <a:p>
            <a:fld id="{1BC3C6C2-79ED-A046-90CC-5DF1951F6C78}" type="slidenum">
              <a:rPr lang="en-GB" smtClean="0"/>
              <a:t>‹#›</a:t>
            </a:fld>
            <a:endParaRPr lang="en-GB"/>
          </a:p>
        </p:txBody>
      </p:sp>
    </p:spTree>
    <p:extLst>
      <p:ext uri="{BB962C8B-B14F-4D97-AF65-F5344CB8AC3E}">
        <p14:creationId xmlns:p14="http://schemas.microsoft.com/office/powerpoint/2010/main" val="15783676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759A-CE7F-9D40-AABD-94A519E4D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75DBDD6-07F0-7349-B595-680568906A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D841A76-8313-DA4D-96D3-41C6A0D20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C89D08-3EED-4F41-B826-60933159F791}"/>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6" name="Footer Placeholder 5">
            <a:extLst>
              <a:ext uri="{FF2B5EF4-FFF2-40B4-BE49-F238E27FC236}">
                <a16:creationId xmlns:a16="http://schemas.microsoft.com/office/drawing/2014/main" id="{681D1640-93CD-224A-86B4-B682F185FB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F82D7A-02E9-154F-8C74-5B6831CD7F76}"/>
              </a:ext>
            </a:extLst>
          </p:cNvPr>
          <p:cNvSpPr>
            <a:spLocks noGrp="1"/>
          </p:cNvSpPr>
          <p:nvPr>
            <p:ph type="sldNum" sz="quarter" idx="12"/>
          </p:nvPr>
        </p:nvSpPr>
        <p:spPr/>
        <p:txBody>
          <a:bodyPr/>
          <a:lstStyle/>
          <a:p>
            <a:fld id="{1BC3C6C2-79ED-A046-90CC-5DF1951F6C78}" type="slidenum">
              <a:rPr lang="en-GB" smtClean="0"/>
              <a:t>‹#›</a:t>
            </a:fld>
            <a:endParaRPr lang="en-GB"/>
          </a:p>
        </p:txBody>
      </p:sp>
    </p:spTree>
    <p:extLst>
      <p:ext uri="{BB962C8B-B14F-4D97-AF65-F5344CB8AC3E}">
        <p14:creationId xmlns:p14="http://schemas.microsoft.com/office/powerpoint/2010/main" val="37623552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B975-0C8D-DC45-B736-83FD2A1F9A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C8DCBDA-5734-434C-9F31-8A31D70CEB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255AB-407C-8741-9BC7-C803DDD83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D6D595-66DA-D943-8FDB-601B2FE4A7C1}"/>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6" name="Footer Placeholder 5">
            <a:extLst>
              <a:ext uri="{FF2B5EF4-FFF2-40B4-BE49-F238E27FC236}">
                <a16:creationId xmlns:a16="http://schemas.microsoft.com/office/drawing/2014/main" id="{0355DF15-5CD9-884B-B9BE-BC5CE5C04E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8CF2DC-CB87-A748-A6FD-F414D9820B56}"/>
              </a:ext>
            </a:extLst>
          </p:cNvPr>
          <p:cNvSpPr>
            <a:spLocks noGrp="1"/>
          </p:cNvSpPr>
          <p:nvPr>
            <p:ph type="sldNum" sz="quarter" idx="12"/>
          </p:nvPr>
        </p:nvSpPr>
        <p:spPr/>
        <p:txBody>
          <a:bodyPr/>
          <a:lstStyle/>
          <a:p>
            <a:fld id="{1BC3C6C2-79ED-A046-90CC-5DF1951F6C78}" type="slidenum">
              <a:rPr lang="en-GB" smtClean="0"/>
              <a:t>‹#›</a:t>
            </a:fld>
            <a:endParaRPr lang="en-GB"/>
          </a:p>
        </p:txBody>
      </p:sp>
    </p:spTree>
    <p:extLst>
      <p:ext uri="{BB962C8B-B14F-4D97-AF65-F5344CB8AC3E}">
        <p14:creationId xmlns:p14="http://schemas.microsoft.com/office/powerpoint/2010/main" val="23226662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BB15F-DD41-E644-9B1D-7BA360A3094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3109BC-F93E-6B4F-81BD-526267665E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2E32A7-B008-B345-B236-1B4CCFA956A4}"/>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5" name="Footer Placeholder 4">
            <a:extLst>
              <a:ext uri="{FF2B5EF4-FFF2-40B4-BE49-F238E27FC236}">
                <a16:creationId xmlns:a16="http://schemas.microsoft.com/office/drawing/2014/main" id="{BFB4AF15-1435-F541-A41E-D6D7C6750E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D85EC6-FA15-1247-BC28-FC96FDB1CB6F}"/>
              </a:ext>
            </a:extLst>
          </p:cNvPr>
          <p:cNvSpPr>
            <a:spLocks noGrp="1"/>
          </p:cNvSpPr>
          <p:nvPr>
            <p:ph type="sldNum" sz="quarter" idx="12"/>
          </p:nvPr>
        </p:nvSpPr>
        <p:spPr/>
        <p:txBody>
          <a:bodyPr/>
          <a:lstStyle/>
          <a:p>
            <a:fld id="{1BC3C6C2-79ED-A046-90CC-5DF1951F6C78}" type="slidenum">
              <a:rPr lang="en-GB" smtClean="0"/>
              <a:t>‹#›</a:t>
            </a:fld>
            <a:endParaRPr lang="en-GB"/>
          </a:p>
        </p:txBody>
      </p:sp>
    </p:spTree>
    <p:extLst>
      <p:ext uri="{BB962C8B-B14F-4D97-AF65-F5344CB8AC3E}">
        <p14:creationId xmlns:p14="http://schemas.microsoft.com/office/powerpoint/2010/main" val="37502501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18EF7F-05E3-AD4A-90C8-2AB106374A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FDA42CA-329C-4B4D-9FA1-147C6525E7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0B2894-CDD7-B142-A8B9-5659DDD16B34}"/>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5" name="Footer Placeholder 4">
            <a:extLst>
              <a:ext uri="{FF2B5EF4-FFF2-40B4-BE49-F238E27FC236}">
                <a16:creationId xmlns:a16="http://schemas.microsoft.com/office/drawing/2014/main" id="{566B2921-4AB5-524A-A299-CC28B58CEC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2D3D4-2846-8E4D-BF33-28A38145779D}"/>
              </a:ext>
            </a:extLst>
          </p:cNvPr>
          <p:cNvSpPr>
            <a:spLocks noGrp="1"/>
          </p:cNvSpPr>
          <p:nvPr>
            <p:ph type="sldNum" sz="quarter" idx="12"/>
          </p:nvPr>
        </p:nvSpPr>
        <p:spPr/>
        <p:txBody>
          <a:bodyPr/>
          <a:lstStyle/>
          <a:p>
            <a:fld id="{1BC3C6C2-79ED-A046-90CC-5DF1951F6C78}" type="slidenum">
              <a:rPr lang="en-GB" smtClean="0"/>
              <a:t>‹#›</a:t>
            </a:fld>
            <a:endParaRPr lang="en-GB"/>
          </a:p>
        </p:txBody>
      </p:sp>
    </p:spTree>
    <p:extLst>
      <p:ext uri="{BB962C8B-B14F-4D97-AF65-F5344CB8AC3E}">
        <p14:creationId xmlns:p14="http://schemas.microsoft.com/office/powerpoint/2010/main" val="24472821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3EF03DD-110C-7D4C-8B0F-6B6CAF25A1A5}"/>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4" name="Footer Placeholder 3">
            <a:extLst>
              <a:ext uri="{FF2B5EF4-FFF2-40B4-BE49-F238E27FC236}">
                <a16:creationId xmlns:a16="http://schemas.microsoft.com/office/drawing/2014/main" id="{580A8A52-6DAB-7B40-BC52-4DA34A6A7AA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4FB9931-CD66-6542-A73B-72E3016E6157}"/>
              </a:ext>
            </a:extLst>
          </p:cNvPr>
          <p:cNvSpPr>
            <a:spLocks noGrp="1"/>
          </p:cNvSpPr>
          <p:nvPr>
            <p:ph type="sldNum" sz="quarter" idx="12"/>
          </p:nvPr>
        </p:nvSpPr>
        <p:spPr/>
        <p:txBody>
          <a:bodyPr/>
          <a:lstStyle/>
          <a:p>
            <a:fld id="{1BC3C6C2-79ED-A046-90CC-5DF1951F6C78}" type="slidenum">
              <a:rPr lang="en-GB" smtClean="0"/>
              <a:t>‹#›</a:t>
            </a:fld>
            <a:endParaRPr lang="en-GB"/>
          </a:p>
        </p:txBody>
      </p:sp>
      <p:sp>
        <p:nvSpPr>
          <p:cNvPr id="7" name="Picture Placeholder 6">
            <a:extLst>
              <a:ext uri="{FF2B5EF4-FFF2-40B4-BE49-F238E27FC236}">
                <a16:creationId xmlns:a16="http://schemas.microsoft.com/office/drawing/2014/main" id="{3BA303FB-C1C2-6F40-84CB-CEC2068FEDA7}"/>
              </a:ext>
            </a:extLst>
          </p:cNvPr>
          <p:cNvSpPr>
            <a:spLocks noGrp="1"/>
          </p:cNvSpPr>
          <p:nvPr>
            <p:ph type="pic" sz="quarter" idx="13"/>
          </p:nvPr>
        </p:nvSpPr>
        <p:spPr>
          <a:xfrm>
            <a:off x="3581400" y="0"/>
            <a:ext cx="8610600" cy="6858000"/>
          </a:xfrm>
        </p:spPr>
        <p:txBody>
          <a:bodyPr/>
          <a:lstStyle/>
          <a:p>
            <a:endParaRPr lang="en-GB"/>
          </a:p>
        </p:txBody>
      </p:sp>
    </p:spTree>
    <p:extLst>
      <p:ext uri="{BB962C8B-B14F-4D97-AF65-F5344CB8AC3E}">
        <p14:creationId xmlns:p14="http://schemas.microsoft.com/office/powerpoint/2010/main" val="34744308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A44E66-CCFF-574A-8B54-DB419B23FF49}"/>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4" name="Footer Placeholder 3">
            <a:extLst>
              <a:ext uri="{FF2B5EF4-FFF2-40B4-BE49-F238E27FC236}">
                <a16:creationId xmlns:a16="http://schemas.microsoft.com/office/drawing/2014/main" id="{7975033F-77D4-B844-96A1-9BF0BD71609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0BD8C9D-CA03-2843-8467-6CCD7EC52E8F}"/>
              </a:ext>
            </a:extLst>
          </p:cNvPr>
          <p:cNvSpPr>
            <a:spLocks noGrp="1"/>
          </p:cNvSpPr>
          <p:nvPr>
            <p:ph type="sldNum" sz="quarter" idx="12"/>
          </p:nvPr>
        </p:nvSpPr>
        <p:spPr/>
        <p:txBody>
          <a:bodyPr/>
          <a:lstStyle/>
          <a:p>
            <a:fld id="{1BC3C6C2-79ED-A046-90CC-5DF1951F6C78}" type="slidenum">
              <a:rPr lang="en-GB" smtClean="0"/>
              <a:t>‹#›</a:t>
            </a:fld>
            <a:endParaRPr lang="en-GB"/>
          </a:p>
        </p:txBody>
      </p:sp>
      <p:sp>
        <p:nvSpPr>
          <p:cNvPr id="7" name="Picture Placeholder 6">
            <a:extLst>
              <a:ext uri="{FF2B5EF4-FFF2-40B4-BE49-F238E27FC236}">
                <a16:creationId xmlns:a16="http://schemas.microsoft.com/office/drawing/2014/main" id="{BC202C72-AF19-9F4C-A809-78F2891D05FF}"/>
              </a:ext>
            </a:extLst>
          </p:cNvPr>
          <p:cNvSpPr>
            <a:spLocks noGrp="1"/>
          </p:cNvSpPr>
          <p:nvPr>
            <p:ph type="pic" sz="quarter" idx="13"/>
          </p:nvPr>
        </p:nvSpPr>
        <p:spPr>
          <a:xfrm>
            <a:off x="848142" y="1501722"/>
            <a:ext cx="2389886" cy="2197100"/>
          </a:xfrm>
        </p:spPr>
        <p:txBody>
          <a:bodyPr/>
          <a:lstStyle/>
          <a:p>
            <a:endParaRPr lang="en-GB"/>
          </a:p>
        </p:txBody>
      </p:sp>
      <p:sp>
        <p:nvSpPr>
          <p:cNvPr id="8" name="Picture Placeholder 6">
            <a:extLst>
              <a:ext uri="{FF2B5EF4-FFF2-40B4-BE49-F238E27FC236}">
                <a16:creationId xmlns:a16="http://schemas.microsoft.com/office/drawing/2014/main" id="{AC9BFF33-1B46-1F4F-B022-D33E241CCFCE}"/>
              </a:ext>
            </a:extLst>
          </p:cNvPr>
          <p:cNvSpPr>
            <a:spLocks noGrp="1"/>
          </p:cNvSpPr>
          <p:nvPr>
            <p:ph type="pic" sz="quarter" idx="14"/>
          </p:nvPr>
        </p:nvSpPr>
        <p:spPr>
          <a:xfrm>
            <a:off x="6230910" y="1501722"/>
            <a:ext cx="2389886" cy="2197100"/>
          </a:xfrm>
        </p:spPr>
        <p:txBody>
          <a:bodyPr/>
          <a:lstStyle/>
          <a:p>
            <a:endParaRPr lang="en-GB"/>
          </a:p>
        </p:txBody>
      </p:sp>
      <p:sp>
        <p:nvSpPr>
          <p:cNvPr id="9" name="Picture Placeholder 6">
            <a:extLst>
              <a:ext uri="{FF2B5EF4-FFF2-40B4-BE49-F238E27FC236}">
                <a16:creationId xmlns:a16="http://schemas.microsoft.com/office/drawing/2014/main" id="{A0C8A4EE-37F8-6D45-AB62-ABE768DF2F8E}"/>
              </a:ext>
            </a:extLst>
          </p:cNvPr>
          <p:cNvSpPr>
            <a:spLocks noGrp="1"/>
          </p:cNvSpPr>
          <p:nvPr>
            <p:ph type="pic" sz="quarter" idx="15"/>
          </p:nvPr>
        </p:nvSpPr>
        <p:spPr>
          <a:xfrm>
            <a:off x="3539526" y="4063947"/>
            <a:ext cx="2389886" cy="2197100"/>
          </a:xfrm>
        </p:spPr>
        <p:txBody>
          <a:bodyPr/>
          <a:lstStyle/>
          <a:p>
            <a:endParaRPr lang="en-GB"/>
          </a:p>
        </p:txBody>
      </p:sp>
      <p:sp>
        <p:nvSpPr>
          <p:cNvPr id="10" name="Picture Placeholder 6">
            <a:extLst>
              <a:ext uri="{FF2B5EF4-FFF2-40B4-BE49-F238E27FC236}">
                <a16:creationId xmlns:a16="http://schemas.microsoft.com/office/drawing/2014/main" id="{14FA391F-D3EA-1F4B-AB53-A73857C0F418}"/>
              </a:ext>
            </a:extLst>
          </p:cNvPr>
          <p:cNvSpPr>
            <a:spLocks noGrp="1"/>
          </p:cNvSpPr>
          <p:nvPr>
            <p:ph type="pic" sz="quarter" idx="16"/>
          </p:nvPr>
        </p:nvSpPr>
        <p:spPr>
          <a:xfrm>
            <a:off x="8922294" y="4063947"/>
            <a:ext cx="2389886" cy="2197100"/>
          </a:xfrm>
        </p:spPr>
        <p:txBody>
          <a:bodyPr/>
          <a:lstStyle/>
          <a:p>
            <a:endParaRPr lang="en-GB"/>
          </a:p>
        </p:txBody>
      </p:sp>
    </p:spTree>
    <p:extLst>
      <p:ext uri="{BB962C8B-B14F-4D97-AF65-F5344CB8AC3E}">
        <p14:creationId xmlns:p14="http://schemas.microsoft.com/office/powerpoint/2010/main" val="37155751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073B78-BC5F-3B41-8095-A8F509444E96}"/>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4" name="Footer Placeholder 3">
            <a:extLst>
              <a:ext uri="{FF2B5EF4-FFF2-40B4-BE49-F238E27FC236}">
                <a16:creationId xmlns:a16="http://schemas.microsoft.com/office/drawing/2014/main" id="{66D11604-788A-0241-A8D6-B58FF26B4CD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F00FB5-9FAD-314C-8873-AFBAFAACA798}"/>
              </a:ext>
            </a:extLst>
          </p:cNvPr>
          <p:cNvSpPr>
            <a:spLocks noGrp="1"/>
          </p:cNvSpPr>
          <p:nvPr>
            <p:ph type="sldNum" sz="quarter" idx="12"/>
          </p:nvPr>
        </p:nvSpPr>
        <p:spPr/>
        <p:txBody>
          <a:bodyPr/>
          <a:lstStyle/>
          <a:p>
            <a:fld id="{1BC3C6C2-79ED-A046-90CC-5DF1951F6C78}" type="slidenum">
              <a:rPr lang="en-GB" smtClean="0"/>
              <a:t>‹#›</a:t>
            </a:fld>
            <a:endParaRPr lang="en-GB"/>
          </a:p>
        </p:txBody>
      </p:sp>
      <p:sp>
        <p:nvSpPr>
          <p:cNvPr id="7" name="Picture Placeholder 6">
            <a:extLst>
              <a:ext uri="{FF2B5EF4-FFF2-40B4-BE49-F238E27FC236}">
                <a16:creationId xmlns:a16="http://schemas.microsoft.com/office/drawing/2014/main" id="{57C790F2-7FB8-8446-853D-4171FA0D2399}"/>
              </a:ext>
            </a:extLst>
          </p:cNvPr>
          <p:cNvSpPr>
            <a:spLocks noGrp="1"/>
          </p:cNvSpPr>
          <p:nvPr>
            <p:ph type="pic" sz="quarter" idx="13"/>
          </p:nvPr>
        </p:nvSpPr>
        <p:spPr>
          <a:xfrm>
            <a:off x="0" y="890588"/>
            <a:ext cx="4206875" cy="2840037"/>
          </a:xfrm>
        </p:spPr>
        <p:txBody>
          <a:bodyPr/>
          <a:lstStyle/>
          <a:p>
            <a:endParaRPr lang="en-GB"/>
          </a:p>
        </p:txBody>
      </p:sp>
      <p:sp>
        <p:nvSpPr>
          <p:cNvPr id="8" name="Picture Placeholder 6">
            <a:extLst>
              <a:ext uri="{FF2B5EF4-FFF2-40B4-BE49-F238E27FC236}">
                <a16:creationId xmlns:a16="http://schemas.microsoft.com/office/drawing/2014/main" id="{480A874E-4E7E-0C42-8F36-777AFB1606F7}"/>
              </a:ext>
            </a:extLst>
          </p:cNvPr>
          <p:cNvSpPr>
            <a:spLocks noGrp="1"/>
          </p:cNvSpPr>
          <p:nvPr>
            <p:ph type="pic" sz="quarter" idx="14"/>
          </p:nvPr>
        </p:nvSpPr>
        <p:spPr>
          <a:xfrm>
            <a:off x="4403725" y="890588"/>
            <a:ext cx="4206875" cy="2840037"/>
          </a:xfrm>
        </p:spPr>
        <p:txBody>
          <a:bodyPr/>
          <a:lstStyle/>
          <a:p>
            <a:endParaRPr lang="en-GB"/>
          </a:p>
        </p:txBody>
      </p:sp>
      <p:sp>
        <p:nvSpPr>
          <p:cNvPr id="9" name="Picture Placeholder 6">
            <a:extLst>
              <a:ext uri="{FF2B5EF4-FFF2-40B4-BE49-F238E27FC236}">
                <a16:creationId xmlns:a16="http://schemas.microsoft.com/office/drawing/2014/main" id="{644484E4-BB4D-AA48-9BE1-3C6264A19CB0}"/>
              </a:ext>
            </a:extLst>
          </p:cNvPr>
          <p:cNvSpPr>
            <a:spLocks noGrp="1"/>
          </p:cNvSpPr>
          <p:nvPr>
            <p:ph type="pic" sz="quarter" idx="15"/>
          </p:nvPr>
        </p:nvSpPr>
        <p:spPr>
          <a:xfrm>
            <a:off x="8807450" y="890587"/>
            <a:ext cx="3384550" cy="2840037"/>
          </a:xfrm>
        </p:spPr>
        <p:txBody>
          <a:bodyPr/>
          <a:lstStyle/>
          <a:p>
            <a:endParaRPr lang="en-GB"/>
          </a:p>
        </p:txBody>
      </p:sp>
    </p:spTree>
    <p:extLst>
      <p:ext uri="{BB962C8B-B14F-4D97-AF65-F5344CB8AC3E}">
        <p14:creationId xmlns:p14="http://schemas.microsoft.com/office/powerpoint/2010/main" val="29435060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407E6E-0737-694D-8FFA-541BA919B3D6}"/>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4" name="Footer Placeholder 3">
            <a:extLst>
              <a:ext uri="{FF2B5EF4-FFF2-40B4-BE49-F238E27FC236}">
                <a16:creationId xmlns:a16="http://schemas.microsoft.com/office/drawing/2014/main" id="{168FDE42-273A-9A44-98DB-6C318AB6064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FCF094-919F-4F4F-ADB0-E865287D41CC}"/>
              </a:ext>
            </a:extLst>
          </p:cNvPr>
          <p:cNvSpPr>
            <a:spLocks noGrp="1"/>
          </p:cNvSpPr>
          <p:nvPr>
            <p:ph type="sldNum" sz="quarter" idx="12"/>
          </p:nvPr>
        </p:nvSpPr>
        <p:spPr/>
        <p:txBody>
          <a:bodyPr/>
          <a:lstStyle/>
          <a:p>
            <a:fld id="{1BC3C6C2-79ED-A046-90CC-5DF1951F6C78}" type="slidenum">
              <a:rPr lang="en-GB" smtClean="0"/>
              <a:t>‹#›</a:t>
            </a:fld>
            <a:endParaRPr lang="en-GB"/>
          </a:p>
        </p:txBody>
      </p:sp>
      <p:sp>
        <p:nvSpPr>
          <p:cNvPr id="7" name="Picture Placeholder 6">
            <a:extLst>
              <a:ext uri="{FF2B5EF4-FFF2-40B4-BE49-F238E27FC236}">
                <a16:creationId xmlns:a16="http://schemas.microsoft.com/office/drawing/2014/main" id="{86C64625-E916-5D4D-9172-4890847B8465}"/>
              </a:ext>
            </a:extLst>
          </p:cNvPr>
          <p:cNvSpPr>
            <a:spLocks noGrp="1"/>
          </p:cNvSpPr>
          <p:nvPr>
            <p:ph type="pic" sz="quarter" idx="13"/>
          </p:nvPr>
        </p:nvSpPr>
        <p:spPr>
          <a:xfrm>
            <a:off x="3581401" y="3893126"/>
            <a:ext cx="8610600" cy="2964873"/>
          </a:xfrm>
        </p:spPr>
        <p:txBody>
          <a:bodyPr/>
          <a:lstStyle/>
          <a:p>
            <a:endParaRPr lang="en-GB"/>
          </a:p>
        </p:txBody>
      </p:sp>
    </p:spTree>
    <p:extLst>
      <p:ext uri="{BB962C8B-B14F-4D97-AF65-F5344CB8AC3E}">
        <p14:creationId xmlns:p14="http://schemas.microsoft.com/office/powerpoint/2010/main" val="344097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6302D-9E7D-4A18-B4D5-FEDC09C6EDB4}"/>
              </a:ext>
            </a:extLst>
          </p:cNvPr>
          <p:cNvSpPr>
            <a:spLocks noGrp="1"/>
          </p:cNvSpPr>
          <p:nvPr>
            <p:ph type="dt" sz="half" idx="10"/>
          </p:nvPr>
        </p:nvSpPr>
        <p:spPr/>
        <p:txBody>
          <a:bodyPr/>
          <a:lstStyle/>
          <a:p>
            <a:fld id="{40004B90-AD77-4523-BD66-E0A496DA4CEC}" type="datetime1">
              <a:rPr lang="en-US" smtClean="0"/>
              <a:t>18/11/2025</a:t>
            </a:fld>
            <a:endParaRPr lang="en-US"/>
          </a:p>
        </p:txBody>
      </p:sp>
      <p:sp>
        <p:nvSpPr>
          <p:cNvPr id="3" name="Footer Placeholder 2">
            <a:extLst>
              <a:ext uri="{FF2B5EF4-FFF2-40B4-BE49-F238E27FC236}">
                <a16:creationId xmlns:a16="http://schemas.microsoft.com/office/drawing/2014/main" id="{A0864A35-6C21-44F4-A34C-594E868008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B1CDA5-BC4E-49FC-9B9F-D8E52394D9A1}"/>
              </a:ext>
            </a:extLst>
          </p:cNvPr>
          <p:cNvSpPr>
            <a:spLocks noGrp="1"/>
          </p:cNvSpPr>
          <p:nvPr>
            <p:ph type="sldNum" sz="quarter" idx="12"/>
          </p:nvPr>
        </p:nvSpPr>
        <p:spPr/>
        <p:txBody>
          <a:bodyPr/>
          <a:lstStyle/>
          <a:p>
            <a:fld id="{5247FB68-A87E-45F3-B705-AC737CC52B52}" type="slidenum">
              <a:rPr lang="en-US" smtClean="0"/>
              <a:t>‹#›</a:t>
            </a:fld>
            <a:endParaRPr lang="en-US"/>
          </a:p>
        </p:txBody>
      </p:sp>
    </p:spTree>
    <p:extLst>
      <p:ext uri="{BB962C8B-B14F-4D97-AF65-F5344CB8AC3E}">
        <p14:creationId xmlns:p14="http://schemas.microsoft.com/office/powerpoint/2010/main" val="6884173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791D80E-313C-9F47-AB89-B50A4487BE69}"/>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4" name="Footer Placeholder 3">
            <a:extLst>
              <a:ext uri="{FF2B5EF4-FFF2-40B4-BE49-F238E27FC236}">
                <a16:creationId xmlns:a16="http://schemas.microsoft.com/office/drawing/2014/main" id="{CBD4E3A6-FB4C-CC45-855B-C381C2FF8C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3016A0E-CC01-844E-9450-A1CB551268FC}"/>
              </a:ext>
            </a:extLst>
          </p:cNvPr>
          <p:cNvSpPr>
            <a:spLocks noGrp="1"/>
          </p:cNvSpPr>
          <p:nvPr>
            <p:ph type="sldNum" sz="quarter" idx="12"/>
          </p:nvPr>
        </p:nvSpPr>
        <p:spPr/>
        <p:txBody>
          <a:bodyPr/>
          <a:lstStyle/>
          <a:p>
            <a:fld id="{1BC3C6C2-79ED-A046-90CC-5DF1951F6C78}" type="slidenum">
              <a:rPr lang="en-GB" smtClean="0"/>
              <a:t>‹#›</a:t>
            </a:fld>
            <a:endParaRPr lang="en-GB"/>
          </a:p>
        </p:txBody>
      </p:sp>
      <p:sp>
        <p:nvSpPr>
          <p:cNvPr id="9" name="Picture Placeholder 8">
            <a:extLst>
              <a:ext uri="{FF2B5EF4-FFF2-40B4-BE49-F238E27FC236}">
                <a16:creationId xmlns:a16="http://schemas.microsoft.com/office/drawing/2014/main" id="{CC734D8A-97DC-8041-8159-24A76E923FBF}"/>
              </a:ext>
            </a:extLst>
          </p:cNvPr>
          <p:cNvSpPr>
            <a:spLocks noGrp="1"/>
          </p:cNvSpPr>
          <p:nvPr>
            <p:ph type="pic" sz="quarter" idx="13"/>
          </p:nvPr>
        </p:nvSpPr>
        <p:spPr>
          <a:xfrm>
            <a:off x="6283038" y="651167"/>
            <a:ext cx="1690254" cy="1662544"/>
          </a:xfrm>
          <a:custGeom>
            <a:avLst/>
            <a:gdLst>
              <a:gd name="connsiteX0" fmla="*/ 1059873 w 2119746"/>
              <a:gd name="connsiteY0" fmla="*/ 0 h 2119746"/>
              <a:gd name="connsiteX1" fmla="*/ 2119746 w 2119746"/>
              <a:gd name="connsiteY1" fmla="*/ 1059873 h 2119746"/>
              <a:gd name="connsiteX2" fmla="*/ 1059873 w 2119746"/>
              <a:gd name="connsiteY2" fmla="*/ 2119746 h 2119746"/>
              <a:gd name="connsiteX3" fmla="*/ 0 w 2119746"/>
              <a:gd name="connsiteY3" fmla="*/ 1059873 h 2119746"/>
              <a:gd name="connsiteX4" fmla="*/ 1059873 w 2119746"/>
              <a:gd name="connsiteY4" fmla="*/ 0 h 2119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46" h="2119746">
                <a:moveTo>
                  <a:pt x="1059873" y="0"/>
                </a:moveTo>
                <a:cubicBezTo>
                  <a:pt x="1645225" y="0"/>
                  <a:pt x="2119746" y="474521"/>
                  <a:pt x="2119746" y="1059873"/>
                </a:cubicBezTo>
                <a:cubicBezTo>
                  <a:pt x="2119746" y="1645225"/>
                  <a:pt x="1645225" y="2119746"/>
                  <a:pt x="1059873" y="2119746"/>
                </a:cubicBezTo>
                <a:cubicBezTo>
                  <a:pt x="474521" y="2119746"/>
                  <a:pt x="0" y="1645225"/>
                  <a:pt x="0" y="1059873"/>
                </a:cubicBezTo>
                <a:cubicBezTo>
                  <a:pt x="0" y="474521"/>
                  <a:pt x="474521" y="0"/>
                  <a:pt x="1059873" y="0"/>
                </a:cubicBezTo>
                <a:close/>
              </a:path>
            </a:pathLst>
          </a:custGeom>
        </p:spPr>
        <p:txBody>
          <a:bodyPr wrap="square">
            <a:noAutofit/>
          </a:bodyPr>
          <a:lstStyle/>
          <a:p>
            <a:endParaRPr lang="en-GB"/>
          </a:p>
        </p:txBody>
      </p:sp>
      <p:sp>
        <p:nvSpPr>
          <p:cNvPr id="10" name="Picture Placeholder 9">
            <a:extLst>
              <a:ext uri="{FF2B5EF4-FFF2-40B4-BE49-F238E27FC236}">
                <a16:creationId xmlns:a16="http://schemas.microsoft.com/office/drawing/2014/main" id="{51907581-584A-8A4C-97EA-6F5998757A34}"/>
              </a:ext>
            </a:extLst>
          </p:cNvPr>
          <p:cNvSpPr>
            <a:spLocks noGrp="1"/>
          </p:cNvSpPr>
          <p:nvPr>
            <p:ph type="pic" sz="quarter" idx="14"/>
          </p:nvPr>
        </p:nvSpPr>
        <p:spPr>
          <a:xfrm>
            <a:off x="6283038" y="2687786"/>
            <a:ext cx="1690254" cy="1662544"/>
          </a:xfrm>
          <a:custGeom>
            <a:avLst/>
            <a:gdLst>
              <a:gd name="connsiteX0" fmla="*/ 1059873 w 2119746"/>
              <a:gd name="connsiteY0" fmla="*/ 0 h 2119746"/>
              <a:gd name="connsiteX1" fmla="*/ 2119746 w 2119746"/>
              <a:gd name="connsiteY1" fmla="*/ 1059873 h 2119746"/>
              <a:gd name="connsiteX2" fmla="*/ 1059873 w 2119746"/>
              <a:gd name="connsiteY2" fmla="*/ 2119746 h 2119746"/>
              <a:gd name="connsiteX3" fmla="*/ 0 w 2119746"/>
              <a:gd name="connsiteY3" fmla="*/ 1059873 h 2119746"/>
              <a:gd name="connsiteX4" fmla="*/ 1059873 w 2119746"/>
              <a:gd name="connsiteY4" fmla="*/ 0 h 2119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46" h="2119746">
                <a:moveTo>
                  <a:pt x="1059873" y="0"/>
                </a:moveTo>
                <a:cubicBezTo>
                  <a:pt x="1645225" y="0"/>
                  <a:pt x="2119746" y="474521"/>
                  <a:pt x="2119746" y="1059873"/>
                </a:cubicBezTo>
                <a:cubicBezTo>
                  <a:pt x="2119746" y="1645225"/>
                  <a:pt x="1645225" y="2119746"/>
                  <a:pt x="1059873" y="2119746"/>
                </a:cubicBezTo>
                <a:cubicBezTo>
                  <a:pt x="474521" y="2119746"/>
                  <a:pt x="0" y="1645225"/>
                  <a:pt x="0" y="1059873"/>
                </a:cubicBezTo>
                <a:cubicBezTo>
                  <a:pt x="0" y="474521"/>
                  <a:pt x="474521" y="0"/>
                  <a:pt x="1059873" y="0"/>
                </a:cubicBezTo>
                <a:close/>
              </a:path>
            </a:pathLst>
          </a:custGeom>
        </p:spPr>
        <p:txBody>
          <a:bodyPr wrap="square">
            <a:noAutofit/>
          </a:bodyPr>
          <a:lstStyle/>
          <a:p>
            <a:endParaRPr lang="en-GB"/>
          </a:p>
        </p:txBody>
      </p:sp>
      <p:sp>
        <p:nvSpPr>
          <p:cNvPr id="11" name="Picture Placeholder 10">
            <a:extLst>
              <a:ext uri="{FF2B5EF4-FFF2-40B4-BE49-F238E27FC236}">
                <a16:creationId xmlns:a16="http://schemas.microsoft.com/office/drawing/2014/main" id="{39C190BD-A2B4-E34E-8F8C-5CFCCD5E40B1}"/>
              </a:ext>
            </a:extLst>
          </p:cNvPr>
          <p:cNvSpPr>
            <a:spLocks noGrp="1"/>
          </p:cNvSpPr>
          <p:nvPr>
            <p:ph type="pic" sz="quarter" idx="15"/>
          </p:nvPr>
        </p:nvSpPr>
        <p:spPr>
          <a:xfrm>
            <a:off x="6283038" y="4724405"/>
            <a:ext cx="1690254" cy="1662544"/>
          </a:xfrm>
          <a:custGeom>
            <a:avLst/>
            <a:gdLst>
              <a:gd name="connsiteX0" fmla="*/ 1059873 w 2119746"/>
              <a:gd name="connsiteY0" fmla="*/ 0 h 2119746"/>
              <a:gd name="connsiteX1" fmla="*/ 2119746 w 2119746"/>
              <a:gd name="connsiteY1" fmla="*/ 1059873 h 2119746"/>
              <a:gd name="connsiteX2" fmla="*/ 1059873 w 2119746"/>
              <a:gd name="connsiteY2" fmla="*/ 2119746 h 2119746"/>
              <a:gd name="connsiteX3" fmla="*/ 0 w 2119746"/>
              <a:gd name="connsiteY3" fmla="*/ 1059873 h 2119746"/>
              <a:gd name="connsiteX4" fmla="*/ 1059873 w 2119746"/>
              <a:gd name="connsiteY4" fmla="*/ 0 h 2119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46" h="2119746">
                <a:moveTo>
                  <a:pt x="1059873" y="0"/>
                </a:moveTo>
                <a:cubicBezTo>
                  <a:pt x="1645225" y="0"/>
                  <a:pt x="2119746" y="474521"/>
                  <a:pt x="2119746" y="1059873"/>
                </a:cubicBezTo>
                <a:cubicBezTo>
                  <a:pt x="2119746" y="1645225"/>
                  <a:pt x="1645225" y="2119746"/>
                  <a:pt x="1059873" y="2119746"/>
                </a:cubicBezTo>
                <a:cubicBezTo>
                  <a:pt x="474521" y="2119746"/>
                  <a:pt x="0" y="1645225"/>
                  <a:pt x="0" y="1059873"/>
                </a:cubicBezTo>
                <a:cubicBezTo>
                  <a:pt x="0" y="474521"/>
                  <a:pt x="474521" y="0"/>
                  <a:pt x="1059873" y="0"/>
                </a:cubicBezTo>
                <a:close/>
              </a:path>
            </a:pathLst>
          </a:custGeom>
        </p:spPr>
        <p:txBody>
          <a:bodyPr wrap="square">
            <a:noAutofit/>
          </a:bodyPr>
          <a:lstStyle/>
          <a:p>
            <a:endParaRPr lang="en-GB"/>
          </a:p>
        </p:txBody>
      </p:sp>
    </p:spTree>
    <p:extLst>
      <p:ext uri="{BB962C8B-B14F-4D97-AF65-F5344CB8AC3E}">
        <p14:creationId xmlns:p14="http://schemas.microsoft.com/office/powerpoint/2010/main" val="17599936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80C43B7-E38D-F04A-82B3-1CAA60AAA16C}"/>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4" name="Footer Placeholder 3">
            <a:extLst>
              <a:ext uri="{FF2B5EF4-FFF2-40B4-BE49-F238E27FC236}">
                <a16:creationId xmlns:a16="http://schemas.microsoft.com/office/drawing/2014/main" id="{B021A22A-DDC6-A544-BE0E-37CC1387A3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FFCF1DA-D408-AD43-839B-7B6724E352F6}"/>
              </a:ext>
            </a:extLst>
          </p:cNvPr>
          <p:cNvSpPr>
            <a:spLocks noGrp="1"/>
          </p:cNvSpPr>
          <p:nvPr>
            <p:ph type="sldNum" sz="quarter" idx="12"/>
          </p:nvPr>
        </p:nvSpPr>
        <p:spPr/>
        <p:txBody>
          <a:bodyPr/>
          <a:lstStyle/>
          <a:p>
            <a:fld id="{1BC3C6C2-79ED-A046-90CC-5DF1951F6C78}" type="slidenum">
              <a:rPr lang="en-GB" smtClean="0"/>
              <a:t>‹#›</a:t>
            </a:fld>
            <a:endParaRPr lang="en-GB"/>
          </a:p>
        </p:txBody>
      </p:sp>
      <p:sp>
        <p:nvSpPr>
          <p:cNvPr id="7" name="Picture Placeholder 6">
            <a:extLst>
              <a:ext uri="{FF2B5EF4-FFF2-40B4-BE49-F238E27FC236}">
                <a16:creationId xmlns:a16="http://schemas.microsoft.com/office/drawing/2014/main" id="{EF5C9620-5830-3544-8634-039553B7BFC8}"/>
              </a:ext>
            </a:extLst>
          </p:cNvPr>
          <p:cNvSpPr>
            <a:spLocks noGrp="1"/>
          </p:cNvSpPr>
          <p:nvPr>
            <p:ph type="pic" sz="quarter" idx="13"/>
          </p:nvPr>
        </p:nvSpPr>
        <p:spPr>
          <a:xfrm>
            <a:off x="1204912" y="3740150"/>
            <a:ext cx="9782175" cy="3117850"/>
          </a:xfrm>
        </p:spPr>
        <p:txBody>
          <a:bodyPr/>
          <a:lstStyle/>
          <a:p>
            <a:endParaRPr lang="en-GB"/>
          </a:p>
        </p:txBody>
      </p:sp>
    </p:spTree>
    <p:extLst>
      <p:ext uri="{BB962C8B-B14F-4D97-AF65-F5344CB8AC3E}">
        <p14:creationId xmlns:p14="http://schemas.microsoft.com/office/powerpoint/2010/main" val="18810101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A22FAD-4105-D04F-9BF5-F5A85B503DFF}"/>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4" name="Footer Placeholder 3">
            <a:extLst>
              <a:ext uri="{FF2B5EF4-FFF2-40B4-BE49-F238E27FC236}">
                <a16:creationId xmlns:a16="http://schemas.microsoft.com/office/drawing/2014/main" id="{9EE5DE50-F5B5-0841-B935-7570E6E6EEE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0C862DB-6648-704C-97C9-D5FE2559D0F5}"/>
              </a:ext>
            </a:extLst>
          </p:cNvPr>
          <p:cNvSpPr>
            <a:spLocks noGrp="1"/>
          </p:cNvSpPr>
          <p:nvPr>
            <p:ph type="sldNum" sz="quarter" idx="12"/>
          </p:nvPr>
        </p:nvSpPr>
        <p:spPr/>
        <p:txBody>
          <a:bodyPr/>
          <a:lstStyle/>
          <a:p>
            <a:fld id="{1BC3C6C2-79ED-A046-90CC-5DF1951F6C78}" type="slidenum">
              <a:rPr lang="en-GB" smtClean="0"/>
              <a:t>‹#›</a:t>
            </a:fld>
            <a:endParaRPr lang="en-GB"/>
          </a:p>
        </p:txBody>
      </p:sp>
      <p:sp>
        <p:nvSpPr>
          <p:cNvPr id="7" name="Picture Placeholder 6">
            <a:extLst>
              <a:ext uri="{FF2B5EF4-FFF2-40B4-BE49-F238E27FC236}">
                <a16:creationId xmlns:a16="http://schemas.microsoft.com/office/drawing/2014/main" id="{298A2628-4557-B245-969D-13B595273F59}"/>
              </a:ext>
            </a:extLst>
          </p:cNvPr>
          <p:cNvSpPr>
            <a:spLocks noGrp="1"/>
          </p:cNvSpPr>
          <p:nvPr>
            <p:ph type="pic" sz="quarter" idx="13"/>
          </p:nvPr>
        </p:nvSpPr>
        <p:spPr>
          <a:xfrm>
            <a:off x="0" y="858399"/>
            <a:ext cx="2466109" cy="3020868"/>
          </a:xfrm>
        </p:spPr>
        <p:txBody>
          <a:bodyPr/>
          <a:lstStyle/>
          <a:p>
            <a:endParaRPr lang="en-GB"/>
          </a:p>
        </p:txBody>
      </p:sp>
      <p:sp>
        <p:nvSpPr>
          <p:cNvPr id="8" name="Picture Placeholder 6">
            <a:extLst>
              <a:ext uri="{FF2B5EF4-FFF2-40B4-BE49-F238E27FC236}">
                <a16:creationId xmlns:a16="http://schemas.microsoft.com/office/drawing/2014/main" id="{E1B9AF15-896A-DD42-BE0F-3A6851DC9BC4}"/>
              </a:ext>
            </a:extLst>
          </p:cNvPr>
          <p:cNvSpPr>
            <a:spLocks noGrp="1"/>
          </p:cNvSpPr>
          <p:nvPr>
            <p:ph type="pic" sz="quarter" idx="14"/>
          </p:nvPr>
        </p:nvSpPr>
        <p:spPr>
          <a:xfrm>
            <a:off x="2646938" y="858399"/>
            <a:ext cx="2466109" cy="3020868"/>
          </a:xfrm>
        </p:spPr>
        <p:txBody>
          <a:bodyPr/>
          <a:lstStyle/>
          <a:p>
            <a:endParaRPr lang="en-GB"/>
          </a:p>
        </p:txBody>
      </p:sp>
      <p:sp>
        <p:nvSpPr>
          <p:cNvPr id="9" name="Picture Placeholder 6">
            <a:extLst>
              <a:ext uri="{FF2B5EF4-FFF2-40B4-BE49-F238E27FC236}">
                <a16:creationId xmlns:a16="http://schemas.microsoft.com/office/drawing/2014/main" id="{8CD65F12-B05F-584B-9C75-E55119A4C43B}"/>
              </a:ext>
            </a:extLst>
          </p:cNvPr>
          <p:cNvSpPr>
            <a:spLocks noGrp="1"/>
          </p:cNvSpPr>
          <p:nvPr>
            <p:ph type="pic" sz="quarter" idx="15"/>
          </p:nvPr>
        </p:nvSpPr>
        <p:spPr>
          <a:xfrm>
            <a:off x="5336879" y="858399"/>
            <a:ext cx="2466109" cy="3020868"/>
          </a:xfrm>
        </p:spPr>
        <p:txBody>
          <a:bodyPr/>
          <a:lstStyle/>
          <a:p>
            <a:endParaRPr lang="en-GB"/>
          </a:p>
        </p:txBody>
      </p:sp>
    </p:spTree>
    <p:extLst>
      <p:ext uri="{BB962C8B-B14F-4D97-AF65-F5344CB8AC3E}">
        <p14:creationId xmlns:p14="http://schemas.microsoft.com/office/powerpoint/2010/main" val="36108217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215031-E4E7-274F-B51A-C54B91E4D404}"/>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4" name="Footer Placeholder 3">
            <a:extLst>
              <a:ext uri="{FF2B5EF4-FFF2-40B4-BE49-F238E27FC236}">
                <a16:creationId xmlns:a16="http://schemas.microsoft.com/office/drawing/2014/main" id="{8B244129-43E6-604E-84E0-4D642760578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35BD4A3-9C01-E94F-8C73-0B5DB31E1F45}"/>
              </a:ext>
            </a:extLst>
          </p:cNvPr>
          <p:cNvSpPr>
            <a:spLocks noGrp="1"/>
          </p:cNvSpPr>
          <p:nvPr>
            <p:ph type="sldNum" sz="quarter" idx="12"/>
          </p:nvPr>
        </p:nvSpPr>
        <p:spPr/>
        <p:txBody>
          <a:bodyPr/>
          <a:lstStyle/>
          <a:p>
            <a:fld id="{1BC3C6C2-79ED-A046-90CC-5DF1951F6C78}" type="slidenum">
              <a:rPr lang="en-GB" smtClean="0"/>
              <a:t>‹#›</a:t>
            </a:fld>
            <a:endParaRPr lang="en-GB"/>
          </a:p>
        </p:txBody>
      </p:sp>
      <p:sp>
        <p:nvSpPr>
          <p:cNvPr id="7" name="Picture Placeholder 6">
            <a:extLst>
              <a:ext uri="{FF2B5EF4-FFF2-40B4-BE49-F238E27FC236}">
                <a16:creationId xmlns:a16="http://schemas.microsoft.com/office/drawing/2014/main" id="{7EDB047A-599F-E248-B150-7E40F41273C8}"/>
              </a:ext>
            </a:extLst>
          </p:cNvPr>
          <p:cNvSpPr>
            <a:spLocks noGrp="1"/>
          </p:cNvSpPr>
          <p:nvPr>
            <p:ph type="pic" sz="quarter" idx="13"/>
          </p:nvPr>
        </p:nvSpPr>
        <p:spPr>
          <a:xfrm>
            <a:off x="1968500" y="0"/>
            <a:ext cx="4127500" cy="6858000"/>
          </a:xfrm>
        </p:spPr>
        <p:txBody>
          <a:bodyPr/>
          <a:lstStyle/>
          <a:p>
            <a:endParaRPr lang="en-GB"/>
          </a:p>
        </p:txBody>
      </p:sp>
    </p:spTree>
    <p:extLst>
      <p:ext uri="{BB962C8B-B14F-4D97-AF65-F5344CB8AC3E}">
        <p14:creationId xmlns:p14="http://schemas.microsoft.com/office/powerpoint/2010/main" val="16963119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B3019DB-2013-754A-AD06-E316A0B5D73B}"/>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4" name="Footer Placeholder 3">
            <a:extLst>
              <a:ext uri="{FF2B5EF4-FFF2-40B4-BE49-F238E27FC236}">
                <a16:creationId xmlns:a16="http://schemas.microsoft.com/office/drawing/2014/main" id="{5A90F394-4A5D-DC40-9066-3DB3BE8FE49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B357897-DEDE-7744-99DF-6E24A2FF6688}"/>
              </a:ext>
            </a:extLst>
          </p:cNvPr>
          <p:cNvSpPr>
            <a:spLocks noGrp="1"/>
          </p:cNvSpPr>
          <p:nvPr>
            <p:ph type="sldNum" sz="quarter" idx="12"/>
          </p:nvPr>
        </p:nvSpPr>
        <p:spPr/>
        <p:txBody>
          <a:bodyPr/>
          <a:lstStyle/>
          <a:p>
            <a:fld id="{1BC3C6C2-79ED-A046-90CC-5DF1951F6C78}" type="slidenum">
              <a:rPr lang="en-GB" smtClean="0"/>
              <a:t>‹#›</a:t>
            </a:fld>
            <a:endParaRPr lang="en-GB"/>
          </a:p>
        </p:txBody>
      </p:sp>
      <p:sp>
        <p:nvSpPr>
          <p:cNvPr id="7" name="Picture Placeholder 6">
            <a:extLst>
              <a:ext uri="{FF2B5EF4-FFF2-40B4-BE49-F238E27FC236}">
                <a16:creationId xmlns:a16="http://schemas.microsoft.com/office/drawing/2014/main" id="{0AD2E68A-D5CC-7249-A540-20F1D7E1A44E}"/>
              </a:ext>
            </a:extLst>
          </p:cNvPr>
          <p:cNvSpPr>
            <a:spLocks noGrp="1"/>
          </p:cNvSpPr>
          <p:nvPr>
            <p:ph type="pic" sz="quarter" idx="13"/>
          </p:nvPr>
        </p:nvSpPr>
        <p:spPr>
          <a:xfrm>
            <a:off x="0" y="3768436"/>
            <a:ext cx="12192000" cy="3089564"/>
          </a:xfrm>
        </p:spPr>
        <p:txBody>
          <a:bodyPr/>
          <a:lstStyle/>
          <a:p>
            <a:endParaRPr lang="en-GB"/>
          </a:p>
        </p:txBody>
      </p:sp>
    </p:spTree>
    <p:extLst>
      <p:ext uri="{BB962C8B-B14F-4D97-AF65-F5344CB8AC3E}">
        <p14:creationId xmlns:p14="http://schemas.microsoft.com/office/powerpoint/2010/main" val="15263248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5C8FA5-296F-974E-8547-CFECAD7ED876}"/>
              </a:ext>
            </a:extLst>
          </p:cNvPr>
          <p:cNvSpPr>
            <a:spLocks noGrp="1"/>
          </p:cNvSpPr>
          <p:nvPr>
            <p:ph type="dt" sz="half" idx="10"/>
          </p:nvPr>
        </p:nvSpPr>
        <p:spPr/>
        <p:txBody>
          <a:bodyPr/>
          <a:lstStyle/>
          <a:p>
            <a:fld id="{857256C1-E4A2-AA42-8A7E-08321720259E}" type="datetimeFigureOut">
              <a:rPr lang="en-GB" smtClean="0"/>
              <a:t>18/11/2025</a:t>
            </a:fld>
            <a:endParaRPr lang="en-GB"/>
          </a:p>
        </p:txBody>
      </p:sp>
      <p:sp>
        <p:nvSpPr>
          <p:cNvPr id="4" name="Footer Placeholder 3">
            <a:extLst>
              <a:ext uri="{FF2B5EF4-FFF2-40B4-BE49-F238E27FC236}">
                <a16:creationId xmlns:a16="http://schemas.microsoft.com/office/drawing/2014/main" id="{4D47E3A2-549A-D34A-877F-E2681864D62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B07BB8F-2D9D-AA46-BD8C-CF9EC018CBC2}"/>
              </a:ext>
            </a:extLst>
          </p:cNvPr>
          <p:cNvSpPr>
            <a:spLocks noGrp="1"/>
          </p:cNvSpPr>
          <p:nvPr>
            <p:ph type="sldNum" sz="quarter" idx="12"/>
          </p:nvPr>
        </p:nvSpPr>
        <p:spPr/>
        <p:txBody>
          <a:bodyPr/>
          <a:lstStyle/>
          <a:p>
            <a:fld id="{1BC3C6C2-79ED-A046-90CC-5DF1951F6C78}" type="slidenum">
              <a:rPr lang="en-GB" smtClean="0"/>
              <a:t>‹#›</a:t>
            </a:fld>
            <a:endParaRPr lang="en-GB"/>
          </a:p>
        </p:txBody>
      </p:sp>
      <p:sp>
        <p:nvSpPr>
          <p:cNvPr id="7" name="Picture Placeholder 6">
            <a:extLst>
              <a:ext uri="{FF2B5EF4-FFF2-40B4-BE49-F238E27FC236}">
                <a16:creationId xmlns:a16="http://schemas.microsoft.com/office/drawing/2014/main" id="{E0B819CC-62B9-E647-BD03-666331CDB73D}"/>
              </a:ext>
            </a:extLst>
          </p:cNvPr>
          <p:cNvSpPr>
            <a:spLocks noGrp="1"/>
          </p:cNvSpPr>
          <p:nvPr>
            <p:ph type="pic" sz="quarter" idx="13"/>
          </p:nvPr>
        </p:nvSpPr>
        <p:spPr>
          <a:xfrm>
            <a:off x="776863" y="4059816"/>
            <a:ext cx="2077459" cy="2063750"/>
          </a:xfrm>
        </p:spPr>
        <p:txBody>
          <a:bodyPr/>
          <a:lstStyle/>
          <a:p>
            <a:endParaRPr lang="en-GB"/>
          </a:p>
        </p:txBody>
      </p:sp>
      <p:sp>
        <p:nvSpPr>
          <p:cNvPr id="8" name="Picture Placeholder 6">
            <a:extLst>
              <a:ext uri="{FF2B5EF4-FFF2-40B4-BE49-F238E27FC236}">
                <a16:creationId xmlns:a16="http://schemas.microsoft.com/office/drawing/2014/main" id="{2139BAFD-999A-4249-A043-D2CEC43076CE}"/>
              </a:ext>
            </a:extLst>
          </p:cNvPr>
          <p:cNvSpPr>
            <a:spLocks noGrp="1"/>
          </p:cNvSpPr>
          <p:nvPr>
            <p:ph type="pic" sz="quarter" idx="14"/>
          </p:nvPr>
        </p:nvSpPr>
        <p:spPr>
          <a:xfrm>
            <a:off x="3180122" y="4059816"/>
            <a:ext cx="3872130" cy="2063750"/>
          </a:xfrm>
        </p:spPr>
        <p:txBody>
          <a:bodyPr/>
          <a:lstStyle/>
          <a:p>
            <a:endParaRPr lang="en-GB"/>
          </a:p>
        </p:txBody>
      </p:sp>
      <p:sp>
        <p:nvSpPr>
          <p:cNvPr id="9" name="Picture Placeholder 6">
            <a:extLst>
              <a:ext uri="{FF2B5EF4-FFF2-40B4-BE49-F238E27FC236}">
                <a16:creationId xmlns:a16="http://schemas.microsoft.com/office/drawing/2014/main" id="{55037AE1-FD29-5C46-BE21-DF4971336627}"/>
              </a:ext>
            </a:extLst>
          </p:cNvPr>
          <p:cNvSpPr>
            <a:spLocks noGrp="1"/>
          </p:cNvSpPr>
          <p:nvPr>
            <p:ph type="pic" sz="quarter" idx="15"/>
          </p:nvPr>
        </p:nvSpPr>
        <p:spPr>
          <a:xfrm>
            <a:off x="7523235" y="4059816"/>
            <a:ext cx="3872130" cy="2063750"/>
          </a:xfrm>
        </p:spPr>
        <p:txBody>
          <a:bodyPr/>
          <a:lstStyle/>
          <a:p>
            <a:endParaRPr lang="en-GB"/>
          </a:p>
        </p:txBody>
      </p:sp>
    </p:spTree>
    <p:extLst>
      <p:ext uri="{BB962C8B-B14F-4D97-AF65-F5344CB8AC3E}">
        <p14:creationId xmlns:p14="http://schemas.microsoft.com/office/powerpoint/2010/main" val="4248736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3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A4DB772E-BB6F-7543-9929-ED158CF3C273}"/>
              </a:ext>
            </a:extLst>
          </p:cNvPr>
          <p:cNvSpPr>
            <a:spLocks noGrp="1"/>
          </p:cNvSpPr>
          <p:nvPr>
            <p:ph type="pic" sz="quarter" idx="10"/>
          </p:nvPr>
        </p:nvSpPr>
        <p:spPr>
          <a:xfrm>
            <a:off x="527216" y="2024741"/>
            <a:ext cx="5856817" cy="4179973"/>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endParaRPr kumimoji="1" lang="zh-CN" altLang="en-US"/>
          </a:p>
        </p:txBody>
      </p:sp>
      <p:sp>
        <p:nvSpPr>
          <p:cNvPr id="2" name="日期占位符 1">
            <a:extLst>
              <a:ext uri="{FF2B5EF4-FFF2-40B4-BE49-F238E27FC236}">
                <a16:creationId xmlns:a16="http://schemas.microsoft.com/office/drawing/2014/main" id="{6727B9D3-8D98-CC4D-A835-95B4BECEF658}"/>
              </a:ext>
            </a:extLst>
          </p:cNvPr>
          <p:cNvSpPr>
            <a:spLocks noGrp="1"/>
          </p:cNvSpPr>
          <p:nvPr>
            <p:ph type="dt" sz="half" idx="11"/>
          </p:nvPr>
        </p:nvSpPr>
        <p:spPr/>
        <p:txBody>
          <a:bodyPr/>
          <a:lstStyle/>
          <a:p>
            <a:fld id="{8FE71225-D5B3-7142-92BE-390FA325D220}" type="datetime1">
              <a:rPr kumimoji="1" lang="zh-CN" altLang="en-US" smtClean="0"/>
              <a:t>2025/11/18</a:t>
            </a:fld>
            <a:endParaRPr kumimoji="1" lang="zh-CN" altLang="en-US"/>
          </a:p>
        </p:txBody>
      </p:sp>
      <p:sp>
        <p:nvSpPr>
          <p:cNvPr id="3" name="页脚占位符 2">
            <a:extLst>
              <a:ext uri="{FF2B5EF4-FFF2-40B4-BE49-F238E27FC236}">
                <a16:creationId xmlns:a16="http://schemas.microsoft.com/office/drawing/2014/main" id="{0D69972E-8CAE-6F41-9BFF-D1FA5151E0F1}"/>
              </a:ext>
            </a:extLst>
          </p:cNvPr>
          <p:cNvSpPr>
            <a:spLocks noGrp="1"/>
          </p:cNvSpPr>
          <p:nvPr>
            <p:ph type="ftr" sz="quarter" idx="12"/>
          </p:nvPr>
        </p:nvSpPr>
        <p:spPr/>
        <p:txBody>
          <a:bodyPr/>
          <a:lstStyle/>
          <a:p>
            <a:endParaRPr kumimoji="1" lang="zh-CN" altLang="en-US"/>
          </a:p>
        </p:txBody>
      </p:sp>
      <p:sp>
        <p:nvSpPr>
          <p:cNvPr id="4" name="灯片编号占位符 3">
            <a:extLst>
              <a:ext uri="{FF2B5EF4-FFF2-40B4-BE49-F238E27FC236}">
                <a16:creationId xmlns:a16="http://schemas.microsoft.com/office/drawing/2014/main" id="{B3E7B76F-F956-6547-B199-E96E1DC9F420}"/>
              </a:ext>
            </a:extLst>
          </p:cNvPr>
          <p:cNvSpPr>
            <a:spLocks noGrp="1"/>
          </p:cNvSpPr>
          <p:nvPr>
            <p:ph type="sldNum" sz="quarter" idx="13"/>
          </p:nvPr>
        </p:nvSpPr>
        <p:spPr/>
        <p:txBody>
          <a:bodyPr/>
          <a:lstStyle/>
          <a:p>
            <a:fld id="{69EE22A4-B98F-9C41-909A-E7807B8227AD}" type="slidenum">
              <a:rPr kumimoji="1" lang="zh-CN" altLang="en-US" smtClean="0"/>
              <a:t>‹#›</a:t>
            </a:fld>
            <a:endParaRPr kumimoji="1" lang="zh-CN" altLang="en-US"/>
          </a:p>
        </p:txBody>
      </p:sp>
    </p:spTree>
    <p:extLst>
      <p:ext uri="{BB962C8B-B14F-4D97-AF65-F5344CB8AC3E}">
        <p14:creationId xmlns:p14="http://schemas.microsoft.com/office/powerpoint/2010/main" val="38888449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3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11ADB1A4-9665-B643-BA39-DB5675D08505}"/>
              </a:ext>
            </a:extLst>
          </p:cNvPr>
          <p:cNvSpPr>
            <a:spLocks noGrp="1"/>
          </p:cNvSpPr>
          <p:nvPr>
            <p:ph type="pic" sz="quarter" idx="10" hasCustomPrompt="1"/>
          </p:nvPr>
        </p:nvSpPr>
        <p:spPr>
          <a:xfrm>
            <a:off x="4973053" y="1"/>
            <a:ext cx="7218947" cy="3898231"/>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a:t>Drop</a:t>
            </a:r>
            <a:r>
              <a:rPr kumimoji="1" lang="zh-CN" altLang="en-US"/>
              <a:t> </a:t>
            </a:r>
            <a:r>
              <a:rPr kumimoji="1" lang="en-US" altLang="zh-CN"/>
              <a:t>your</a:t>
            </a:r>
            <a:r>
              <a:rPr kumimoji="1" lang="zh-CN" altLang="en-US"/>
              <a:t> </a:t>
            </a:r>
            <a:r>
              <a:rPr kumimoji="1" lang="en-US" altLang="zh-CN"/>
              <a:t>image</a:t>
            </a:r>
            <a:r>
              <a:rPr kumimoji="1" lang="zh-CN" altLang="en-US"/>
              <a:t> </a:t>
            </a:r>
            <a:r>
              <a:rPr kumimoji="1" lang="en-US" altLang="zh-CN"/>
              <a:t>here</a:t>
            </a:r>
            <a:endParaRPr kumimoji="1" lang="zh-CN" altLang="en-US"/>
          </a:p>
          <a:p>
            <a:endParaRPr kumimoji="1" lang="zh-CN" altLang="en-US"/>
          </a:p>
        </p:txBody>
      </p:sp>
      <p:sp>
        <p:nvSpPr>
          <p:cNvPr id="2" name="日期占位符 1">
            <a:extLst>
              <a:ext uri="{FF2B5EF4-FFF2-40B4-BE49-F238E27FC236}">
                <a16:creationId xmlns:a16="http://schemas.microsoft.com/office/drawing/2014/main" id="{DF8BE121-B05F-B34D-83F7-C087A57C3C7E}"/>
              </a:ext>
            </a:extLst>
          </p:cNvPr>
          <p:cNvSpPr>
            <a:spLocks noGrp="1"/>
          </p:cNvSpPr>
          <p:nvPr>
            <p:ph type="dt" sz="half" idx="11"/>
          </p:nvPr>
        </p:nvSpPr>
        <p:spPr/>
        <p:txBody>
          <a:bodyPr/>
          <a:lstStyle/>
          <a:p>
            <a:fld id="{21276333-B454-5E48-AE4C-0B105FD81499}" type="datetime1">
              <a:rPr kumimoji="1" lang="zh-CN" altLang="en-US" smtClean="0"/>
              <a:t>2025/11/18</a:t>
            </a:fld>
            <a:endParaRPr kumimoji="1" lang="zh-CN" altLang="en-US"/>
          </a:p>
        </p:txBody>
      </p:sp>
      <p:sp>
        <p:nvSpPr>
          <p:cNvPr id="3" name="页脚占位符 2">
            <a:extLst>
              <a:ext uri="{FF2B5EF4-FFF2-40B4-BE49-F238E27FC236}">
                <a16:creationId xmlns:a16="http://schemas.microsoft.com/office/drawing/2014/main" id="{D4D72E3E-3831-3942-BD96-319FEB527107}"/>
              </a:ext>
            </a:extLst>
          </p:cNvPr>
          <p:cNvSpPr>
            <a:spLocks noGrp="1"/>
          </p:cNvSpPr>
          <p:nvPr>
            <p:ph type="ftr" sz="quarter" idx="12"/>
          </p:nvPr>
        </p:nvSpPr>
        <p:spPr/>
        <p:txBody>
          <a:bodyPr/>
          <a:lstStyle/>
          <a:p>
            <a:endParaRPr kumimoji="1" lang="zh-CN" altLang="en-US"/>
          </a:p>
        </p:txBody>
      </p:sp>
      <p:sp>
        <p:nvSpPr>
          <p:cNvPr id="4" name="灯片编号占位符 3">
            <a:extLst>
              <a:ext uri="{FF2B5EF4-FFF2-40B4-BE49-F238E27FC236}">
                <a16:creationId xmlns:a16="http://schemas.microsoft.com/office/drawing/2014/main" id="{86FF75A2-A1DD-D64E-9EAE-9973249A79F8}"/>
              </a:ext>
            </a:extLst>
          </p:cNvPr>
          <p:cNvSpPr>
            <a:spLocks noGrp="1"/>
          </p:cNvSpPr>
          <p:nvPr>
            <p:ph type="sldNum" sz="quarter" idx="13"/>
          </p:nvPr>
        </p:nvSpPr>
        <p:spPr/>
        <p:txBody>
          <a:bodyPr/>
          <a:lstStyle/>
          <a:p>
            <a:fld id="{69EE22A4-B98F-9C41-909A-E7807B8227AD}" type="slidenum">
              <a:rPr kumimoji="1" lang="zh-CN" altLang="en-US" smtClean="0"/>
              <a:t>‹#›</a:t>
            </a:fld>
            <a:endParaRPr kumimoji="1" lang="zh-CN" altLang="en-US"/>
          </a:p>
        </p:txBody>
      </p:sp>
    </p:spTree>
    <p:extLst>
      <p:ext uri="{BB962C8B-B14F-4D97-AF65-F5344CB8AC3E}">
        <p14:creationId xmlns:p14="http://schemas.microsoft.com/office/powerpoint/2010/main" val="28897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1B37-0A39-4F2C-BA75-9BAD1C816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D4A63C-32FD-440D-9CBE-9D18359CA6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2CDC69-DB87-4E3F-AF48-350E3175B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C9581-DF47-4357-8ECA-333EF97B8F40}"/>
              </a:ext>
            </a:extLst>
          </p:cNvPr>
          <p:cNvSpPr>
            <a:spLocks noGrp="1"/>
          </p:cNvSpPr>
          <p:nvPr>
            <p:ph type="dt" sz="half" idx="10"/>
          </p:nvPr>
        </p:nvSpPr>
        <p:spPr/>
        <p:txBody>
          <a:bodyPr/>
          <a:lstStyle/>
          <a:p>
            <a:fld id="{EF2ABD2D-CD3C-414A-B241-165912A679D9}" type="datetime1">
              <a:rPr lang="en-US" smtClean="0"/>
              <a:t>18/11/2025</a:t>
            </a:fld>
            <a:endParaRPr lang="en-US"/>
          </a:p>
        </p:txBody>
      </p:sp>
      <p:sp>
        <p:nvSpPr>
          <p:cNvPr id="6" name="Footer Placeholder 5">
            <a:extLst>
              <a:ext uri="{FF2B5EF4-FFF2-40B4-BE49-F238E27FC236}">
                <a16:creationId xmlns:a16="http://schemas.microsoft.com/office/drawing/2014/main" id="{B922BEB3-A851-4B12-B430-9A5E6BAA2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3920DE-7F68-43F5-960C-AF48AE7D1EFA}"/>
              </a:ext>
            </a:extLst>
          </p:cNvPr>
          <p:cNvSpPr>
            <a:spLocks noGrp="1"/>
          </p:cNvSpPr>
          <p:nvPr>
            <p:ph type="sldNum" sz="quarter" idx="12"/>
          </p:nvPr>
        </p:nvSpPr>
        <p:spPr/>
        <p:txBody>
          <a:bodyPr/>
          <a:lstStyle/>
          <a:p>
            <a:fld id="{5247FB68-A87E-45F3-B705-AC737CC52B52}" type="slidenum">
              <a:rPr lang="en-US" smtClean="0"/>
              <a:t>‹#›</a:t>
            </a:fld>
            <a:endParaRPr lang="en-US"/>
          </a:p>
        </p:txBody>
      </p:sp>
    </p:spTree>
    <p:extLst>
      <p:ext uri="{BB962C8B-B14F-4D97-AF65-F5344CB8AC3E}">
        <p14:creationId xmlns:p14="http://schemas.microsoft.com/office/powerpoint/2010/main" val="2180220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E893-DC55-479C-A77C-79A12485A3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074014-8101-461E-BF8F-7ACE4869DE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B5A83E-D71C-4637-B049-16390C72F5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9D0E2A-97FA-4949-938C-5932F286C7EF}"/>
              </a:ext>
            </a:extLst>
          </p:cNvPr>
          <p:cNvSpPr>
            <a:spLocks noGrp="1"/>
          </p:cNvSpPr>
          <p:nvPr>
            <p:ph type="dt" sz="half" idx="10"/>
          </p:nvPr>
        </p:nvSpPr>
        <p:spPr/>
        <p:txBody>
          <a:bodyPr/>
          <a:lstStyle/>
          <a:p>
            <a:fld id="{D8C785F0-DF22-4380-B31C-E37D463E9D52}" type="datetime1">
              <a:rPr lang="en-US" smtClean="0"/>
              <a:t>18/11/2025</a:t>
            </a:fld>
            <a:endParaRPr lang="en-US"/>
          </a:p>
        </p:txBody>
      </p:sp>
      <p:sp>
        <p:nvSpPr>
          <p:cNvPr id="6" name="Footer Placeholder 5">
            <a:extLst>
              <a:ext uri="{FF2B5EF4-FFF2-40B4-BE49-F238E27FC236}">
                <a16:creationId xmlns:a16="http://schemas.microsoft.com/office/drawing/2014/main" id="{A174915F-F8BF-437B-85D7-672B72F207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D349B5-4061-47D7-B712-10438307EAE8}"/>
              </a:ext>
            </a:extLst>
          </p:cNvPr>
          <p:cNvSpPr>
            <a:spLocks noGrp="1"/>
          </p:cNvSpPr>
          <p:nvPr>
            <p:ph type="sldNum" sz="quarter" idx="12"/>
          </p:nvPr>
        </p:nvSpPr>
        <p:spPr/>
        <p:txBody>
          <a:bodyPr/>
          <a:lstStyle/>
          <a:p>
            <a:fld id="{5247FB68-A87E-45F3-B705-AC737CC52B52}" type="slidenum">
              <a:rPr lang="en-US" smtClean="0"/>
              <a:t>‹#›</a:t>
            </a:fld>
            <a:endParaRPr lang="en-US"/>
          </a:p>
        </p:txBody>
      </p:sp>
    </p:spTree>
    <p:extLst>
      <p:ext uri="{BB962C8B-B14F-4D97-AF65-F5344CB8AC3E}">
        <p14:creationId xmlns:p14="http://schemas.microsoft.com/office/powerpoint/2010/main" val="111660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ags" Target="../tags/tag2.xml"/><Relationship Id="rId2" Type="http://schemas.openxmlformats.org/officeDocument/2006/relationships/slideLayout" Target="../slideLayouts/slideLayout34.xml"/><Relationship Id="rId16" Type="http://schemas.openxmlformats.org/officeDocument/2006/relationships/theme" Target="../theme/theme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oleObject" Target="../embeddings/oleObject1.bin"/><Relationship Id="rId3" Type="http://schemas.openxmlformats.org/officeDocument/2006/relationships/slideLayout" Target="../slideLayouts/slideLayout50.xml"/><Relationship Id="rId21" Type="http://schemas.openxmlformats.org/officeDocument/2006/relationships/tags" Target="../tags/tag30.xml"/><Relationship Id="rId7" Type="http://schemas.openxmlformats.org/officeDocument/2006/relationships/slideLayout" Target="../slideLayouts/slideLayout54.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slideLayout" Target="../slideLayouts/slideLayout49.xml"/><Relationship Id="rId16" Type="http://schemas.openxmlformats.org/officeDocument/2006/relationships/tags" Target="../tags/tag25.xml"/><Relationship Id="rId20" Type="http://schemas.openxmlformats.org/officeDocument/2006/relationships/tags" Target="../tags/tag2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slideLayout" Target="../slideLayouts/slideLayout52.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image" Target="../media/image3.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slideLayout" Target="../slideLayouts/slideLayout51.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image" Target="../media/image10.jpeg"/><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theme" Target="../theme/theme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291C97-2CA8-4175-9525-D066F4B22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14D401-5D63-4542-8406-86A353638D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D5410-99D8-473E-AD34-3104FBB26F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07770-3CE8-48F7-B211-891CE5A93E7A}" type="datetime1">
              <a:rPr lang="en-US" smtClean="0"/>
              <a:t>18/11/2025</a:t>
            </a:fld>
            <a:endParaRPr lang="en-US"/>
          </a:p>
        </p:txBody>
      </p:sp>
      <p:sp>
        <p:nvSpPr>
          <p:cNvPr id="5" name="Footer Placeholder 4">
            <a:extLst>
              <a:ext uri="{FF2B5EF4-FFF2-40B4-BE49-F238E27FC236}">
                <a16:creationId xmlns:a16="http://schemas.microsoft.com/office/drawing/2014/main" id="{1FCAA74B-AD39-4880-8C8A-DC11997848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B9201-BBE9-4439-9A62-2C9D51356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7FB68-A87E-45F3-B705-AC737CC52B52}" type="slidenum">
              <a:rPr lang="en-US" smtClean="0"/>
              <a:t>‹#›</a:t>
            </a:fld>
            <a:endParaRPr lang="en-US"/>
          </a:p>
        </p:txBody>
      </p:sp>
      <p:sp>
        <p:nvSpPr>
          <p:cNvPr id="8" name="TextBox 7">
            <a:extLst>
              <a:ext uri="{FF2B5EF4-FFF2-40B4-BE49-F238E27FC236}">
                <a16:creationId xmlns:a16="http://schemas.microsoft.com/office/drawing/2014/main" id="{9D3EFCC4-17CB-F9A5-F1E3-F8EDF50B517A}"/>
              </a:ext>
            </a:extLst>
          </p:cNvPr>
          <p:cNvSpPr txBox="1"/>
          <p:nvPr userDrawn="1">
            <p:extLst>
              <p:ext uri="{1162E1C5-73C7-4A58-AE30-91384D911F3F}">
                <p184:classification xmlns:p184="http://schemas.microsoft.com/office/powerpoint/2018/4/main" val="ftr"/>
              </p:ext>
            </p:extLst>
          </p:nvPr>
        </p:nvSpPr>
        <p:spPr>
          <a:xfrm>
            <a:off x="5257800" y="6642100"/>
            <a:ext cx="1701800" cy="152400"/>
          </a:xfrm>
          <a:prstGeom prst="rect">
            <a:avLst/>
          </a:prstGeom>
        </p:spPr>
        <p:txBody>
          <a:bodyPr horzOverflow="overflow" lIns="0" tIns="0" rIns="0" bIns="0">
            <a:spAutoFit/>
          </a:bodyPr>
          <a:lstStyle/>
          <a:p>
            <a:pPr algn="l"/>
            <a:r>
              <a:rPr lang="en-US" sz="1000">
                <a:solidFill>
                  <a:srgbClr val="000000">
                    <a:alpha val="50000"/>
                  </a:srgbClr>
                </a:solidFill>
                <a:latin typeface="Aptos" panose="020B0004020202020204" pitchFamily="34" charset="0"/>
              </a:rPr>
              <a:t>Internal Use: Al-Futtaim Group</a:t>
            </a:r>
          </a:p>
        </p:txBody>
      </p:sp>
    </p:spTree>
    <p:extLst>
      <p:ext uri="{BB962C8B-B14F-4D97-AF65-F5344CB8AC3E}">
        <p14:creationId xmlns:p14="http://schemas.microsoft.com/office/powerpoint/2010/main" val="4273574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fld id="{FD1176A7-B091-469C-82C8-89C693043C40}" type="datetimeFigureOut">
              <a:rPr lang="en-US" smtClean="0"/>
              <a:pPr/>
              <a:t>18/11/2025</a:t>
            </a:fld>
            <a:endParaRPr lang="en-US"/>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fld id="{5939B1FA-81F2-4940-9AF3-5EAFB5D6669B}" type="slidenum">
              <a:rPr lang="en-US" smtClean="0"/>
              <a:pPr/>
              <a:t>‹#›</a:t>
            </a:fld>
            <a:endParaRPr lang="en-US"/>
          </a:p>
        </p:txBody>
      </p:sp>
      <p:sp>
        <p:nvSpPr>
          <p:cNvPr id="8" name="TextBox 7">
            <a:extLst>
              <a:ext uri="{FF2B5EF4-FFF2-40B4-BE49-F238E27FC236}">
                <a16:creationId xmlns:a16="http://schemas.microsoft.com/office/drawing/2014/main" id="{BF9CA448-F1BD-38BC-F9E9-F0D32930990C}"/>
              </a:ext>
            </a:extLst>
          </p:cNvPr>
          <p:cNvSpPr txBox="1"/>
          <p:nvPr userDrawn="1">
            <p:extLst>
              <p:ext uri="{1162E1C5-73C7-4A58-AE30-91384D911F3F}">
                <p184:classification xmlns:p184="http://schemas.microsoft.com/office/powerpoint/2018/4/main" val="ftr"/>
              </p:ext>
            </p:extLst>
          </p:nvPr>
        </p:nvSpPr>
        <p:spPr>
          <a:xfrm>
            <a:off x="5257800" y="6642100"/>
            <a:ext cx="1701800" cy="152400"/>
          </a:xfrm>
          <a:prstGeom prst="rect">
            <a:avLst/>
          </a:prstGeom>
        </p:spPr>
        <p:txBody>
          <a:bodyPr horzOverflow="overflow" lIns="0" tIns="0" rIns="0" bIns="0">
            <a:spAutoFit/>
          </a:bodyPr>
          <a:lstStyle/>
          <a:p>
            <a:pPr algn="l"/>
            <a:r>
              <a:rPr lang="en-US" sz="1000">
                <a:solidFill>
                  <a:srgbClr val="000000">
                    <a:alpha val="50000"/>
                  </a:srgbClr>
                </a:solidFill>
                <a:latin typeface="Aptos" panose="020B0004020202020204" pitchFamily="34" charset="0"/>
              </a:rPr>
              <a:t>Internal Use: Al-Futtaim Group</a:t>
            </a:r>
          </a:p>
        </p:txBody>
      </p:sp>
    </p:spTree>
    <p:extLst>
      <p:ext uri="{BB962C8B-B14F-4D97-AF65-F5344CB8AC3E}">
        <p14:creationId xmlns:p14="http://schemas.microsoft.com/office/powerpoint/2010/main" val="73069354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57201" y="361952"/>
            <a:ext cx="9175072" cy="451231"/>
          </a:xfrm>
          <a:prstGeom prst="rect">
            <a:avLst/>
          </a:prstGeom>
          <a:noFill/>
          <a:ln>
            <a:noFill/>
          </a:ln>
        </p:spPr>
        <p:txBody>
          <a:bodyPr spcFirstLastPara="1" wrap="square" lIns="0" tIns="0" rIns="0" bIns="0" anchor="t" anchorCtr="0">
            <a:noAutofit/>
          </a:bodyPr>
          <a:lstStyle/>
          <a:p>
            <a:pPr lvl="0">
              <a:lnSpc>
                <a:spcPct val="90000"/>
              </a:lnSpc>
              <a:buClr>
                <a:schemeClr val="dk2"/>
              </a:buClr>
              <a:buSzPts val="1800"/>
              <a:buFont typeface="Arial Black"/>
              <a:buNone/>
            </a:pPr>
            <a:endParaRPr/>
          </a:p>
        </p:txBody>
      </p:sp>
      <p:sp>
        <p:nvSpPr>
          <p:cNvPr id="24" name="Google Shape;24;p3"/>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5760"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65760"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 name="Google Shape;13;p4">
            <a:extLst>
              <a:ext uri="{FF2B5EF4-FFF2-40B4-BE49-F238E27FC236}">
                <a16:creationId xmlns:a16="http://schemas.microsoft.com/office/drawing/2014/main" id="{8532A04F-A925-E2F9-7CB0-8458FD557097}"/>
              </a:ext>
            </a:extLst>
          </p:cNvPr>
          <p:cNvSpPr txBox="1"/>
          <p:nvPr userDrawn="1"/>
        </p:nvSpPr>
        <p:spPr>
          <a:xfrm>
            <a:off x="457200" y="6575916"/>
            <a:ext cx="7306056" cy="123111"/>
          </a:xfrm>
          <a:prstGeom prst="rect">
            <a:avLst/>
          </a:prstGeom>
          <a:noFill/>
          <a:ln>
            <a:noFill/>
          </a:ln>
        </p:spPr>
        <p:txBody>
          <a:bodyPr spcFirstLastPara="1" wrap="square" lIns="0" tIns="0" rIns="0" bIns="0" anchor="b" anchorCtr="0">
            <a:spAutoFit/>
          </a:bodyPr>
          <a:lstStyle/>
          <a:p>
            <a:pPr marL="228531" marR="0" lvl="0" indent="-228531" algn="l" rtl="0">
              <a:spcBef>
                <a:spcPts val="0"/>
              </a:spcBef>
              <a:spcAft>
                <a:spcPts val="0"/>
              </a:spcAft>
              <a:buNone/>
            </a:pPr>
            <a:r>
              <a:rPr lang="en-US" sz="800" b="0" i="0" u="none" strike="noStrike" cap="none">
                <a:solidFill>
                  <a:schemeClr val="tx1">
                    <a:lumMod val="50000"/>
                    <a:lumOff val="50000"/>
                  </a:schemeClr>
                </a:solidFill>
                <a:latin typeface="Arial"/>
                <a:ea typeface="Arial"/>
                <a:cs typeface="Arial"/>
                <a:sym typeface="Arial"/>
              </a:rPr>
              <a:t>Group Talent Management Strategy 2024</a:t>
            </a:r>
            <a:endParaRPr sz="1999">
              <a:solidFill>
                <a:schemeClr val="tx1">
                  <a:lumMod val="50000"/>
                  <a:lumOff val="50000"/>
                </a:schemeClr>
              </a:solidFill>
            </a:endParaRPr>
          </a:p>
        </p:txBody>
      </p:sp>
      <p:pic>
        <p:nvPicPr>
          <p:cNvPr id="3" name="Picture 2" descr="A blue and black logo&#10;&#10;Description automatically generated">
            <a:extLst>
              <a:ext uri="{FF2B5EF4-FFF2-40B4-BE49-F238E27FC236}">
                <a16:creationId xmlns:a16="http://schemas.microsoft.com/office/drawing/2014/main" id="{07B124D3-35FD-1ACC-762F-BBE0706188D7}"/>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047458" y="163948"/>
            <a:ext cx="1918724" cy="832143"/>
          </a:xfrm>
          <a:prstGeom prst="rect">
            <a:avLst/>
          </a:prstGeom>
        </p:spPr>
      </p:pic>
      <p:sp>
        <p:nvSpPr>
          <p:cNvPr id="5" name="Slide Number Placeholder 3">
            <a:extLst>
              <a:ext uri="{FF2B5EF4-FFF2-40B4-BE49-F238E27FC236}">
                <a16:creationId xmlns:a16="http://schemas.microsoft.com/office/drawing/2014/main" id="{3F273B6E-2D95-B0AF-D02C-9538A94A9BD5}"/>
              </a:ext>
            </a:extLst>
          </p:cNvPr>
          <p:cNvSpPr>
            <a:spLocks noGrp="1"/>
          </p:cNvSpPr>
          <p:nvPr>
            <p:ph type="sldNum" sz="quarter" idx="4"/>
          </p:nvPr>
        </p:nvSpPr>
        <p:spPr>
          <a:xfrm>
            <a:off x="8988552" y="638717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D4663A-5620-47F6-8D0C-E0FCD4CEF09A}" type="slidenum">
              <a:rPr lang="en-US" smtClean="0"/>
              <a:pPr/>
              <a:t>‹#›</a:t>
            </a:fld>
            <a:endParaRPr lang="en-US"/>
          </a:p>
        </p:txBody>
      </p:sp>
      <p:sp>
        <p:nvSpPr>
          <p:cNvPr id="6" name="TextBox 5">
            <a:extLst>
              <a:ext uri="{FF2B5EF4-FFF2-40B4-BE49-F238E27FC236}">
                <a16:creationId xmlns:a16="http://schemas.microsoft.com/office/drawing/2014/main" id="{A16C5B59-F433-4CF2-C260-66918A3EEA85}"/>
              </a:ext>
            </a:extLst>
          </p:cNvPr>
          <p:cNvSpPr txBox="1"/>
          <p:nvPr userDrawn="1">
            <p:extLst>
              <p:ext uri="{1162E1C5-73C7-4A58-AE30-91384D911F3F}">
                <p184:classification xmlns:p184="http://schemas.microsoft.com/office/powerpoint/2018/4/main" val="ftr"/>
              </p:ext>
            </p:extLst>
          </p:nvPr>
        </p:nvSpPr>
        <p:spPr>
          <a:xfrm>
            <a:off x="5257800" y="6642100"/>
            <a:ext cx="1701800" cy="152400"/>
          </a:xfrm>
          <a:prstGeom prst="rect">
            <a:avLst/>
          </a:prstGeom>
        </p:spPr>
        <p:txBody>
          <a:bodyPr horzOverflow="overflow" lIns="0" tIns="0" rIns="0" bIns="0">
            <a:spAutoFit/>
          </a:bodyPr>
          <a:lstStyle/>
          <a:p>
            <a:pPr algn="l"/>
            <a:r>
              <a:rPr lang="en-US" sz="1000">
                <a:solidFill>
                  <a:srgbClr val="000000">
                    <a:alpha val="50000"/>
                  </a:srgbClr>
                </a:solidFill>
                <a:latin typeface="Aptos" panose="020B0004020202020204" pitchFamily="34" charset="0"/>
              </a:rPr>
              <a:t>Internal Use: Al-Futtaim Group</a:t>
            </a:r>
          </a:p>
        </p:txBody>
      </p:sp>
    </p:spTree>
    <p:custDataLst>
      <p:tags r:id="rId17"/>
    </p:custDataLst>
    <p:extLst>
      <p:ext uri="{BB962C8B-B14F-4D97-AF65-F5344CB8AC3E}">
        <p14:creationId xmlns:p14="http://schemas.microsoft.com/office/powerpoint/2010/main" val="1413966688"/>
      </p:ext>
    </p:extLst>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999" b="0" i="0" u="none" strike="noStrike" cap="none" dirty="0">
          <a:solidFill>
            <a:schemeClr val="dk2"/>
          </a:solidFill>
          <a:latin typeface="Arial Black"/>
          <a:ea typeface="Arial Black"/>
          <a:cs typeface="Arial"/>
          <a:sym typeface="Arial Black"/>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228">
          <p15:clr>
            <a:srgbClr val="5ACBF0"/>
          </p15:clr>
        </p15:guide>
        <p15:guide id="4" orient="horz" pos="537">
          <p15:clr>
            <a:srgbClr val="FDE53C"/>
          </p15:clr>
        </p15:guide>
        <p15:guide id="5" orient="horz" pos="848">
          <p15:clr>
            <a:srgbClr val="FDE53C"/>
          </p15:clr>
        </p15:guide>
        <p15:guide id="6" orient="horz" pos="960">
          <p15:clr>
            <a:srgbClr val="5ACBF0"/>
          </p15:clr>
        </p15:guide>
        <p15:guide id="7" orient="horz" pos="3773">
          <p15:clr>
            <a:srgbClr val="FBAE40"/>
          </p15:clr>
        </p15:guide>
        <p15:guide id="8" orient="horz" pos="4001">
          <p15:clr>
            <a:srgbClr val="5ACBF0"/>
          </p15:clr>
        </p15:guide>
        <p15:guide id="9" orient="horz" pos="4113">
          <p15:clr>
            <a:srgbClr val="5ACBF0"/>
          </p15:clr>
        </p15:guide>
        <p15:guide id="10" pos="288">
          <p15:clr>
            <a:srgbClr val="5ACBF0"/>
          </p15:clr>
        </p15:guide>
        <p15:guide id="11" pos="3756">
          <p15:clr>
            <a:srgbClr val="5ACBF0"/>
          </p15:clr>
        </p15:guide>
        <p15:guide id="12" pos="3927">
          <p15:clr>
            <a:srgbClr val="5ACBF0"/>
          </p15:clr>
        </p15:guide>
        <p15:guide id="13" pos="7394">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extLst>
              <p:ext uri="{D42A27DB-BD31-4B8C-83A1-F6EECF244321}">
                <p14:modId xmlns:p14="http://schemas.microsoft.com/office/powerpoint/2010/main" val="4277930089"/>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think-cell Slide" r:id="rId26" imgW="270" imgH="270" progId="TCLayout.ActiveDocument.1">
                  <p:embed/>
                </p:oleObj>
              </mc:Choice>
              <mc:Fallback>
                <p:oleObj name="think-cell Slide" r:id="rId26" imgW="270" imgH="270" progId="TCLayout.ActiveDocument.1">
                  <p:embed/>
                  <p:pic>
                    <p:nvPicPr>
                      <p:cNvPr id="2" name="Object 1" hidden="1"/>
                      <p:cNvPicPr/>
                      <p:nvPr/>
                    </p:nvPicPr>
                    <p:blipFill>
                      <a:blip r:embed="rId27"/>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10"/>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x-none" sz="1632">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11114000" y="1979059"/>
            <a:ext cx="1965947"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Last Modified 23/08/2020 10:12 Arabian Standard Time</a:t>
            </a:r>
            <a:endParaRPr lang="x-none" sz="1632" baseline="0">
              <a:solidFill>
                <a:srgbClr val="808080"/>
              </a:solidFill>
              <a:latin typeface="+mn-lt"/>
              <a:ea typeface="+mn-ea"/>
            </a:endParaRPr>
          </a:p>
        </p:txBody>
      </p:sp>
      <p:sp>
        <p:nvSpPr>
          <p:cNvPr id="1035" name="Printed" hidden="1"/>
          <p:cNvSpPr txBox="1">
            <a:spLocks noChangeArrowheads="1"/>
          </p:cNvSpPr>
          <p:nvPr/>
        </p:nvSpPr>
        <p:spPr bwMode="gray">
          <a:xfrm rot="5400000">
            <a:off x="11225216" y="4197039"/>
            <a:ext cx="1743510"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GB" sz="612" baseline="0">
                <a:solidFill>
                  <a:srgbClr val="808080"/>
                </a:solidFill>
                <a:latin typeface="+mn-lt"/>
                <a:ea typeface="+mn-ea"/>
              </a:rPr>
              <a:t>Printed 24/07/2019 19:54 Arabian Standard Time</a:t>
            </a:r>
            <a:endParaRPr lang="x-none" sz="1632" baseline="0">
              <a:solidFill>
                <a:srgbClr val="808080"/>
              </a:solidFill>
              <a:latin typeface="+mn-lt"/>
              <a:ea typeface="+mn-ea"/>
            </a:endParaRPr>
          </a:p>
        </p:txBody>
      </p:sp>
      <p:sp>
        <p:nvSpPr>
          <p:cNvPr id="19" name="Title Placeholder 2"/>
          <p:cNvSpPr>
            <a:spLocks noGrp="1" noChangeArrowheads="1"/>
          </p:cNvSpPr>
          <p:nvPr>
            <p:ph type="title"/>
          </p:nvPr>
        </p:nvSpPr>
        <p:spPr bwMode="gray">
          <a:xfrm>
            <a:off x="164147" y="234865"/>
            <a:ext cx="11725484"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x-none" noProof="0"/>
          </a:p>
        </p:txBody>
      </p:sp>
      <p:sp>
        <p:nvSpPr>
          <p:cNvPr id="10" name="1. On-page tracker" hidden="1"/>
          <p:cNvSpPr>
            <a:spLocks noChangeArrowheads="1"/>
          </p:cNvSpPr>
          <p:nvPr/>
        </p:nvSpPr>
        <p:spPr bwMode="gray">
          <a:xfrm>
            <a:off x="161986" y="77304"/>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16" cap="all" baseline="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7"/>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32" baseline="0">
                <a:solidFill>
                  <a:schemeClr val="accent6"/>
                </a:solidFill>
                <a:latin typeface="+mn-lt"/>
                <a:ea typeface="+mn-ea"/>
              </a:rPr>
              <a:t>Unit of measure</a:t>
            </a:r>
          </a:p>
        </p:txBody>
      </p:sp>
      <p:sp>
        <p:nvSpPr>
          <p:cNvPr id="3" name="Text Placeholder 2"/>
          <p:cNvSpPr>
            <a:spLocks noGrp="1"/>
          </p:cNvSpPr>
          <p:nvPr>
            <p:ph type="body" idx="1"/>
          </p:nvPr>
        </p:nvSpPr>
        <p:spPr bwMode="gray">
          <a:xfrm>
            <a:off x="2696616" y="2715745"/>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x-none"/>
          </a:p>
        </p:txBody>
      </p:sp>
      <p:grpSp>
        <p:nvGrpSpPr>
          <p:cNvPr id="15" name="ACET" hidden="1"/>
          <p:cNvGrpSpPr>
            <a:grpSpLocks/>
          </p:cNvGrpSpPr>
          <p:nvPr/>
        </p:nvGrpSpPr>
        <p:grpSpPr bwMode="gray">
          <a:xfrm>
            <a:off x="2696615" y="199507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32" b="1" baseline="0">
                  <a:solidFill>
                    <a:srgbClr val="000000"/>
                  </a:solidFill>
                  <a:latin typeface="+mn-lt"/>
                  <a:ea typeface="+mn-ea"/>
                </a:rPr>
                <a:t>Title</a:t>
              </a:r>
            </a:p>
            <a:p>
              <a:r>
                <a:rPr lang="x-none" sz="1632" baseline="0">
                  <a:solidFill>
                    <a:srgbClr val="808080"/>
                  </a:solidFill>
                  <a:latin typeface="+mn-lt"/>
                  <a:ea typeface="+mn-ea"/>
                </a:rPr>
                <a:t>Unit of measure</a:t>
              </a:r>
            </a:p>
          </p:txBody>
        </p:sp>
      </p:grpSp>
      <p:sp>
        <p:nvSpPr>
          <p:cNvPr id="64" name="Rectangle 63"/>
          <p:cNvSpPr/>
          <p:nvPr userDrawn="1"/>
        </p:nvSpPr>
        <p:spPr bwMode="ltGray">
          <a:xfrm>
            <a:off x="1" y="6560370"/>
            <a:ext cx="12192000" cy="297630"/>
          </a:xfrm>
          <a:prstGeom prst="rect">
            <a:avLst/>
          </a:prstGeom>
          <a:solidFill>
            <a:srgbClr val="152A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837">
              <a:solidFill>
                <a:schemeClr val="tx1"/>
              </a:solidFill>
            </a:endParaRPr>
          </a:p>
        </p:txBody>
      </p:sp>
      <p:sp>
        <p:nvSpPr>
          <p:cNvPr id="66" name="Slide Number"/>
          <p:cNvSpPr txBox="1">
            <a:spLocks/>
          </p:cNvSpPr>
          <p:nvPr userDrawn="1"/>
        </p:nvSpPr>
        <p:spPr bwMode="ltGray">
          <a:xfrm>
            <a:off x="11756623" y="6639225"/>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a:fld id="{42C328C1-A84F-4A39-A664-DBA00541A8C6}" type="slidenum">
              <a:rPr lang="x-none" sz="816" baseline="0" smtClean="0">
                <a:solidFill>
                  <a:schemeClr val="bg1"/>
                </a:solidFill>
                <a:latin typeface="+mn-lt"/>
              </a:rPr>
              <a:pPr algn="r"/>
              <a:t>‹#›</a:t>
            </a:fld>
            <a:endParaRPr lang="x-none" sz="816" baseline="0">
              <a:solidFill>
                <a:schemeClr val="bg1"/>
              </a:solidFill>
              <a:latin typeface="+mn-lt"/>
            </a:endParaRPr>
          </a:p>
        </p:txBody>
      </p:sp>
      <p:grpSp>
        <p:nvGrpSpPr>
          <p:cNvPr id="4" name="Slide Elements" hidden="1"/>
          <p:cNvGrpSpPr>
            <a:grpSpLocks/>
          </p:cNvGrpSpPr>
          <p:nvPr userDrawn="1"/>
        </p:nvGrpSpPr>
        <p:grpSpPr bwMode="gray">
          <a:xfrm>
            <a:off x="161987" y="6377534"/>
            <a:ext cx="11725484" cy="389788"/>
            <a:chOff x="119063" y="6250216"/>
            <a:chExt cx="8618537" cy="382028"/>
          </a:xfrm>
        </p:grpSpPr>
        <p:sp>
          <p:nvSpPr>
            <p:cNvPr id="13" name="4. Footnote"/>
            <p:cNvSpPr txBox="1">
              <a:spLocks noChangeArrowheads="1"/>
            </p:cNvSpPr>
            <p:nvPr/>
          </p:nvSpPr>
          <p:spPr bwMode="gray">
            <a:xfrm>
              <a:off x="119063" y="6250216"/>
              <a:ext cx="861853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846" indent="-85846">
                <a:defRPr lang="x-none"/>
              </a:pPr>
              <a:r>
                <a:rPr lang="x-none" sz="816" baseline="0">
                  <a:solidFill>
                    <a:srgbClr val="808080"/>
                  </a:solidFill>
                  <a:latin typeface="+mn-lt"/>
                  <a:ea typeface="+mn-ea"/>
                </a:rPr>
                <a:t>1 Footnote</a:t>
              </a:r>
            </a:p>
          </p:txBody>
        </p:sp>
        <p:sp>
          <p:nvSpPr>
            <p:cNvPr id="14" name="5. Source"/>
            <p:cNvSpPr>
              <a:spLocks noChangeArrowheads="1"/>
            </p:cNvSpPr>
            <p:nvPr/>
          </p:nvSpPr>
          <p:spPr bwMode="gray">
            <a:xfrm>
              <a:off x="119063" y="6506697"/>
              <a:ext cx="76907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524791" indent="-524791" defTabSz="913526">
                <a:tabLst>
                  <a:tab pos="625214" algn="l"/>
                </a:tabLst>
              </a:pPr>
              <a:r>
                <a:rPr lang="en-US" sz="816" baseline="0">
                  <a:solidFill>
                    <a:schemeClr val="bg1"/>
                  </a:solidFill>
                  <a:latin typeface="+mn-lt"/>
                  <a:ea typeface="+mn-ea"/>
                </a:rPr>
                <a:t>SOURCE: </a:t>
              </a:r>
              <a:r>
                <a:rPr lang="x-none" sz="816" baseline="0">
                  <a:solidFill>
                    <a:schemeClr val="bg1"/>
                  </a:solidFill>
                  <a:latin typeface="+mn-lt"/>
                  <a:ea typeface="+mn-ea"/>
                </a:rPr>
                <a:t>Source</a:t>
              </a:r>
            </a:p>
          </p:txBody>
        </p:sp>
      </p:grpSp>
      <p:grpSp>
        <p:nvGrpSpPr>
          <p:cNvPr id="67" name="LegendBoxes" hidden="1"/>
          <p:cNvGrpSpPr>
            <a:grpSpLocks/>
          </p:cNvGrpSpPr>
          <p:nvPr userDrawn="1"/>
        </p:nvGrpSpPr>
        <p:grpSpPr bwMode="auto">
          <a:xfrm>
            <a:off x="11108361" y="275438"/>
            <a:ext cx="788828" cy="1022061"/>
            <a:chOff x="4936" y="176"/>
            <a:chExt cx="487" cy="631"/>
          </a:xfrm>
        </p:grpSpPr>
        <p:sp>
          <p:nvSpPr>
            <p:cNvPr id="68" name="Legend1"/>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69"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0" name="Legend2"/>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1"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2" name="Legend3"/>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3"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74" name="Legend4"/>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5"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76" name="LegendLines" hidden="1"/>
          <p:cNvGrpSpPr>
            <a:grpSpLocks/>
          </p:cNvGrpSpPr>
          <p:nvPr userDrawn="1"/>
        </p:nvGrpSpPr>
        <p:grpSpPr bwMode="auto">
          <a:xfrm>
            <a:off x="10794126" y="275438"/>
            <a:ext cx="1103063" cy="749943"/>
            <a:chOff x="4750" y="176"/>
            <a:chExt cx="681" cy="463"/>
          </a:xfrm>
        </p:grpSpPr>
        <p:sp>
          <p:nvSpPr>
            <p:cNvPr id="77"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8"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79"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a:latin typeface="+mn-lt"/>
              </a:endParaRPr>
            </a:p>
          </p:txBody>
        </p:sp>
        <p:sp>
          <p:nvSpPr>
            <p:cNvPr id="80" name="Legend1"/>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1" name="Legend2"/>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2" name="Legend3"/>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3" name="McKSticker" hidden="1"/>
          <p:cNvGrpSpPr/>
          <p:nvPr userDrawn="1"/>
        </p:nvGrpSpPr>
        <p:grpSpPr bwMode="auto">
          <a:xfrm>
            <a:off x="11134642" y="275439"/>
            <a:ext cx="752829" cy="156360"/>
            <a:chOff x="8002944" y="285750"/>
            <a:chExt cx="737831" cy="153247"/>
          </a:xfrm>
        </p:grpSpPr>
        <p:sp>
          <p:nvSpPr>
            <p:cNvPr id="84" name="StickerRectangle"/>
            <p:cNvSpPr>
              <a:spLocks noChangeArrowheads="1"/>
            </p:cNvSpPr>
            <p:nvPr/>
          </p:nvSpPr>
          <p:spPr bwMode="auto">
            <a:xfrm>
              <a:off x="8002944" y="285750"/>
              <a:ext cx="737831"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816" baseline="0">
                  <a:solidFill>
                    <a:srgbClr val="808080"/>
                  </a:solidFill>
                  <a:latin typeface="+mn-lt"/>
                </a:rPr>
                <a:t>PRELIMINARY</a:t>
              </a:r>
            </a:p>
          </p:txBody>
        </p:sp>
        <p:cxnSp>
          <p:nvCxnSpPr>
            <p:cNvPr id="85" name="AutoShape 31"/>
            <p:cNvCxnSpPr>
              <a:cxnSpLocks noChangeShapeType="1"/>
              <a:stCxn id="84" idx="2"/>
              <a:endCxn id="84" idx="4"/>
            </p:cNvCxnSpPr>
            <p:nvPr/>
          </p:nvCxnSpPr>
          <p:spPr bwMode="auto">
            <a:xfrm>
              <a:off x="8002944"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86" name="AutoShape 32"/>
            <p:cNvCxnSpPr>
              <a:cxnSpLocks noChangeShapeType="1"/>
              <a:stCxn id="84" idx="4"/>
              <a:endCxn id="84" idx="6"/>
            </p:cNvCxnSpPr>
            <p:nvPr/>
          </p:nvCxnSpPr>
          <p:spPr bwMode="auto">
            <a:xfrm>
              <a:off x="8002944" y="438997"/>
              <a:ext cx="73783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7" name="LegendMoons" hidden="1"/>
          <p:cNvGrpSpPr/>
          <p:nvPr userDrawn="1"/>
        </p:nvGrpSpPr>
        <p:grpSpPr bwMode="auto">
          <a:xfrm>
            <a:off x="11040160" y="275438"/>
            <a:ext cx="857123" cy="1333054"/>
            <a:chOff x="6655594" y="273840"/>
            <a:chExt cx="840048" cy="1306516"/>
          </a:xfrm>
        </p:grpSpPr>
        <p:grpSp>
          <p:nvGrpSpPr>
            <p:cNvPr id="88" name="MoonLegend1"/>
            <p:cNvGrpSpPr>
              <a:grpSpLocks noChangeAspect="1"/>
            </p:cNvGrpSpPr>
            <p:nvPr>
              <p:custDataLst>
                <p:tags r:id="rId11"/>
              </p:custDataLst>
            </p:nvPr>
          </p:nvGrpSpPr>
          <p:grpSpPr bwMode="auto">
            <a:xfrm>
              <a:off x="6655594" y="273840"/>
              <a:ext cx="209550" cy="209551"/>
              <a:chOff x="4533" y="183"/>
              <a:chExt cx="144" cy="144"/>
            </a:xfrm>
          </p:grpSpPr>
          <p:sp>
            <p:nvSpPr>
              <p:cNvPr id="106" name="Oval 38"/>
              <p:cNvSpPr>
                <a:spLocks noChangeAspect="1" noChangeArrowheads="1"/>
              </p:cNvSpPr>
              <p:nvPr>
                <p:custDataLst>
                  <p:tags r:id="rId24"/>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7" name="Arc 39"/>
              <p:cNvSpPr>
                <a:spLocks noChangeAspect="1"/>
              </p:cNvSpPr>
              <p:nvPr>
                <p:custDataLst>
                  <p:tags r:id="rId25"/>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89" name="MoonLegend2"/>
            <p:cNvGrpSpPr>
              <a:grpSpLocks noChangeAspect="1"/>
            </p:cNvGrpSpPr>
            <p:nvPr>
              <p:custDataLst>
                <p:tags r:id="rId12"/>
              </p:custDataLst>
            </p:nvPr>
          </p:nvGrpSpPr>
          <p:grpSpPr bwMode="auto">
            <a:xfrm>
              <a:off x="6655594" y="548081"/>
              <a:ext cx="209550" cy="209551"/>
              <a:chOff x="1694" y="2044"/>
              <a:chExt cx="160" cy="160"/>
            </a:xfrm>
          </p:grpSpPr>
          <p:sp>
            <p:nvSpPr>
              <p:cNvPr id="104"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5" name="Arc 42"/>
              <p:cNvSpPr>
                <a:spLocks noChangeAspect="1"/>
              </p:cNvSpPr>
              <p:nvPr>
                <p:custDataLst>
                  <p:tags r:id="rId23"/>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0" name="MoonLegend4"/>
            <p:cNvGrpSpPr>
              <a:grpSpLocks noChangeAspect="1"/>
            </p:cNvGrpSpPr>
            <p:nvPr>
              <p:custDataLst>
                <p:tags r:id="rId13"/>
              </p:custDataLst>
            </p:nvPr>
          </p:nvGrpSpPr>
          <p:grpSpPr bwMode="auto">
            <a:xfrm>
              <a:off x="6655594" y="1096563"/>
              <a:ext cx="209550" cy="209551"/>
              <a:chOff x="4495" y="1198"/>
              <a:chExt cx="160" cy="160"/>
            </a:xfrm>
          </p:grpSpPr>
          <p:sp>
            <p:nvSpPr>
              <p:cNvPr id="102" name="Oval 47"/>
              <p:cNvSpPr>
                <a:spLocks noChangeAspect="1" noChangeArrowheads="1"/>
              </p:cNvSpPr>
              <p:nvPr>
                <p:custDataLst>
                  <p:tags r:id="rId20"/>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3" name="Arc 48"/>
              <p:cNvSpPr>
                <a:spLocks noChangeAspect="1"/>
              </p:cNvSpPr>
              <p:nvPr>
                <p:custDataLst>
                  <p:tags r:id="rId21"/>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nvGrpSpPr>
            <p:cNvPr id="91" name="MoonLegend5"/>
            <p:cNvGrpSpPr>
              <a:grpSpLocks noChangeAspect="1"/>
            </p:cNvGrpSpPr>
            <p:nvPr>
              <p:custDataLst>
                <p:tags r:id="rId14"/>
              </p:custDataLst>
            </p:nvPr>
          </p:nvGrpSpPr>
          <p:grpSpPr bwMode="auto">
            <a:xfrm>
              <a:off x="6655594" y="1370805"/>
              <a:ext cx="209550" cy="209551"/>
              <a:chOff x="4495" y="1440"/>
              <a:chExt cx="160" cy="160"/>
            </a:xfrm>
          </p:grpSpPr>
          <p:sp>
            <p:nvSpPr>
              <p:cNvPr id="100" name="Oval 50"/>
              <p:cNvSpPr>
                <a:spLocks noChangeAspect="1" noChangeArrowheads="1"/>
              </p:cNvSpPr>
              <p:nvPr>
                <p:custDataLst>
                  <p:tags r:id="rId18"/>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101" name="Oval 51"/>
              <p:cNvSpPr>
                <a:spLocks noChangeAspect="1" noChangeArrowheads="1"/>
              </p:cNvSpPr>
              <p:nvPr>
                <p:custDataLst>
                  <p:tags r:id="rId19"/>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sp>
          <p:nvSpPr>
            <p:cNvPr id="92" name="Legend1"/>
            <p:cNvSpPr>
              <a:spLocks noChangeArrowheads="1"/>
            </p:cNvSpPr>
            <p:nvPr/>
          </p:nvSpPr>
          <p:spPr bwMode="auto">
            <a:xfrm>
              <a:off x="6976269" y="28654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2"/>
            <p:cNvSpPr>
              <a:spLocks noChangeArrowheads="1"/>
            </p:cNvSpPr>
            <p:nvPr/>
          </p:nvSpPr>
          <p:spPr bwMode="auto">
            <a:xfrm>
              <a:off x="6976269" y="56117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3"/>
            <p:cNvSpPr>
              <a:spLocks noChangeArrowheads="1"/>
            </p:cNvSpPr>
            <p:nvPr/>
          </p:nvSpPr>
          <p:spPr bwMode="auto">
            <a:xfrm>
              <a:off x="6976269" y="835817"/>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5" name="Legend4"/>
            <p:cNvSpPr>
              <a:spLocks noChangeArrowheads="1"/>
            </p:cNvSpPr>
            <p:nvPr/>
          </p:nvSpPr>
          <p:spPr bwMode="auto">
            <a:xfrm>
              <a:off x="6976269" y="110728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6" name="Legend5"/>
            <p:cNvSpPr>
              <a:spLocks noChangeArrowheads="1"/>
            </p:cNvSpPr>
            <p:nvPr/>
          </p:nvSpPr>
          <p:spPr bwMode="auto">
            <a:xfrm>
              <a:off x="6976269" y="138350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7" name="MoonLegend3"/>
            <p:cNvGrpSpPr>
              <a:grpSpLocks noChangeAspect="1"/>
            </p:cNvGrpSpPr>
            <p:nvPr>
              <p:custDataLst>
                <p:tags r:id="rId15"/>
              </p:custDataLst>
            </p:nvPr>
          </p:nvGrpSpPr>
          <p:grpSpPr bwMode="auto">
            <a:xfrm>
              <a:off x="6655594" y="822322"/>
              <a:ext cx="209550" cy="209551"/>
              <a:chOff x="4495" y="1198"/>
              <a:chExt cx="160" cy="160"/>
            </a:xfrm>
          </p:grpSpPr>
          <p:sp>
            <p:nvSpPr>
              <p:cNvPr id="98" name="Oval 47"/>
              <p:cNvSpPr>
                <a:spLocks noChangeAspect="1" noChangeArrowheads="1"/>
              </p:cNvSpPr>
              <p:nvPr>
                <p:custDataLst>
                  <p:tags r:id="rId16"/>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sp>
            <p:nvSpPr>
              <p:cNvPr id="99" name="Arc 48"/>
              <p:cNvSpPr>
                <a:spLocks noChangeAspect="1"/>
              </p:cNvSpPr>
              <p:nvPr>
                <p:custDataLst>
                  <p:tags r:id="rId17"/>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24">
                  <a:latin typeface="+mn-lt"/>
                </a:endParaRPr>
              </a:p>
            </p:txBody>
          </p:sp>
        </p:grpSp>
      </p:grpSp>
      <p:sp>
        <p:nvSpPr>
          <p:cNvPr id="61" name="doc id"/>
          <p:cNvSpPr txBox="1">
            <a:spLocks noChangeArrowheads="1"/>
          </p:cNvSpPr>
          <p:nvPr userDrawn="1"/>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816" baseline="0">
              <a:solidFill>
                <a:schemeClr val="accent6"/>
              </a:solidFill>
              <a:latin typeface="+mn-lt"/>
            </a:endParaRPr>
          </a:p>
        </p:txBody>
      </p:sp>
      <p:pic>
        <p:nvPicPr>
          <p:cNvPr id="112222" name="Picture 606" descr="Image result for al futtaim logo"/>
          <p:cNvPicPr>
            <a:picLocks noChangeAspect="1" noChangeArrowheads="1"/>
          </p:cNvPicPr>
          <p:nvPr userDrawn="1"/>
        </p:nvPicPr>
        <p:blipFill rotWithShape="1">
          <a:blip r:embed="rId28" cstate="email">
            <a:biLevel thresh="25000"/>
            <a:extLst>
              <a:ext uri="{28A0092B-C50C-407E-A947-70E740481C1C}">
                <a14:useLocalDpi xmlns:a14="http://schemas.microsoft.com/office/drawing/2010/main"/>
              </a:ext>
            </a:extLst>
          </a:blip>
          <a:srcRect/>
          <a:stretch/>
        </p:blipFill>
        <p:spPr bwMode="auto">
          <a:xfrm>
            <a:off x="10832375" y="6635214"/>
            <a:ext cx="720428" cy="14794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E7A95B7-EC99-F845-832B-F8006D6E268F}"/>
              </a:ext>
            </a:extLst>
          </p:cNvPr>
          <p:cNvSpPr txBox="1"/>
          <p:nvPr userDrawn="1"/>
        </p:nvSpPr>
        <p:spPr>
          <a:xfrm>
            <a:off x="300424" y="6587861"/>
            <a:ext cx="1063459" cy="222306"/>
          </a:xfrm>
          <a:prstGeom prst="rect">
            <a:avLst/>
          </a:prstGeom>
          <a:noFill/>
        </p:spPr>
        <p:txBody>
          <a:bodyPr wrap="none" rtlCol="0">
            <a:spAutoFit/>
          </a:bodyPr>
          <a:lstStyle/>
          <a:p>
            <a:r>
              <a:rPr lang="en-AE" sz="816">
                <a:solidFill>
                  <a:schemeClr val="bg1"/>
                </a:solidFill>
                <a:latin typeface="Calibri" panose="020F0502020204030204" pitchFamily="34" charset="0"/>
                <a:cs typeface="Calibri" panose="020F0502020204030204" pitchFamily="34" charset="0"/>
              </a:rPr>
              <a:t>Automotive Division</a:t>
            </a:r>
          </a:p>
        </p:txBody>
      </p:sp>
      <p:sp>
        <p:nvSpPr>
          <p:cNvPr id="7" name="TextBox 6">
            <a:extLst>
              <a:ext uri="{FF2B5EF4-FFF2-40B4-BE49-F238E27FC236}">
                <a16:creationId xmlns:a16="http://schemas.microsoft.com/office/drawing/2014/main" id="{F8F4C2CB-DF01-AEE7-5755-DF1E68F46ECA}"/>
              </a:ext>
            </a:extLst>
          </p:cNvPr>
          <p:cNvSpPr txBox="1"/>
          <p:nvPr userDrawn="1">
            <p:extLst>
              <p:ext uri="{1162E1C5-73C7-4A58-AE30-91384D911F3F}">
                <p184:classification xmlns:p184="http://schemas.microsoft.com/office/powerpoint/2018/4/main" val="ftr"/>
              </p:ext>
            </p:extLst>
          </p:nvPr>
        </p:nvSpPr>
        <p:spPr>
          <a:xfrm>
            <a:off x="5257800" y="6642100"/>
            <a:ext cx="1701800" cy="152400"/>
          </a:xfrm>
          <a:prstGeom prst="rect">
            <a:avLst/>
          </a:prstGeom>
        </p:spPr>
        <p:txBody>
          <a:bodyPr horzOverflow="overflow" lIns="0" tIns="0" rIns="0" bIns="0">
            <a:spAutoFit/>
          </a:bodyPr>
          <a:lstStyle/>
          <a:p>
            <a:pPr algn="l"/>
            <a:r>
              <a:rPr lang="en-US" sz="1000">
                <a:solidFill>
                  <a:srgbClr val="000000">
                    <a:alpha val="50000"/>
                  </a:srgbClr>
                </a:solidFill>
                <a:latin typeface="Aptos" panose="020B0004020202020204" pitchFamily="34" charset="0"/>
              </a:rPr>
              <a:t>Internal Use: Al-Futtaim Group</a:t>
            </a:r>
          </a:p>
        </p:txBody>
      </p:sp>
    </p:spTree>
    <p:extLst>
      <p:ext uri="{BB962C8B-B14F-4D97-AF65-F5344CB8AC3E}">
        <p14:creationId xmlns:p14="http://schemas.microsoft.com/office/powerpoint/2010/main" val="14193592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5" r:id="rId5"/>
    <p:sldLayoutId id="2147483776" r:id="rId6"/>
    <p:sldLayoutId id="2147483777" r:id="rId7"/>
  </p:sldLayoutIdLst>
  <p:hf sldNum="0" hdr="0" ftr="0" dt="0"/>
  <p:txStyles>
    <p:titleStyle>
      <a:lvl1pPr algn="l" defTabSz="913526" rtl="0" eaLnBrk="1" fontAlgn="base" hangingPunct="1">
        <a:spcBef>
          <a:spcPct val="0"/>
        </a:spcBef>
        <a:spcAft>
          <a:spcPct val="0"/>
        </a:spcAft>
        <a:tabLst>
          <a:tab pos="275353" algn="l"/>
        </a:tabLst>
        <a:defRPr lang="x-none" sz="2041" b="0" baseline="0">
          <a:solidFill>
            <a:schemeClr val="tx2"/>
          </a:solidFill>
          <a:latin typeface="+mj-lt"/>
          <a:ea typeface="+mj-ea"/>
          <a:cs typeface="+mj-cs"/>
        </a:defRPr>
      </a:lvl1pPr>
      <a:lvl2pPr algn="l" defTabSz="913526" rtl="0" eaLnBrk="1" fontAlgn="base" hangingPunct="1">
        <a:spcBef>
          <a:spcPct val="0"/>
        </a:spcBef>
        <a:spcAft>
          <a:spcPct val="0"/>
        </a:spcAft>
        <a:defRPr lang="x-none" sz="1939" b="1">
          <a:solidFill>
            <a:schemeClr val="tx2"/>
          </a:solidFill>
          <a:latin typeface="Arial" charset="0"/>
        </a:defRPr>
      </a:lvl2pPr>
      <a:lvl3pPr algn="l" defTabSz="913526" rtl="0" eaLnBrk="1" fontAlgn="base" hangingPunct="1">
        <a:spcBef>
          <a:spcPct val="0"/>
        </a:spcBef>
        <a:spcAft>
          <a:spcPct val="0"/>
        </a:spcAft>
        <a:defRPr lang="x-none" sz="1939" b="1">
          <a:solidFill>
            <a:schemeClr val="tx2"/>
          </a:solidFill>
          <a:latin typeface="Arial" charset="0"/>
        </a:defRPr>
      </a:lvl3pPr>
      <a:lvl4pPr algn="l" defTabSz="913526" rtl="0" eaLnBrk="1" fontAlgn="base" hangingPunct="1">
        <a:spcBef>
          <a:spcPct val="0"/>
        </a:spcBef>
        <a:spcAft>
          <a:spcPct val="0"/>
        </a:spcAft>
        <a:defRPr lang="x-none" sz="1939" b="1">
          <a:solidFill>
            <a:schemeClr val="tx2"/>
          </a:solidFill>
          <a:latin typeface="Arial" charset="0"/>
        </a:defRPr>
      </a:lvl4pPr>
      <a:lvl5pPr algn="l" defTabSz="913526" rtl="0" eaLnBrk="1" fontAlgn="base" hangingPunct="1">
        <a:spcBef>
          <a:spcPct val="0"/>
        </a:spcBef>
        <a:spcAft>
          <a:spcPct val="0"/>
        </a:spcAft>
        <a:defRPr lang="x-none" sz="1939" b="1">
          <a:solidFill>
            <a:schemeClr val="tx2"/>
          </a:solidFill>
          <a:latin typeface="Arial" charset="0"/>
        </a:defRPr>
      </a:lvl5pPr>
      <a:lvl6pPr marL="466481" algn="l" defTabSz="913526" rtl="0" eaLnBrk="1" fontAlgn="base" hangingPunct="1">
        <a:spcBef>
          <a:spcPct val="0"/>
        </a:spcBef>
        <a:spcAft>
          <a:spcPct val="0"/>
        </a:spcAft>
        <a:defRPr lang="x-none" sz="1939" b="1">
          <a:solidFill>
            <a:schemeClr val="tx2"/>
          </a:solidFill>
          <a:latin typeface="Arial" charset="0"/>
        </a:defRPr>
      </a:lvl6pPr>
      <a:lvl7pPr marL="932962" algn="l" defTabSz="913526" rtl="0" eaLnBrk="1" fontAlgn="base" hangingPunct="1">
        <a:spcBef>
          <a:spcPct val="0"/>
        </a:spcBef>
        <a:spcAft>
          <a:spcPct val="0"/>
        </a:spcAft>
        <a:defRPr lang="x-none" sz="1939" b="1">
          <a:solidFill>
            <a:schemeClr val="tx2"/>
          </a:solidFill>
          <a:latin typeface="Arial" charset="0"/>
        </a:defRPr>
      </a:lvl7pPr>
      <a:lvl8pPr marL="1399443" algn="l" defTabSz="913526" rtl="0" eaLnBrk="1" fontAlgn="base" hangingPunct="1">
        <a:spcBef>
          <a:spcPct val="0"/>
        </a:spcBef>
        <a:spcAft>
          <a:spcPct val="0"/>
        </a:spcAft>
        <a:defRPr lang="x-none" sz="1939" b="1">
          <a:solidFill>
            <a:schemeClr val="tx2"/>
          </a:solidFill>
          <a:latin typeface="Arial" charset="0"/>
        </a:defRPr>
      </a:lvl8pPr>
      <a:lvl9pPr marL="1865925" algn="l" defTabSz="913526" rtl="0" eaLnBrk="1" fontAlgn="base" hangingPunct="1">
        <a:spcBef>
          <a:spcPct val="0"/>
        </a:spcBef>
        <a:spcAft>
          <a:spcPct val="0"/>
        </a:spcAft>
        <a:defRPr lang="x-none"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lang="x-none"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lang="x-none"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lang="x-none"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62" rtl="0" eaLnBrk="1" latinLnBrk="0" hangingPunct="1">
        <a:defRPr lang="x-none" sz="1837" kern="1200">
          <a:solidFill>
            <a:schemeClr val="tx1"/>
          </a:solidFill>
          <a:latin typeface="+mn-lt"/>
          <a:ea typeface="+mn-ea"/>
          <a:cs typeface="+mn-cs"/>
        </a:defRPr>
      </a:lvl1pPr>
      <a:lvl2pPr marL="466481" algn="l" defTabSz="932962" rtl="0" eaLnBrk="1" latinLnBrk="0" hangingPunct="1">
        <a:defRPr lang="x-none" sz="1837" kern="1200">
          <a:solidFill>
            <a:schemeClr val="tx1"/>
          </a:solidFill>
          <a:latin typeface="+mn-lt"/>
          <a:ea typeface="+mn-ea"/>
          <a:cs typeface="+mn-cs"/>
        </a:defRPr>
      </a:lvl2pPr>
      <a:lvl3pPr marL="932962" algn="l" defTabSz="932962" rtl="0" eaLnBrk="1" latinLnBrk="0" hangingPunct="1">
        <a:defRPr lang="x-none" sz="1837" kern="1200">
          <a:solidFill>
            <a:schemeClr val="tx1"/>
          </a:solidFill>
          <a:latin typeface="+mn-lt"/>
          <a:ea typeface="+mn-ea"/>
          <a:cs typeface="+mn-cs"/>
        </a:defRPr>
      </a:lvl3pPr>
      <a:lvl4pPr marL="1399443" algn="l" defTabSz="932962" rtl="0" eaLnBrk="1" latinLnBrk="0" hangingPunct="1">
        <a:defRPr lang="x-none" sz="1837" kern="1200">
          <a:solidFill>
            <a:schemeClr val="tx1"/>
          </a:solidFill>
          <a:latin typeface="+mn-lt"/>
          <a:ea typeface="+mn-ea"/>
          <a:cs typeface="+mn-cs"/>
        </a:defRPr>
      </a:lvl4pPr>
      <a:lvl5pPr marL="1865925" algn="l" defTabSz="932962" rtl="0" eaLnBrk="1" latinLnBrk="0" hangingPunct="1">
        <a:defRPr lang="x-none" sz="1837" kern="1200">
          <a:solidFill>
            <a:schemeClr val="tx1"/>
          </a:solidFill>
          <a:latin typeface="+mn-lt"/>
          <a:ea typeface="+mn-ea"/>
          <a:cs typeface="+mn-cs"/>
        </a:defRPr>
      </a:lvl5pPr>
      <a:lvl6pPr marL="2332406" algn="l" defTabSz="932962" rtl="0" eaLnBrk="1" latinLnBrk="0" hangingPunct="1">
        <a:defRPr lang="x-none" sz="1837" kern="1200">
          <a:solidFill>
            <a:schemeClr val="tx1"/>
          </a:solidFill>
          <a:latin typeface="+mn-lt"/>
          <a:ea typeface="+mn-ea"/>
          <a:cs typeface="+mn-cs"/>
        </a:defRPr>
      </a:lvl6pPr>
      <a:lvl7pPr marL="2798887" algn="l" defTabSz="932962" rtl="0" eaLnBrk="1" latinLnBrk="0" hangingPunct="1">
        <a:defRPr lang="x-none" sz="1837" kern="1200">
          <a:solidFill>
            <a:schemeClr val="tx1"/>
          </a:solidFill>
          <a:latin typeface="+mn-lt"/>
          <a:ea typeface="+mn-ea"/>
          <a:cs typeface="+mn-cs"/>
        </a:defRPr>
      </a:lvl7pPr>
      <a:lvl8pPr marL="3265368" algn="l" defTabSz="932962" rtl="0" eaLnBrk="1" latinLnBrk="0" hangingPunct="1">
        <a:defRPr lang="x-none" sz="1837" kern="1200">
          <a:solidFill>
            <a:schemeClr val="tx1"/>
          </a:solidFill>
          <a:latin typeface="+mn-lt"/>
          <a:ea typeface="+mn-ea"/>
          <a:cs typeface="+mn-cs"/>
        </a:defRPr>
      </a:lvl8pPr>
      <a:lvl9pPr marL="3731849" algn="l" defTabSz="932962" rtl="0" eaLnBrk="1" latinLnBrk="0" hangingPunct="1">
        <a:defRPr lang="x-none"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B3740D-23DE-BC42-8A72-DF72F4C5C2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07A9AAB-E1EE-AE40-BD23-1805148C69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9F6623-AE18-0947-AD87-1BB23EEB8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256C1-E4A2-AA42-8A7E-08321720259E}" type="datetimeFigureOut">
              <a:rPr lang="en-GB" smtClean="0"/>
              <a:t>18/11/2025</a:t>
            </a:fld>
            <a:endParaRPr lang="en-GB"/>
          </a:p>
        </p:txBody>
      </p:sp>
      <p:sp>
        <p:nvSpPr>
          <p:cNvPr id="5" name="Footer Placeholder 4">
            <a:extLst>
              <a:ext uri="{FF2B5EF4-FFF2-40B4-BE49-F238E27FC236}">
                <a16:creationId xmlns:a16="http://schemas.microsoft.com/office/drawing/2014/main" id="{98C976CA-D0FB-EA47-BDA4-44ABF7CB56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3A77BF9-0FC0-584F-90D1-1C0C67A85A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C3C6C2-79ED-A046-90CC-5DF1951F6C78}" type="slidenum">
              <a:rPr lang="en-GB" smtClean="0"/>
              <a:t>‹#›</a:t>
            </a:fld>
            <a:endParaRPr lang="en-GB"/>
          </a:p>
        </p:txBody>
      </p:sp>
      <p:sp>
        <p:nvSpPr>
          <p:cNvPr id="8" name="TextBox 7">
            <a:extLst>
              <a:ext uri="{FF2B5EF4-FFF2-40B4-BE49-F238E27FC236}">
                <a16:creationId xmlns:a16="http://schemas.microsoft.com/office/drawing/2014/main" id="{A96D0C29-ED6C-F2DE-A78E-9476C733D4A2}"/>
              </a:ext>
            </a:extLst>
          </p:cNvPr>
          <p:cNvSpPr txBox="1"/>
          <p:nvPr userDrawn="1">
            <p:extLst>
              <p:ext uri="{1162E1C5-73C7-4A58-AE30-91384D911F3F}">
                <p184:classification xmlns:p184="http://schemas.microsoft.com/office/powerpoint/2018/4/main" val="ftr"/>
              </p:ext>
            </p:extLst>
          </p:nvPr>
        </p:nvSpPr>
        <p:spPr>
          <a:xfrm>
            <a:off x="5257800" y="6642100"/>
            <a:ext cx="1701800" cy="152400"/>
          </a:xfrm>
          <a:prstGeom prst="rect">
            <a:avLst/>
          </a:prstGeom>
        </p:spPr>
        <p:txBody>
          <a:bodyPr horzOverflow="overflow" lIns="0" tIns="0" rIns="0" bIns="0">
            <a:spAutoFit/>
          </a:bodyPr>
          <a:lstStyle/>
          <a:p>
            <a:pPr algn="l"/>
            <a:r>
              <a:rPr lang="en-US" sz="1000">
                <a:solidFill>
                  <a:srgbClr val="000000">
                    <a:alpha val="50000"/>
                  </a:srgbClr>
                </a:solidFill>
                <a:latin typeface="Aptos" panose="020B0004020202020204" pitchFamily="34" charset="0"/>
              </a:rPr>
              <a:t>Internal Use: Al-Futtaim Group</a:t>
            </a:r>
          </a:p>
        </p:txBody>
      </p:sp>
    </p:spTree>
    <p:extLst>
      <p:ext uri="{BB962C8B-B14F-4D97-AF65-F5344CB8AC3E}">
        <p14:creationId xmlns:p14="http://schemas.microsoft.com/office/powerpoint/2010/main" val="72301108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notesSlide" Target="../notesSlides/notesSlide8.xml"/><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slideLayout" Target="../slideLayouts/slideLayout1.xml"/><Relationship Id="rId16" Type="http://schemas.openxmlformats.org/officeDocument/2006/relationships/image" Target="../media/image29.png"/><Relationship Id="rId1" Type="http://schemas.openxmlformats.org/officeDocument/2006/relationships/tags" Target="../tags/tag4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4.pn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6.jpeg"/><Relationship Id="rId9" Type="http://schemas.openxmlformats.org/officeDocument/2006/relationships/image" Target="../media/image22.sv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43.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1.xml"/><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54.xml"/><Relationship Id="rId6" Type="http://schemas.openxmlformats.org/officeDocument/2006/relationships/image" Target="../media/image33.emf"/><Relationship Id="rId5" Type="http://schemas.openxmlformats.org/officeDocument/2006/relationships/hyperlink" Target="https://alfuttaimgroup.sharepoint.com/sites/afgintprd" TargetMode="External"/><Relationship Id="rId4" Type="http://schemas.openxmlformats.org/officeDocument/2006/relationships/image" Target="../media/image14.png"/><Relationship Id="rId9" Type="http://schemas.openxmlformats.org/officeDocument/2006/relationships/image" Target="../media/image35.emf"/></Relationships>
</file>

<file path=ppt/slides/_rels/slide26.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6.jpe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14.png"/><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slide" Target="slide1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3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14.png"/><Relationship Id="rId3" Type="http://schemas.openxmlformats.org/officeDocument/2006/relationships/image" Target="../media/image16.jpe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jpeg"/><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slide" Target="slide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9.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70A7A6C-5D72-73E9-B78F-BEB081D56D49}"/>
              </a:ext>
            </a:extLst>
          </p:cNvPr>
          <p:cNvPicPr>
            <a:picLocks noChangeAspect="1"/>
          </p:cNvPicPr>
          <p:nvPr/>
        </p:nvPicPr>
        <p:blipFill>
          <a:blip r:embed="rId3"/>
          <a:stretch>
            <a:fillRect/>
          </a:stretch>
        </p:blipFill>
        <p:spPr>
          <a:xfrm>
            <a:off x="1804" y="0"/>
            <a:ext cx="12190195" cy="6859016"/>
          </a:xfrm>
          <a:prstGeom prst="rect">
            <a:avLst/>
          </a:prstGeom>
        </p:spPr>
      </p:pic>
      <p:sp>
        <p:nvSpPr>
          <p:cNvPr id="2" name="TextBox 1">
            <a:extLst>
              <a:ext uri="{FF2B5EF4-FFF2-40B4-BE49-F238E27FC236}">
                <a16:creationId xmlns:a16="http://schemas.microsoft.com/office/drawing/2014/main" id="{8F6262DE-9E2D-989B-7E96-AD62C4B6E9F2}"/>
              </a:ext>
            </a:extLst>
          </p:cNvPr>
          <p:cNvSpPr txBox="1"/>
          <p:nvPr/>
        </p:nvSpPr>
        <p:spPr>
          <a:xfrm>
            <a:off x="68701" y="6429235"/>
            <a:ext cx="27597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GROW . INNOVATE . INSPIRE</a:t>
            </a:r>
          </a:p>
        </p:txBody>
      </p:sp>
    </p:spTree>
    <p:extLst>
      <p:ext uri="{BB962C8B-B14F-4D97-AF65-F5344CB8AC3E}">
        <p14:creationId xmlns:p14="http://schemas.microsoft.com/office/powerpoint/2010/main" val="274486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2">
            <a:extLst>
              <a:ext uri="{FF2B5EF4-FFF2-40B4-BE49-F238E27FC236}">
                <a16:creationId xmlns:a16="http://schemas.microsoft.com/office/drawing/2014/main" id="{4F95F112-9400-4E2E-88E5-3BB01A9FE4C2}"/>
              </a:ext>
            </a:extLst>
          </p:cNvPr>
          <p:cNvPicPr>
            <a:picLocks noChangeAspect="1"/>
          </p:cNvPicPr>
          <p:nvPr/>
        </p:nvPicPr>
        <p:blipFill>
          <a:blip r:embed="rId4"/>
          <a:srcRect t="37" b="37"/>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8C91156C-1E27-4FA2-8D95-83406453F32F}"/>
              </a:ext>
            </a:extLst>
          </p:cNvPr>
          <p:cNvSpPr txBox="1"/>
          <p:nvPr/>
        </p:nvSpPr>
        <p:spPr>
          <a:xfrm>
            <a:off x="4081570" y="2725366"/>
            <a:ext cx="7139559"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AL FUTTAIM LEADERSHIP COMPETENCIES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prstClr val="black"/>
                </a:solidFill>
                <a:latin typeface="Open Sans Extrabold" panose="020B0906030804020204" pitchFamily="34" charset="0"/>
                <a:ea typeface="Open Sans Extrabold" panose="020B0906030804020204" pitchFamily="34" charset="0"/>
                <a:cs typeface="Open Sans Extrabold" panose="020B0906030804020204" pitchFamily="34" charset="0"/>
              </a:rPr>
              <a:t>Awareness </a:t>
            </a:r>
            <a:r>
              <a:rPr lang="en-US" sz="2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I</a:t>
            </a:r>
            <a:r>
              <a:rPr lang="en-US" sz="2800" b="1">
                <a:solidFill>
                  <a:prstClr val="black"/>
                </a:solidFill>
                <a:latin typeface="Open Sans Extrabold" panose="020B0906030804020204" pitchFamily="34" charset="0"/>
                <a:ea typeface="Open Sans Extrabold" panose="020B0906030804020204" pitchFamily="34" charset="0"/>
                <a:cs typeface="Open Sans Extrabold" panose="020B0906030804020204" pitchFamily="34" charset="0"/>
              </a:rPr>
              <a:t> Knowledge </a:t>
            </a:r>
            <a:r>
              <a:rPr lang="en-US" sz="2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I</a:t>
            </a:r>
            <a:r>
              <a:rPr lang="en-US" sz="2800" b="1">
                <a:solidFill>
                  <a:prstClr val="black"/>
                </a:solidFill>
                <a:latin typeface="Open Sans Extrabold" panose="020B0906030804020204" pitchFamily="34" charset="0"/>
                <a:ea typeface="Open Sans Extrabold" panose="020B0906030804020204" pitchFamily="34" charset="0"/>
                <a:cs typeface="Open Sans Extrabold" panose="020B0906030804020204" pitchFamily="34" charset="0"/>
              </a:rPr>
              <a:t> Integration</a:t>
            </a:r>
            <a:endParaRPr kumimoji="0" lang="en-US" sz="2800" b="1" i="0" u="none" strike="noStrike" kern="1200" cap="none" spc="0" normalizeH="0" baseline="0" noProof="0">
              <a:ln>
                <a:noFill/>
              </a:ln>
              <a:solidFill>
                <a:schemeClr val="accent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1" name="Picture 20">
            <a:extLst>
              <a:ext uri="{FF2B5EF4-FFF2-40B4-BE49-F238E27FC236}">
                <a16:creationId xmlns:a16="http://schemas.microsoft.com/office/drawing/2014/main" id="{5BDF2798-579A-4064-84B4-71FBFC79B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4" name="Slide Number Placeholder 3">
            <a:extLst>
              <a:ext uri="{FF2B5EF4-FFF2-40B4-BE49-F238E27FC236}">
                <a16:creationId xmlns:a16="http://schemas.microsoft.com/office/drawing/2014/main" id="{73702F56-711F-43C9-B1AC-BCCE9F1C43BC}"/>
              </a:ext>
            </a:extLst>
          </p:cNvPr>
          <p:cNvSpPr>
            <a:spLocks noGrp="1"/>
          </p:cNvSpPr>
          <p:nvPr>
            <p:ph type="sldNum" sz="quarter" idx="12"/>
          </p:nvPr>
        </p:nvSpPr>
        <p:spPr>
          <a:xfrm>
            <a:off x="8610600" y="634242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descr="A picture containing text, dark, image&#10;&#10;Description automatically generated">
            <a:extLst>
              <a:ext uri="{FF2B5EF4-FFF2-40B4-BE49-F238E27FC236}">
                <a16:creationId xmlns:a16="http://schemas.microsoft.com/office/drawing/2014/main" id="{70C5AE58-C497-BF94-F250-D36406C313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50" y="1369634"/>
            <a:ext cx="4320322" cy="4320322"/>
          </a:xfrm>
          <a:prstGeom prst="rect">
            <a:avLst/>
          </a:prstGeom>
        </p:spPr>
      </p:pic>
      <p:sp>
        <p:nvSpPr>
          <p:cNvPr id="12" name="TextBox 11">
            <a:extLst>
              <a:ext uri="{FF2B5EF4-FFF2-40B4-BE49-F238E27FC236}">
                <a16:creationId xmlns:a16="http://schemas.microsoft.com/office/drawing/2014/main" id="{8D4F33C8-D313-E2A3-A01A-11AB64DF4F97}"/>
              </a:ext>
            </a:extLst>
          </p:cNvPr>
          <p:cNvSpPr txBox="1"/>
          <p:nvPr/>
        </p:nvSpPr>
        <p:spPr>
          <a:xfrm>
            <a:off x="39205" y="6429235"/>
            <a:ext cx="2759734" cy="307777"/>
          </a:xfrm>
          <a:prstGeom prst="rect">
            <a:avLst/>
          </a:prstGeom>
          <a:noFill/>
        </p:spPr>
        <p:txBody>
          <a:bodyPr wrap="square">
            <a:spAutoFit/>
          </a:bodyPr>
          <a:lstStyle/>
          <a:p>
            <a:pPr>
              <a:defRPr/>
            </a:pPr>
            <a:r>
              <a:rPr lang="en-US" sz="1400" b="1">
                <a:latin typeface="Open Sans Light" panose="020B0306030504020204" pitchFamily="34" charset="0"/>
                <a:ea typeface="Open Sans Light" panose="020B0306030504020204" pitchFamily="34" charset="0"/>
                <a:cs typeface="Open Sans Light" panose="020B0306030504020204" pitchFamily="34" charset="0"/>
              </a:rPr>
              <a:t>GROW . INNOVATE . INSPIRE</a:t>
            </a:r>
          </a:p>
        </p:txBody>
      </p:sp>
    </p:spTree>
    <p:custDataLst>
      <p:tags r:id="rId1"/>
    </p:custDataLst>
    <p:extLst>
      <p:ext uri="{BB962C8B-B14F-4D97-AF65-F5344CB8AC3E}">
        <p14:creationId xmlns:p14="http://schemas.microsoft.com/office/powerpoint/2010/main" val="494412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2">
            <a:extLst>
              <a:ext uri="{FF2B5EF4-FFF2-40B4-BE49-F238E27FC236}">
                <a16:creationId xmlns:a16="http://schemas.microsoft.com/office/drawing/2014/main" id="{4F95F112-9400-4E2E-88E5-3BB01A9FE4C2}"/>
              </a:ext>
            </a:extLst>
          </p:cNvPr>
          <p:cNvPicPr>
            <a:picLocks noChangeAspect="1"/>
          </p:cNvPicPr>
          <p:nvPr/>
        </p:nvPicPr>
        <p:blipFill>
          <a:blip r:embed="rId4"/>
          <a:srcRect t="37" b="37"/>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8C91156C-1E27-4FA2-8D95-83406453F32F}"/>
              </a:ext>
            </a:extLst>
          </p:cNvPr>
          <p:cNvSpPr txBox="1"/>
          <p:nvPr/>
        </p:nvSpPr>
        <p:spPr>
          <a:xfrm>
            <a:off x="2773875" y="513105"/>
            <a:ext cx="713955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LEADERSHIP COMPETENCY FRAMEWORK BENEFITS</a:t>
            </a:r>
            <a:endParaRPr kumimoji="0" lang="en-US" sz="2800" b="1" i="0" u="none" strike="noStrike" kern="1200" cap="none" spc="0" normalizeH="0" baseline="0" noProof="0">
              <a:ln>
                <a:noFill/>
              </a:ln>
              <a:solidFill>
                <a:schemeClr val="accent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1" name="Picture 20">
            <a:extLst>
              <a:ext uri="{FF2B5EF4-FFF2-40B4-BE49-F238E27FC236}">
                <a16:creationId xmlns:a16="http://schemas.microsoft.com/office/drawing/2014/main" id="{5BDF2798-579A-4064-84B4-71FBFC79B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4" name="Slide Number Placeholder 3">
            <a:extLst>
              <a:ext uri="{FF2B5EF4-FFF2-40B4-BE49-F238E27FC236}">
                <a16:creationId xmlns:a16="http://schemas.microsoft.com/office/drawing/2014/main" id="{73702F56-711F-43C9-B1AC-BCCE9F1C43BC}"/>
              </a:ext>
            </a:extLst>
          </p:cNvPr>
          <p:cNvSpPr>
            <a:spLocks noGrp="1"/>
          </p:cNvSpPr>
          <p:nvPr>
            <p:ph type="sldNum" sz="quarter" idx="12"/>
          </p:nvPr>
        </p:nvSpPr>
        <p:spPr>
          <a:xfrm>
            <a:off x="8610600" y="634242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reeform: Shape 2">
            <a:extLst>
              <a:ext uri="{FF2B5EF4-FFF2-40B4-BE49-F238E27FC236}">
                <a16:creationId xmlns:a16="http://schemas.microsoft.com/office/drawing/2014/main" id="{0149BF87-7204-FA8E-62B7-C001352F0985}"/>
              </a:ext>
            </a:extLst>
          </p:cNvPr>
          <p:cNvSpPr/>
          <p:nvPr/>
        </p:nvSpPr>
        <p:spPr>
          <a:xfrm rot="2700000">
            <a:off x="916883" y="2746716"/>
            <a:ext cx="3022006" cy="2017486"/>
          </a:xfrm>
          <a:custGeom>
            <a:avLst/>
            <a:gdLst>
              <a:gd name="connsiteX0" fmla="*/ 0 w 3022006"/>
              <a:gd name="connsiteY0" fmla="*/ 0 h 2017486"/>
              <a:gd name="connsiteX1" fmla="*/ 393054 w 3022006"/>
              <a:gd name="connsiteY1" fmla="*/ 0 h 2017486"/>
              <a:gd name="connsiteX2" fmla="*/ 746257 w 3022006"/>
              <a:gd name="connsiteY2" fmla="*/ 0 h 2017486"/>
              <a:gd name="connsiteX3" fmla="*/ 1268771 w 3022006"/>
              <a:gd name="connsiteY3" fmla="*/ 0 h 2017486"/>
              <a:gd name="connsiteX4" fmla="*/ 1617016 w 3022006"/>
              <a:gd name="connsiteY4" fmla="*/ 0 h 2017486"/>
              <a:gd name="connsiteX5" fmla="*/ 2017486 w 3022006"/>
              <a:gd name="connsiteY5" fmla="*/ 0 h 2017486"/>
              <a:gd name="connsiteX6" fmla="*/ 2017486 w 3022006"/>
              <a:gd name="connsiteY6" fmla="*/ 747486 h 2017486"/>
              <a:gd name="connsiteX7" fmla="*/ 1870109 w 3022006"/>
              <a:gd name="connsiteY7" fmla="*/ 747486 h 2017486"/>
              <a:gd name="connsiteX8" fmla="*/ 1870109 w 3022006"/>
              <a:gd name="connsiteY8" fmla="*/ 147377 h 2017486"/>
              <a:gd name="connsiteX9" fmla="*/ 1617016 w 3022006"/>
              <a:gd name="connsiteY9" fmla="*/ 147377 h 2017486"/>
              <a:gd name="connsiteX10" fmla="*/ 1268771 w 3022006"/>
              <a:gd name="connsiteY10" fmla="*/ 147377 h 2017486"/>
              <a:gd name="connsiteX11" fmla="*/ 746257 w 3022006"/>
              <a:gd name="connsiteY11" fmla="*/ 147377 h 2017486"/>
              <a:gd name="connsiteX12" fmla="*/ 393054 w 3022006"/>
              <a:gd name="connsiteY12" fmla="*/ 147377 h 2017486"/>
              <a:gd name="connsiteX13" fmla="*/ 147377 w 3022006"/>
              <a:gd name="connsiteY13" fmla="*/ 147377 h 2017486"/>
              <a:gd name="connsiteX14" fmla="*/ 147377 w 3022006"/>
              <a:gd name="connsiteY14" fmla="*/ 1870109 h 2017486"/>
              <a:gd name="connsiteX15" fmla="*/ 1870109 w 3022006"/>
              <a:gd name="connsiteY15" fmla="*/ 1870109 h 2017486"/>
              <a:gd name="connsiteX16" fmla="*/ 1870109 w 3022006"/>
              <a:gd name="connsiteY16" fmla="*/ 1270000 h 2017486"/>
              <a:gd name="connsiteX17" fmla="*/ 1870109 w 3022006"/>
              <a:gd name="connsiteY17" fmla="*/ 1102626 h 2017486"/>
              <a:gd name="connsiteX18" fmla="*/ 1870109 w 3022006"/>
              <a:gd name="connsiteY18" fmla="*/ 998585 h 2017486"/>
              <a:gd name="connsiteX19" fmla="*/ 1870109 w 3022006"/>
              <a:gd name="connsiteY19" fmla="*/ 955249 h 2017486"/>
              <a:gd name="connsiteX20" fmla="*/ 2606379 w 3022006"/>
              <a:gd name="connsiteY20" fmla="*/ 955249 h 2017486"/>
              <a:gd name="connsiteX21" fmla="*/ 2606379 w 3022006"/>
              <a:gd name="connsiteY21" fmla="*/ 787873 h 2017486"/>
              <a:gd name="connsiteX22" fmla="*/ 3022006 w 3022006"/>
              <a:gd name="connsiteY22" fmla="*/ 1028937 h 2017486"/>
              <a:gd name="connsiteX23" fmla="*/ 2606379 w 3022006"/>
              <a:gd name="connsiteY23" fmla="*/ 1270000 h 2017486"/>
              <a:gd name="connsiteX24" fmla="*/ 2606379 w 3022006"/>
              <a:gd name="connsiteY24" fmla="*/ 1102626 h 2017486"/>
              <a:gd name="connsiteX25" fmla="*/ 2017486 w 3022006"/>
              <a:gd name="connsiteY25" fmla="*/ 1102626 h 2017486"/>
              <a:gd name="connsiteX26" fmla="*/ 2017486 w 3022006"/>
              <a:gd name="connsiteY26" fmla="*/ 1270000 h 2017486"/>
              <a:gd name="connsiteX27" fmla="*/ 2017486 w 3022006"/>
              <a:gd name="connsiteY27" fmla="*/ 1924683 h 2017486"/>
              <a:gd name="connsiteX28" fmla="*/ 2017486 w 3022006"/>
              <a:gd name="connsiteY28" fmla="*/ 2017486 h 2017486"/>
              <a:gd name="connsiteX29" fmla="*/ 0 w 3022006"/>
              <a:gd name="connsiteY29" fmla="*/ 2017486 h 201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22006" h="2017486">
                <a:moveTo>
                  <a:pt x="0" y="0"/>
                </a:moveTo>
                <a:lnTo>
                  <a:pt x="393054" y="0"/>
                </a:lnTo>
                <a:lnTo>
                  <a:pt x="746257" y="0"/>
                </a:lnTo>
                <a:lnTo>
                  <a:pt x="1268771" y="0"/>
                </a:lnTo>
                <a:lnTo>
                  <a:pt x="1617016" y="0"/>
                </a:lnTo>
                <a:lnTo>
                  <a:pt x="2017486" y="0"/>
                </a:lnTo>
                <a:lnTo>
                  <a:pt x="2017486" y="747486"/>
                </a:lnTo>
                <a:lnTo>
                  <a:pt x="1870109" y="747486"/>
                </a:lnTo>
                <a:lnTo>
                  <a:pt x="1870109" y="147377"/>
                </a:lnTo>
                <a:lnTo>
                  <a:pt x="1617016" y="147377"/>
                </a:lnTo>
                <a:lnTo>
                  <a:pt x="1268771" y="147377"/>
                </a:lnTo>
                <a:lnTo>
                  <a:pt x="746257" y="147377"/>
                </a:lnTo>
                <a:lnTo>
                  <a:pt x="393054" y="147377"/>
                </a:lnTo>
                <a:lnTo>
                  <a:pt x="147377" y="147377"/>
                </a:lnTo>
                <a:lnTo>
                  <a:pt x="147377" y="1870109"/>
                </a:lnTo>
                <a:lnTo>
                  <a:pt x="1870109" y="1870109"/>
                </a:lnTo>
                <a:lnTo>
                  <a:pt x="1870109" y="1270000"/>
                </a:lnTo>
                <a:lnTo>
                  <a:pt x="1870109" y="1102626"/>
                </a:lnTo>
                <a:lnTo>
                  <a:pt x="1870109" y="998585"/>
                </a:lnTo>
                <a:lnTo>
                  <a:pt x="1870109" y="955249"/>
                </a:lnTo>
                <a:lnTo>
                  <a:pt x="2606379" y="955249"/>
                </a:lnTo>
                <a:lnTo>
                  <a:pt x="2606379" y="787873"/>
                </a:lnTo>
                <a:lnTo>
                  <a:pt x="3022006" y="1028937"/>
                </a:lnTo>
                <a:lnTo>
                  <a:pt x="2606379" y="1270000"/>
                </a:lnTo>
                <a:lnTo>
                  <a:pt x="2606379" y="1102626"/>
                </a:lnTo>
                <a:lnTo>
                  <a:pt x="2017486" y="1102626"/>
                </a:lnTo>
                <a:lnTo>
                  <a:pt x="2017486" y="1270000"/>
                </a:lnTo>
                <a:lnTo>
                  <a:pt x="2017486" y="1924683"/>
                </a:lnTo>
                <a:lnTo>
                  <a:pt x="2017486" y="2017486"/>
                </a:lnTo>
                <a:lnTo>
                  <a:pt x="0" y="2017486"/>
                </a:lnTo>
                <a:close/>
              </a:path>
            </a:pathLst>
          </a:custGeom>
          <a:solidFill>
            <a:srgbClr val="3B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A1F661D9-1B74-FD77-EF84-9E7C69CE6E28}"/>
              </a:ext>
            </a:extLst>
          </p:cNvPr>
          <p:cNvSpPr/>
          <p:nvPr/>
        </p:nvSpPr>
        <p:spPr>
          <a:xfrm rot="18900000">
            <a:off x="2486165" y="3607822"/>
            <a:ext cx="3022006" cy="2017486"/>
          </a:xfrm>
          <a:custGeom>
            <a:avLst/>
            <a:gdLst>
              <a:gd name="connsiteX0" fmla="*/ 1268771 w 3022006"/>
              <a:gd name="connsiteY0" fmla="*/ 0 h 2017486"/>
              <a:gd name="connsiteX1" fmla="*/ 2017486 w 3022006"/>
              <a:gd name="connsiteY1" fmla="*/ 0 h 2017486"/>
              <a:gd name="connsiteX2" fmla="*/ 2017486 w 3022006"/>
              <a:gd name="connsiteY2" fmla="*/ 747486 h 2017486"/>
              <a:gd name="connsiteX3" fmla="*/ 1870109 w 3022006"/>
              <a:gd name="connsiteY3" fmla="*/ 747486 h 2017486"/>
              <a:gd name="connsiteX4" fmla="*/ 1870109 w 3022006"/>
              <a:gd name="connsiteY4" fmla="*/ 147377 h 2017486"/>
              <a:gd name="connsiteX5" fmla="*/ 1268771 w 3022006"/>
              <a:gd name="connsiteY5" fmla="*/ 147377 h 2017486"/>
              <a:gd name="connsiteX6" fmla="*/ 0 w 3022006"/>
              <a:gd name="connsiteY6" fmla="*/ 0 h 2017486"/>
              <a:gd name="connsiteX7" fmla="*/ 746257 w 3022006"/>
              <a:gd name="connsiteY7" fmla="*/ 0 h 2017486"/>
              <a:gd name="connsiteX8" fmla="*/ 746257 w 3022006"/>
              <a:gd name="connsiteY8" fmla="*/ 147377 h 2017486"/>
              <a:gd name="connsiteX9" fmla="*/ 147377 w 3022006"/>
              <a:gd name="connsiteY9" fmla="*/ 147377 h 2017486"/>
              <a:gd name="connsiteX10" fmla="*/ 147377 w 3022006"/>
              <a:gd name="connsiteY10" fmla="*/ 1870109 h 2017486"/>
              <a:gd name="connsiteX11" fmla="*/ 1870109 w 3022006"/>
              <a:gd name="connsiteY11" fmla="*/ 1870109 h 2017486"/>
              <a:gd name="connsiteX12" fmla="*/ 1870109 w 3022006"/>
              <a:gd name="connsiteY12" fmla="*/ 1270000 h 2017486"/>
              <a:gd name="connsiteX13" fmla="*/ 1870109 w 3022006"/>
              <a:gd name="connsiteY13" fmla="*/ 1102626 h 2017486"/>
              <a:gd name="connsiteX14" fmla="*/ 1870109 w 3022006"/>
              <a:gd name="connsiteY14" fmla="*/ 998585 h 2017486"/>
              <a:gd name="connsiteX15" fmla="*/ 1870109 w 3022006"/>
              <a:gd name="connsiteY15" fmla="*/ 955249 h 2017486"/>
              <a:gd name="connsiteX16" fmla="*/ 2606379 w 3022006"/>
              <a:gd name="connsiteY16" fmla="*/ 955249 h 2017486"/>
              <a:gd name="connsiteX17" fmla="*/ 2606379 w 3022006"/>
              <a:gd name="connsiteY17" fmla="*/ 787873 h 2017486"/>
              <a:gd name="connsiteX18" fmla="*/ 3022006 w 3022006"/>
              <a:gd name="connsiteY18" fmla="*/ 1028937 h 2017486"/>
              <a:gd name="connsiteX19" fmla="*/ 2606379 w 3022006"/>
              <a:gd name="connsiteY19" fmla="*/ 1270000 h 2017486"/>
              <a:gd name="connsiteX20" fmla="*/ 2606379 w 3022006"/>
              <a:gd name="connsiteY20" fmla="*/ 1102626 h 2017486"/>
              <a:gd name="connsiteX21" fmla="*/ 2017486 w 3022006"/>
              <a:gd name="connsiteY21" fmla="*/ 1102626 h 2017486"/>
              <a:gd name="connsiteX22" fmla="*/ 2017486 w 3022006"/>
              <a:gd name="connsiteY22" fmla="*/ 1270000 h 2017486"/>
              <a:gd name="connsiteX23" fmla="*/ 2017486 w 3022006"/>
              <a:gd name="connsiteY23" fmla="*/ 1924683 h 2017486"/>
              <a:gd name="connsiteX24" fmla="*/ 2017486 w 3022006"/>
              <a:gd name="connsiteY24" fmla="*/ 2017486 h 2017486"/>
              <a:gd name="connsiteX25" fmla="*/ 0 w 3022006"/>
              <a:gd name="connsiteY25" fmla="*/ 2017486 h 201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22006" h="2017486">
                <a:moveTo>
                  <a:pt x="1268771" y="0"/>
                </a:moveTo>
                <a:lnTo>
                  <a:pt x="2017486" y="0"/>
                </a:lnTo>
                <a:lnTo>
                  <a:pt x="2017486" y="747486"/>
                </a:lnTo>
                <a:lnTo>
                  <a:pt x="1870109" y="747486"/>
                </a:lnTo>
                <a:lnTo>
                  <a:pt x="1870109" y="147377"/>
                </a:lnTo>
                <a:lnTo>
                  <a:pt x="1268771" y="147377"/>
                </a:lnTo>
                <a:close/>
                <a:moveTo>
                  <a:pt x="0" y="0"/>
                </a:moveTo>
                <a:lnTo>
                  <a:pt x="746257" y="0"/>
                </a:lnTo>
                <a:lnTo>
                  <a:pt x="746257" y="147377"/>
                </a:lnTo>
                <a:lnTo>
                  <a:pt x="147377" y="147377"/>
                </a:lnTo>
                <a:lnTo>
                  <a:pt x="147377" y="1870109"/>
                </a:lnTo>
                <a:lnTo>
                  <a:pt x="1870109" y="1870109"/>
                </a:lnTo>
                <a:lnTo>
                  <a:pt x="1870109" y="1270000"/>
                </a:lnTo>
                <a:lnTo>
                  <a:pt x="1870109" y="1102626"/>
                </a:lnTo>
                <a:lnTo>
                  <a:pt x="1870109" y="998585"/>
                </a:lnTo>
                <a:lnTo>
                  <a:pt x="1870109" y="955249"/>
                </a:lnTo>
                <a:lnTo>
                  <a:pt x="2606379" y="955249"/>
                </a:lnTo>
                <a:lnTo>
                  <a:pt x="2606379" y="787873"/>
                </a:lnTo>
                <a:lnTo>
                  <a:pt x="3022006" y="1028937"/>
                </a:lnTo>
                <a:lnTo>
                  <a:pt x="2606379" y="1270000"/>
                </a:lnTo>
                <a:lnTo>
                  <a:pt x="2606379" y="1102626"/>
                </a:lnTo>
                <a:lnTo>
                  <a:pt x="2017486" y="1102626"/>
                </a:lnTo>
                <a:lnTo>
                  <a:pt x="2017486" y="1270000"/>
                </a:lnTo>
                <a:lnTo>
                  <a:pt x="2017486" y="1924683"/>
                </a:lnTo>
                <a:lnTo>
                  <a:pt x="2017486" y="2017486"/>
                </a:lnTo>
                <a:lnTo>
                  <a:pt x="0" y="2017486"/>
                </a:lnTo>
                <a:close/>
              </a:path>
            </a:pathLst>
          </a:custGeom>
          <a:solidFill>
            <a:srgbClr val="40A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Shape 12">
            <a:extLst>
              <a:ext uri="{FF2B5EF4-FFF2-40B4-BE49-F238E27FC236}">
                <a16:creationId xmlns:a16="http://schemas.microsoft.com/office/drawing/2014/main" id="{446ECD08-C47B-FACA-D737-48C8E21EFA5F}"/>
              </a:ext>
            </a:extLst>
          </p:cNvPr>
          <p:cNvSpPr/>
          <p:nvPr/>
        </p:nvSpPr>
        <p:spPr>
          <a:xfrm rot="13500000" flipH="1">
            <a:off x="4082407" y="2722901"/>
            <a:ext cx="3026664" cy="2017486"/>
          </a:xfrm>
          <a:custGeom>
            <a:avLst/>
            <a:gdLst>
              <a:gd name="connsiteX0" fmla="*/ 1268771 w 3022006"/>
              <a:gd name="connsiteY0" fmla="*/ 0 h 2017486"/>
              <a:gd name="connsiteX1" fmla="*/ 2017486 w 3022006"/>
              <a:gd name="connsiteY1" fmla="*/ 0 h 2017486"/>
              <a:gd name="connsiteX2" fmla="*/ 2017486 w 3022006"/>
              <a:gd name="connsiteY2" fmla="*/ 747486 h 2017486"/>
              <a:gd name="connsiteX3" fmla="*/ 1870109 w 3022006"/>
              <a:gd name="connsiteY3" fmla="*/ 747486 h 2017486"/>
              <a:gd name="connsiteX4" fmla="*/ 1870109 w 3022006"/>
              <a:gd name="connsiteY4" fmla="*/ 147377 h 2017486"/>
              <a:gd name="connsiteX5" fmla="*/ 1268771 w 3022006"/>
              <a:gd name="connsiteY5" fmla="*/ 147377 h 2017486"/>
              <a:gd name="connsiteX6" fmla="*/ 0 w 3022006"/>
              <a:gd name="connsiteY6" fmla="*/ 0 h 2017486"/>
              <a:gd name="connsiteX7" fmla="*/ 746257 w 3022006"/>
              <a:gd name="connsiteY7" fmla="*/ 0 h 2017486"/>
              <a:gd name="connsiteX8" fmla="*/ 746257 w 3022006"/>
              <a:gd name="connsiteY8" fmla="*/ 147377 h 2017486"/>
              <a:gd name="connsiteX9" fmla="*/ 147377 w 3022006"/>
              <a:gd name="connsiteY9" fmla="*/ 147377 h 2017486"/>
              <a:gd name="connsiteX10" fmla="*/ 147377 w 3022006"/>
              <a:gd name="connsiteY10" fmla="*/ 1870109 h 2017486"/>
              <a:gd name="connsiteX11" fmla="*/ 1870109 w 3022006"/>
              <a:gd name="connsiteY11" fmla="*/ 1870109 h 2017486"/>
              <a:gd name="connsiteX12" fmla="*/ 1870109 w 3022006"/>
              <a:gd name="connsiteY12" fmla="*/ 1270000 h 2017486"/>
              <a:gd name="connsiteX13" fmla="*/ 1870109 w 3022006"/>
              <a:gd name="connsiteY13" fmla="*/ 1102626 h 2017486"/>
              <a:gd name="connsiteX14" fmla="*/ 1870109 w 3022006"/>
              <a:gd name="connsiteY14" fmla="*/ 998585 h 2017486"/>
              <a:gd name="connsiteX15" fmla="*/ 1870109 w 3022006"/>
              <a:gd name="connsiteY15" fmla="*/ 955249 h 2017486"/>
              <a:gd name="connsiteX16" fmla="*/ 2606379 w 3022006"/>
              <a:gd name="connsiteY16" fmla="*/ 955249 h 2017486"/>
              <a:gd name="connsiteX17" fmla="*/ 2606379 w 3022006"/>
              <a:gd name="connsiteY17" fmla="*/ 787873 h 2017486"/>
              <a:gd name="connsiteX18" fmla="*/ 3022006 w 3022006"/>
              <a:gd name="connsiteY18" fmla="*/ 1028937 h 2017486"/>
              <a:gd name="connsiteX19" fmla="*/ 2606379 w 3022006"/>
              <a:gd name="connsiteY19" fmla="*/ 1270000 h 2017486"/>
              <a:gd name="connsiteX20" fmla="*/ 2606379 w 3022006"/>
              <a:gd name="connsiteY20" fmla="*/ 1102626 h 2017486"/>
              <a:gd name="connsiteX21" fmla="*/ 2017486 w 3022006"/>
              <a:gd name="connsiteY21" fmla="*/ 1102626 h 2017486"/>
              <a:gd name="connsiteX22" fmla="*/ 2017486 w 3022006"/>
              <a:gd name="connsiteY22" fmla="*/ 1270000 h 2017486"/>
              <a:gd name="connsiteX23" fmla="*/ 2017486 w 3022006"/>
              <a:gd name="connsiteY23" fmla="*/ 1924683 h 2017486"/>
              <a:gd name="connsiteX24" fmla="*/ 2017486 w 3022006"/>
              <a:gd name="connsiteY24" fmla="*/ 2017486 h 2017486"/>
              <a:gd name="connsiteX25" fmla="*/ 0 w 3022006"/>
              <a:gd name="connsiteY25" fmla="*/ 2017486 h 201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22006" h="2017486">
                <a:moveTo>
                  <a:pt x="1268771" y="0"/>
                </a:moveTo>
                <a:lnTo>
                  <a:pt x="2017486" y="0"/>
                </a:lnTo>
                <a:lnTo>
                  <a:pt x="2017486" y="747486"/>
                </a:lnTo>
                <a:lnTo>
                  <a:pt x="1870109" y="747486"/>
                </a:lnTo>
                <a:lnTo>
                  <a:pt x="1870109" y="147377"/>
                </a:lnTo>
                <a:lnTo>
                  <a:pt x="1268771" y="147377"/>
                </a:lnTo>
                <a:close/>
                <a:moveTo>
                  <a:pt x="0" y="0"/>
                </a:moveTo>
                <a:lnTo>
                  <a:pt x="746257" y="0"/>
                </a:lnTo>
                <a:lnTo>
                  <a:pt x="746257" y="147377"/>
                </a:lnTo>
                <a:lnTo>
                  <a:pt x="147377" y="147377"/>
                </a:lnTo>
                <a:lnTo>
                  <a:pt x="147377" y="1870109"/>
                </a:lnTo>
                <a:lnTo>
                  <a:pt x="1870109" y="1870109"/>
                </a:lnTo>
                <a:lnTo>
                  <a:pt x="1870109" y="1270000"/>
                </a:lnTo>
                <a:lnTo>
                  <a:pt x="1870109" y="1102626"/>
                </a:lnTo>
                <a:lnTo>
                  <a:pt x="1870109" y="998585"/>
                </a:lnTo>
                <a:lnTo>
                  <a:pt x="1870109" y="955249"/>
                </a:lnTo>
                <a:lnTo>
                  <a:pt x="2606379" y="955249"/>
                </a:lnTo>
                <a:lnTo>
                  <a:pt x="2606379" y="787873"/>
                </a:lnTo>
                <a:lnTo>
                  <a:pt x="3022006" y="1028937"/>
                </a:lnTo>
                <a:lnTo>
                  <a:pt x="2606379" y="1270000"/>
                </a:lnTo>
                <a:lnTo>
                  <a:pt x="2606379" y="1102626"/>
                </a:lnTo>
                <a:lnTo>
                  <a:pt x="2017486" y="1102626"/>
                </a:lnTo>
                <a:lnTo>
                  <a:pt x="2017486" y="1270000"/>
                </a:lnTo>
                <a:lnTo>
                  <a:pt x="2017486" y="1924683"/>
                </a:lnTo>
                <a:lnTo>
                  <a:pt x="2017486" y="2017486"/>
                </a:lnTo>
                <a:lnTo>
                  <a:pt x="0" y="2017486"/>
                </a:lnTo>
                <a:close/>
              </a:path>
            </a:pathLst>
          </a:custGeom>
          <a:solidFill>
            <a:srgbClr val="D6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eeform: Shape 13">
            <a:extLst>
              <a:ext uri="{FF2B5EF4-FFF2-40B4-BE49-F238E27FC236}">
                <a16:creationId xmlns:a16="http://schemas.microsoft.com/office/drawing/2014/main" id="{3C7435F7-6E33-CCB5-9DEF-16BF312175E9}"/>
              </a:ext>
            </a:extLst>
          </p:cNvPr>
          <p:cNvSpPr/>
          <p:nvPr/>
        </p:nvSpPr>
        <p:spPr>
          <a:xfrm rot="18900000">
            <a:off x="5679650" y="3607822"/>
            <a:ext cx="3022006" cy="2017486"/>
          </a:xfrm>
          <a:custGeom>
            <a:avLst/>
            <a:gdLst>
              <a:gd name="connsiteX0" fmla="*/ 1268771 w 3022006"/>
              <a:gd name="connsiteY0" fmla="*/ 0 h 2017486"/>
              <a:gd name="connsiteX1" fmla="*/ 2017486 w 3022006"/>
              <a:gd name="connsiteY1" fmla="*/ 0 h 2017486"/>
              <a:gd name="connsiteX2" fmla="*/ 2017486 w 3022006"/>
              <a:gd name="connsiteY2" fmla="*/ 747486 h 2017486"/>
              <a:gd name="connsiteX3" fmla="*/ 1870109 w 3022006"/>
              <a:gd name="connsiteY3" fmla="*/ 747486 h 2017486"/>
              <a:gd name="connsiteX4" fmla="*/ 1870109 w 3022006"/>
              <a:gd name="connsiteY4" fmla="*/ 147377 h 2017486"/>
              <a:gd name="connsiteX5" fmla="*/ 1268771 w 3022006"/>
              <a:gd name="connsiteY5" fmla="*/ 147377 h 2017486"/>
              <a:gd name="connsiteX6" fmla="*/ 0 w 3022006"/>
              <a:gd name="connsiteY6" fmla="*/ 0 h 2017486"/>
              <a:gd name="connsiteX7" fmla="*/ 746257 w 3022006"/>
              <a:gd name="connsiteY7" fmla="*/ 0 h 2017486"/>
              <a:gd name="connsiteX8" fmla="*/ 746257 w 3022006"/>
              <a:gd name="connsiteY8" fmla="*/ 147377 h 2017486"/>
              <a:gd name="connsiteX9" fmla="*/ 147377 w 3022006"/>
              <a:gd name="connsiteY9" fmla="*/ 147377 h 2017486"/>
              <a:gd name="connsiteX10" fmla="*/ 147377 w 3022006"/>
              <a:gd name="connsiteY10" fmla="*/ 1870109 h 2017486"/>
              <a:gd name="connsiteX11" fmla="*/ 1870109 w 3022006"/>
              <a:gd name="connsiteY11" fmla="*/ 1870109 h 2017486"/>
              <a:gd name="connsiteX12" fmla="*/ 1870109 w 3022006"/>
              <a:gd name="connsiteY12" fmla="*/ 1270000 h 2017486"/>
              <a:gd name="connsiteX13" fmla="*/ 1870109 w 3022006"/>
              <a:gd name="connsiteY13" fmla="*/ 1102626 h 2017486"/>
              <a:gd name="connsiteX14" fmla="*/ 1870109 w 3022006"/>
              <a:gd name="connsiteY14" fmla="*/ 998585 h 2017486"/>
              <a:gd name="connsiteX15" fmla="*/ 1870109 w 3022006"/>
              <a:gd name="connsiteY15" fmla="*/ 955249 h 2017486"/>
              <a:gd name="connsiteX16" fmla="*/ 2606379 w 3022006"/>
              <a:gd name="connsiteY16" fmla="*/ 955249 h 2017486"/>
              <a:gd name="connsiteX17" fmla="*/ 2606379 w 3022006"/>
              <a:gd name="connsiteY17" fmla="*/ 787873 h 2017486"/>
              <a:gd name="connsiteX18" fmla="*/ 3022006 w 3022006"/>
              <a:gd name="connsiteY18" fmla="*/ 1028937 h 2017486"/>
              <a:gd name="connsiteX19" fmla="*/ 2606379 w 3022006"/>
              <a:gd name="connsiteY19" fmla="*/ 1270000 h 2017486"/>
              <a:gd name="connsiteX20" fmla="*/ 2606379 w 3022006"/>
              <a:gd name="connsiteY20" fmla="*/ 1102626 h 2017486"/>
              <a:gd name="connsiteX21" fmla="*/ 2017486 w 3022006"/>
              <a:gd name="connsiteY21" fmla="*/ 1102626 h 2017486"/>
              <a:gd name="connsiteX22" fmla="*/ 2017486 w 3022006"/>
              <a:gd name="connsiteY22" fmla="*/ 1270000 h 2017486"/>
              <a:gd name="connsiteX23" fmla="*/ 2017486 w 3022006"/>
              <a:gd name="connsiteY23" fmla="*/ 1924683 h 2017486"/>
              <a:gd name="connsiteX24" fmla="*/ 2017486 w 3022006"/>
              <a:gd name="connsiteY24" fmla="*/ 2017486 h 2017486"/>
              <a:gd name="connsiteX25" fmla="*/ 0 w 3022006"/>
              <a:gd name="connsiteY25" fmla="*/ 2017486 h 201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22006" h="2017486">
                <a:moveTo>
                  <a:pt x="1268771" y="0"/>
                </a:moveTo>
                <a:lnTo>
                  <a:pt x="2017486" y="0"/>
                </a:lnTo>
                <a:lnTo>
                  <a:pt x="2017486" y="747486"/>
                </a:lnTo>
                <a:lnTo>
                  <a:pt x="1870109" y="747486"/>
                </a:lnTo>
                <a:lnTo>
                  <a:pt x="1870109" y="147377"/>
                </a:lnTo>
                <a:lnTo>
                  <a:pt x="1268771" y="147377"/>
                </a:lnTo>
                <a:close/>
                <a:moveTo>
                  <a:pt x="0" y="0"/>
                </a:moveTo>
                <a:lnTo>
                  <a:pt x="746257" y="0"/>
                </a:lnTo>
                <a:lnTo>
                  <a:pt x="746257" y="147377"/>
                </a:lnTo>
                <a:lnTo>
                  <a:pt x="147377" y="147377"/>
                </a:lnTo>
                <a:lnTo>
                  <a:pt x="147377" y="1870109"/>
                </a:lnTo>
                <a:lnTo>
                  <a:pt x="1870109" y="1870109"/>
                </a:lnTo>
                <a:lnTo>
                  <a:pt x="1870109" y="1270000"/>
                </a:lnTo>
                <a:lnTo>
                  <a:pt x="1870109" y="1102626"/>
                </a:lnTo>
                <a:lnTo>
                  <a:pt x="1870109" y="998585"/>
                </a:lnTo>
                <a:lnTo>
                  <a:pt x="1870109" y="955249"/>
                </a:lnTo>
                <a:lnTo>
                  <a:pt x="2606379" y="955249"/>
                </a:lnTo>
                <a:lnTo>
                  <a:pt x="2606379" y="787873"/>
                </a:lnTo>
                <a:lnTo>
                  <a:pt x="3022006" y="1028937"/>
                </a:lnTo>
                <a:lnTo>
                  <a:pt x="2606379" y="1270000"/>
                </a:lnTo>
                <a:lnTo>
                  <a:pt x="2606379" y="1102626"/>
                </a:lnTo>
                <a:lnTo>
                  <a:pt x="2017486" y="1102626"/>
                </a:lnTo>
                <a:lnTo>
                  <a:pt x="2017486" y="1270000"/>
                </a:lnTo>
                <a:lnTo>
                  <a:pt x="2017486" y="1924683"/>
                </a:lnTo>
                <a:lnTo>
                  <a:pt x="2017486" y="2017486"/>
                </a:lnTo>
                <a:lnTo>
                  <a:pt x="0" y="2017486"/>
                </a:lnTo>
                <a:close/>
              </a:path>
            </a:pathLst>
          </a:custGeom>
          <a:solidFill>
            <a:srgbClr val="582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5D53D1E1-FB16-752D-60E9-44B7C214E82B}"/>
              </a:ext>
            </a:extLst>
          </p:cNvPr>
          <p:cNvSpPr/>
          <p:nvPr/>
        </p:nvSpPr>
        <p:spPr>
          <a:xfrm rot="13500000" flipH="1">
            <a:off x="7275892" y="2722901"/>
            <a:ext cx="3026664" cy="2017486"/>
          </a:xfrm>
          <a:custGeom>
            <a:avLst/>
            <a:gdLst>
              <a:gd name="connsiteX0" fmla="*/ 1268771 w 3022006"/>
              <a:gd name="connsiteY0" fmla="*/ 0 h 2017486"/>
              <a:gd name="connsiteX1" fmla="*/ 2017486 w 3022006"/>
              <a:gd name="connsiteY1" fmla="*/ 0 h 2017486"/>
              <a:gd name="connsiteX2" fmla="*/ 2017486 w 3022006"/>
              <a:gd name="connsiteY2" fmla="*/ 747486 h 2017486"/>
              <a:gd name="connsiteX3" fmla="*/ 1870109 w 3022006"/>
              <a:gd name="connsiteY3" fmla="*/ 747486 h 2017486"/>
              <a:gd name="connsiteX4" fmla="*/ 1870109 w 3022006"/>
              <a:gd name="connsiteY4" fmla="*/ 147377 h 2017486"/>
              <a:gd name="connsiteX5" fmla="*/ 1268771 w 3022006"/>
              <a:gd name="connsiteY5" fmla="*/ 147377 h 2017486"/>
              <a:gd name="connsiteX6" fmla="*/ 0 w 3022006"/>
              <a:gd name="connsiteY6" fmla="*/ 0 h 2017486"/>
              <a:gd name="connsiteX7" fmla="*/ 746257 w 3022006"/>
              <a:gd name="connsiteY7" fmla="*/ 0 h 2017486"/>
              <a:gd name="connsiteX8" fmla="*/ 746257 w 3022006"/>
              <a:gd name="connsiteY8" fmla="*/ 147377 h 2017486"/>
              <a:gd name="connsiteX9" fmla="*/ 147377 w 3022006"/>
              <a:gd name="connsiteY9" fmla="*/ 147377 h 2017486"/>
              <a:gd name="connsiteX10" fmla="*/ 147377 w 3022006"/>
              <a:gd name="connsiteY10" fmla="*/ 1870109 h 2017486"/>
              <a:gd name="connsiteX11" fmla="*/ 1870109 w 3022006"/>
              <a:gd name="connsiteY11" fmla="*/ 1870109 h 2017486"/>
              <a:gd name="connsiteX12" fmla="*/ 1870109 w 3022006"/>
              <a:gd name="connsiteY12" fmla="*/ 1270000 h 2017486"/>
              <a:gd name="connsiteX13" fmla="*/ 1870109 w 3022006"/>
              <a:gd name="connsiteY13" fmla="*/ 1102626 h 2017486"/>
              <a:gd name="connsiteX14" fmla="*/ 1870109 w 3022006"/>
              <a:gd name="connsiteY14" fmla="*/ 998585 h 2017486"/>
              <a:gd name="connsiteX15" fmla="*/ 1870109 w 3022006"/>
              <a:gd name="connsiteY15" fmla="*/ 955249 h 2017486"/>
              <a:gd name="connsiteX16" fmla="*/ 2606379 w 3022006"/>
              <a:gd name="connsiteY16" fmla="*/ 955249 h 2017486"/>
              <a:gd name="connsiteX17" fmla="*/ 2606379 w 3022006"/>
              <a:gd name="connsiteY17" fmla="*/ 787873 h 2017486"/>
              <a:gd name="connsiteX18" fmla="*/ 3022006 w 3022006"/>
              <a:gd name="connsiteY18" fmla="*/ 1028937 h 2017486"/>
              <a:gd name="connsiteX19" fmla="*/ 2606379 w 3022006"/>
              <a:gd name="connsiteY19" fmla="*/ 1270000 h 2017486"/>
              <a:gd name="connsiteX20" fmla="*/ 2606379 w 3022006"/>
              <a:gd name="connsiteY20" fmla="*/ 1102626 h 2017486"/>
              <a:gd name="connsiteX21" fmla="*/ 2017486 w 3022006"/>
              <a:gd name="connsiteY21" fmla="*/ 1102626 h 2017486"/>
              <a:gd name="connsiteX22" fmla="*/ 2017486 w 3022006"/>
              <a:gd name="connsiteY22" fmla="*/ 1270000 h 2017486"/>
              <a:gd name="connsiteX23" fmla="*/ 2017486 w 3022006"/>
              <a:gd name="connsiteY23" fmla="*/ 1924683 h 2017486"/>
              <a:gd name="connsiteX24" fmla="*/ 2017486 w 3022006"/>
              <a:gd name="connsiteY24" fmla="*/ 2017486 h 2017486"/>
              <a:gd name="connsiteX25" fmla="*/ 0 w 3022006"/>
              <a:gd name="connsiteY25" fmla="*/ 2017486 h 201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22006" h="2017486">
                <a:moveTo>
                  <a:pt x="1268771" y="0"/>
                </a:moveTo>
                <a:lnTo>
                  <a:pt x="2017486" y="0"/>
                </a:lnTo>
                <a:lnTo>
                  <a:pt x="2017486" y="747486"/>
                </a:lnTo>
                <a:lnTo>
                  <a:pt x="1870109" y="747486"/>
                </a:lnTo>
                <a:lnTo>
                  <a:pt x="1870109" y="147377"/>
                </a:lnTo>
                <a:lnTo>
                  <a:pt x="1268771" y="147377"/>
                </a:lnTo>
                <a:close/>
                <a:moveTo>
                  <a:pt x="0" y="0"/>
                </a:moveTo>
                <a:lnTo>
                  <a:pt x="746257" y="0"/>
                </a:lnTo>
                <a:lnTo>
                  <a:pt x="746257" y="147377"/>
                </a:lnTo>
                <a:lnTo>
                  <a:pt x="147377" y="147377"/>
                </a:lnTo>
                <a:lnTo>
                  <a:pt x="147377" y="1870109"/>
                </a:lnTo>
                <a:lnTo>
                  <a:pt x="1870109" y="1870109"/>
                </a:lnTo>
                <a:lnTo>
                  <a:pt x="1870109" y="1270000"/>
                </a:lnTo>
                <a:lnTo>
                  <a:pt x="1870109" y="1102626"/>
                </a:lnTo>
                <a:lnTo>
                  <a:pt x="1870109" y="998585"/>
                </a:lnTo>
                <a:lnTo>
                  <a:pt x="1870109" y="955249"/>
                </a:lnTo>
                <a:lnTo>
                  <a:pt x="2606379" y="955249"/>
                </a:lnTo>
                <a:lnTo>
                  <a:pt x="2606379" y="787873"/>
                </a:lnTo>
                <a:lnTo>
                  <a:pt x="3022006" y="1028937"/>
                </a:lnTo>
                <a:lnTo>
                  <a:pt x="2606379" y="1270000"/>
                </a:lnTo>
                <a:lnTo>
                  <a:pt x="2606379" y="1102626"/>
                </a:lnTo>
                <a:lnTo>
                  <a:pt x="2017486" y="1102626"/>
                </a:lnTo>
                <a:lnTo>
                  <a:pt x="2017486" y="1270000"/>
                </a:lnTo>
                <a:lnTo>
                  <a:pt x="2017486" y="1924683"/>
                </a:lnTo>
                <a:lnTo>
                  <a:pt x="2017486" y="2017486"/>
                </a:lnTo>
                <a:lnTo>
                  <a:pt x="0" y="2017486"/>
                </a:lnTo>
                <a:close/>
              </a:path>
            </a:pathLst>
          </a:custGeom>
          <a:solidFill>
            <a:srgbClr val="3B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B3E23FB-39D9-566E-124C-8FB565231732}"/>
              </a:ext>
            </a:extLst>
          </p:cNvPr>
          <p:cNvSpPr/>
          <p:nvPr/>
        </p:nvSpPr>
        <p:spPr>
          <a:xfrm rot="13500000">
            <a:off x="9028055" y="3962973"/>
            <a:ext cx="2017486" cy="2017486"/>
          </a:xfrm>
          <a:custGeom>
            <a:avLst/>
            <a:gdLst>
              <a:gd name="connsiteX0" fmla="*/ 0 w 2017486"/>
              <a:gd name="connsiteY0" fmla="*/ 0 h 2017486"/>
              <a:gd name="connsiteX1" fmla="*/ 2017486 w 2017486"/>
              <a:gd name="connsiteY1" fmla="*/ 0 h 2017486"/>
              <a:gd name="connsiteX2" fmla="*/ 2017486 w 2017486"/>
              <a:gd name="connsiteY2" fmla="*/ 747486 h 2017486"/>
              <a:gd name="connsiteX3" fmla="*/ 1870109 w 2017486"/>
              <a:gd name="connsiteY3" fmla="*/ 747486 h 2017486"/>
              <a:gd name="connsiteX4" fmla="*/ 1870109 w 2017486"/>
              <a:gd name="connsiteY4" fmla="*/ 147377 h 2017486"/>
              <a:gd name="connsiteX5" fmla="*/ 147377 w 2017486"/>
              <a:gd name="connsiteY5" fmla="*/ 147377 h 2017486"/>
              <a:gd name="connsiteX6" fmla="*/ 147377 w 2017486"/>
              <a:gd name="connsiteY6" fmla="*/ 1870109 h 2017486"/>
              <a:gd name="connsiteX7" fmla="*/ 1870109 w 2017486"/>
              <a:gd name="connsiteY7" fmla="*/ 1870109 h 2017486"/>
              <a:gd name="connsiteX8" fmla="*/ 1870109 w 2017486"/>
              <a:gd name="connsiteY8" fmla="*/ 1270000 h 2017486"/>
              <a:gd name="connsiteX9" fmla="*/ 2017486 w 2017486"/>
              <a:gd name="connsiteY9" fmla="*/ 1270000 h 2017486"/>
              <a:gd name="connsiteX10" fmla="*/ 2017486 w 2017486"/>
              <a:gd name="connsiteY10" fmla="*/ 2017486 h 2017486"/>
              <a:gd name="connsiteX11" fmla="*/ 0 w 2017486"/>
              <a:gd name="connsiteY11" fmla="*/ 2017486 h 201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7486" h="2017486">
                <a:moveTo>
                  <a:pt x="0" y="0"/>
                </a:moveTo>
                <a:lnTo>
                  <a:pt x="2017486" y="0"/>
                </a:lnTo>
                <a:lnTo>
                  <a:pt x="2017486" y="747486"/>
                </a:lnTo>
                <a:lnTo>
                  <a:pt x="1870109" y="747486"/>
                </a:lnTo>
                <a:lnTo>
                  <a:pt x="1870109" y="147377"/>
                </a:lnTo>
                <a:lnTo>
                  <a:pt x="147377" y="147377"/>
                </a:lnTo>
                <a:lnTo>
                  <a:pt x="147377" y="1870109"/>
                </a:lnTo>
                <a:lnTo>
                  <a:pt x="1870109" y="1870109"/>
                </a:lnTo>
                <a:lnTo>
                  <a:pt x="1870109" y="1270000"/>
                </a:lnTo>
                <a:lnTo>
                  <a:pt x="2017486" y="1270000"/>
                </a:lnTo>
                <a:lnTo>
                  <a:pt x="2017486" y="2017486"/>
                </a:lnTo>
                <a:lnTo>
                  <a:pt x="0" y="2017486"/>
                </a:lnTo>
                <a:close/>
              </a:path>
            </a:pathLst>
          </a:custGeom>
          <a:solidFill>
            <a:srgbClr val="40A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Graphic 16" descr="Remote work with solid fill">
            <a:extLst>
              <a:ext uri="{FF2B5EF4-FFF2-40B4-BE49-F238E27FC236}">
                <a16:creationId xmlns:a16="http://schemas.microsoft.com/office/drawing/2014/main" id="{3AA74BE6-4092-AACD-5AF0-838758FA05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512611" y="2878298"/>
            <a:ext cx="1137495" cy="1137495"/>
          </a:xfrm>
          <a:prstGeom prst="rect">
            <a:avLst/>
          </a:prstGeom>
        </p:spPr>
      </p:pic>
      <p:pic>
        <p:nvPicPr>
          <p:cNvPr id="18" name="Graphic 17" descr="Group of men with solid fill">
            <a:extLst>
              <a:ext uri="{FF2B5EF4-FFF2-40B4-BE49-F238E27FC236}">
                <a16:creationId xmlns:a16="http://schemas.microsoft.com/office/drawing/2014/main" id="{DECA2F34-28D9-875B-6669-C2639405DC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249592" y="4924978"/>
            <a:ext cx="821206" cy="821206"/>
          </a:xfrm>
          <a:prstGeom prst="rect">
            <a:avLst/>
          </a:prstGeom>
        </p:spPr>
      </p:pic>
      <p:pic>
        <p:nvPicPr>
          <p:cNvPr id="19" name="Graphic 18" descr="Checklist with solid fill">
            <a:extLst>
              <a:ext uri="{FF2B5EF4-FFF2-40B4-BE49-F238E27FC236}">
                <a16:creationId xmlns:a16="http://schemas.microsoft.com/office/drawing/2014/main" id="{76C466D9-9C07-B701-3849-4F1DD84C24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812184" y="2625840"/>
            <a:ext cx="821206" cy="821206"/>
          </a:xfrm>
          <a:prstGeom prst="rect">
            <a:avLst/>
          </a:prstGeom>
        </p:spPr>
      </p:pic>
      <p:pic>
        <p:nvPicPr>
          <p:cNvPr id="20" name="Graphic 19" descr="Map compass with solid fill">
            <a:extLst>
              <a:ext uri="{FF2B5EF4-FFF2-40B4-BE49-F238E27FC236}">
                <a16:creationId xmlns:a16="http://schemas.microsoft.com/office/drawing/2014/main" id="{689A9013-4DA4-B5C9-976F-6832E79B26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412161" y="4924978"/>
            <a:ext cx="821206" cy="821206"/>
          </a:xfrm>
          <a:prstGeom prst="rect">
            <a:avLst/>
          </a:prstGeom>
        </p:spPr>
      </p:pic>
      <p:pic>
        <p:nvPicPr>
          <p:cNvPr id="22" name="Graphic 21" descr="Money with solid fill">
            <a:extLst>
              <a:ext uri="{FF2B5EF4-FFF2-40B4-BE49-F238E27FC236}">
                <a16:creationId xmlns:a16="http://schemas.microsoft.com/office/drawing/2014/main" id="{E0A8A650-8371-032C-3CE1-E9E1B5ED53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625820" y="4808647"/>
            <a:ext cx="821956" cy="821956"/>
          </a:xfrm>
          <a:prstGeom prst="rect">
            <a:avLst/>
          </a:prstGeom>
        </p:spPr>
      </p:pic>
      <p:pic>
        <p:nvPicPr>
          <p:cNvPr id="23" name="Graphic 22" descr="Rollercoaster Down with solid fill">
            <a:extLst>
              <a:ext uri="{FF2B5EF4-FFF2-40B4-BE49-F238E27FC236}">
                <a16:creationId xmlns:a16="http://schemas.microsoft.com/office/drawing/2014/main" id="{78A77C47-70A2-1151-ECF3-83E5F4A8B12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8013398" y="2625465"/>
            <a:ext cx="821956" cy="821956"/>
          </a:xfrm>
          <a:prstGeom prst="rect">
            <a:avLst/>
          </a:prstGeom>
        </p:spPr>
      </p:pic>
      <p:sp>
        <p:nvSpPr>
          <p:cNvPr id="24" name="TextBox 23">
            <a:extLst>
              <a:ext uri="{FF2B5EF4-FFF2-40B4-BE49-F238E27FC236}">
                <a16:creationId xmlns:a16="http://schemas.microsoft.com/office/drawing/2014/main" id="{F74A6EA0-624F-7660-97F4-A87FB9C9CD8D}"/>
              </a:ext>
            </a:extLst>
          </p:cNvPr>
          <p:cNvSpPr txBox="1"/>
          <p:nvPr/>
        </p:nvSpPr>
        <p:spPr>
          <a:xfrm>
            <a:off x="1018650" y="3099167"/>
            <a:ext cx="550152" cy="523220"/>
          </a:xfrm>
          <a:prstGeom prst="rect">
            <a:avLst/>
          </a:prstGeom>
          <a:noFill/>
        </p:spPr>
        <p:txBody>
          <a:bodyPr wrap="none" rtlCol="0" anchor="ctr">
            <a:spAutoFit/>
          </a:bodyPr>
          <a:lstStyle/>
          <a:p>
            <a:pPr algn="ctr"/>
            <a:r>
              <a:rPr lang="en-US" sz="2800" b="1">
                <a:solidFill>
                  <a:srgbClr val="3B6DAB"/>
                </a:solidFill>
              </a:rPr>
              <a:t>01</a:t>
            </a:r>
          </a:p>
        </p:txBody>
      </p:sp>
      <p:sp>
        <p:nvSpPr>
          <p:cNvPr id="25" name="TextBox 24">
            <a:extLst>
              <a:ext uri="{FF2B5EF4-FFF2-40B4-BE49-F238E27FC236}">
                <a16:creationId xmlns:a16="http://schemas.microsoft.com/office/drawing/2014/main" id="{50872CB9-47BA-E759-4E8C-5F684D55D1F8}"/>
              </a:ext>
            </a:extLst>
          </p:cNvPr>
          <p:cNvSpPr txBox="1"/>
          <p:nvPr/>
        </p:nvSpPr>
        <p:spPr>
          <a:xfrm>
            <a:off x="3366070" y="3958474"/>
            <a:ext cx="550151" cy="523220"/>
          </a:xfrm>
          <a:prstGeom prst="rect">
            <a:avLst/>
          </a:prstGeom>
          <a:noFill/>
        </p:spPr>
        <p:txBody>
          <a:bodyPr wrap="none" rtlCol="0" anchor="ctr">
            <a:spAutoFit/>
          </a:bodyPr>
          <a:lstStyle/>
          <a:p>
            <a:pPr algn="ctr"/>
            <a:r>
              <a:rPr lang="en-US" sz="2800" b="1">
                <a:solidFill>
                  <a:srgbClr val="40A374"/>
                </a:solidFill>
              </a:rPr>
              <a:t>02</a:t>
            </a:r>
          </a:p>
        </p:txBody>
      </p:sp>
      <p:sp>
        <p:nvSpPr>
          <p:cNvPr id="26" name="TextBox 25">
            <a:extLst>
              <a:ext uri="{FF2B5EF4-FFF2-40B4-BE49-F238E27FC236}">
                <a16:creationId xmlns:a16="http://schemas.microsoft.com/office/drawing/2014/main" id="{CC83990F-8D6E-2318-E4C7-E93648701C64}"/>
              </a:ext>
            </a:extLst>
          </p:cNvPr>
          <p:cNvSpPr txBox="1"/>
          <p:nvPr/>
        </p:nvSpPr>
        <p:spPr>
          <a:xfrm>
            <a:off x="4247996" y="3086204"/>
            <a:ext cx="550151" cy="523220"/>
          </a:xfrm>
          <a:prstGeom prst="rect">
            <a:avLst/>
          </a:prstGeom>
          <a:noFill/>
        </p:spPr>
        <p:txBody>
          <a:bodyPr wrap="none" rtlCol="0" anchor="ctr">
            <a:spAutoFit/>
          </a:bodyPr>
          <a:lstStyle/>
          <a:p>
            <a:pPr algn="ctr"/>
            <a:r>
              <a:rPr lang="en-US" sz="2800" b="1">
                <a:solidFill>
                  <a:srgbClr val="D6584D"/>
                </a:solidFill>
              </a:rPr>
              <a:t>03</a:t>
            </a:r>
          </a:p>
        </p:txBody>
      </p:sp>
      <p:sp>
        <p:nvSpPr>
          <p:cNvPr id="27" name="TextBox 26">
            <a:extLst>
              <a:ext uri="{FF2B5EF4-FFF2-40B4-BE49-F238E27FC236}">
                <a16:creationId xmlns:a16="http://schemas.microsoft.com/office/drawing/2014/main" id="{19DBF80F-B6B3-0528-D845-A99081B9D5A7}"/>
              </a:ext>
            </a:extLst>
          </p:cNvPr>
          <p:cNvSpPr txBox="1"/>
          <p:nvPr/>
        </p:nvSpPr>
        <p:spPr>
          <a:xfrm>
            <a:off x="6565724" y="3958474"/>
            <a:ext cx="550151" cy="523220"/>
          </a:xfrm>
          <a:prstGeom prst="rect">
            <a:avLst/>
          </a:prstGeom>
          <a:noFill/>
        </p:spPr>
        <p:txBody>
          <a:bodyPr wrap="none" rtlCol="0" anchor="ctr">
            <a:spAutoFit/>
          </a:bodyPr>
          <a:lstStyle/>
          <a:p>
            <a:pPr algn="ctr"/>
            <a:r>
              <a:rPr lang="en-US" sz="2800" b="1">
                <a:solidFill>
                  <a:srgbClr val="58255D"/>
                </a:solidFill>
              </a:rPr>
              <a:t>04</a:t>
            </a:r>
          </a:p>
        </p:txBody>
      </p:sp>
      <p:sp>
        <p:nvSpPr>
          <p:cNvPr id="28" name="TextBox 27">
            <a:extLst>
              <a:ext uri="{FF2B5EF4-FFF2-40B4-BE49-F238E27FC236}">
                <a16:creationId xmlns:a16="http://schemas.microsoft.com/office/drawing/2014/main" id="{300E1E63-9963-C0E5-BA41-E548EEA686BC}"/>
              </a:ext>
            </a:extLst>
          </p:cNvPr>
          <p:cNvSpPr txBox="1"/>
          <p:nvPr/>
        </p:nvSpPr>
        <p:spPr>
          <a:xfrm>
            <a:off x="7350348" y="3081193"/>
            <a:ext cx="550151" cy="523220"/>
          </a:xfrm>
          <a:prstGeom prst="rect">
            <a:avLst/>
          </a:prstGeom>
          <a:noFill/>
        </p:spPr>
        <p:txBody>
          <a:bodyPr wrap="none" rtlCol="0" anchor="ctr">
            <a:spAutoFit/>
          </a:bodyPr>
          <a:lstStyle/>
          <a:p>
            <a:pPr algn="ctr"/>
            <a:r>
              <a:rPr lang="en-US" sz="2800" b="1">
                <a:solidFill>
                  <a:srgbClr val="3B6DAB"/>
                </a:solidFill>
              </a:rPr>
              <a:t>05</a:t>
            </a:r>
          </a:p>
        </p:txBody>
      </p:sp>
      <p:sp>
        <p:nvSpPr>
          <p:cNvPr id="29" name="TextBox 28">
            <a:extLst>
              <a:ext uri="{FF2B5EF4-FFF2-40B4-BE49-F238E27FC236}">
                <a16:creationId xmlns:a16="http://schemas.microsoft.com/office/drawing/2014/main" id="{000360AD-FEB2-B269-CD54-09145824E982}"/>
              </a:ext>
            </a:extLst>
          </p:cNvPr>
          <p:cNvSpPr txBox="1"/>
          <p:nvPr/>
        </p:nvSpPr>
        <p:spPr>
          <a:xfrm>
            <a:off x="9789056" y="3958474"/>
            <a:ext cx="550151" cy="523220"/>
          </a:xfrm>
          <a:prstGeom prst="rect">
            <a:avLst/>
          </a:prstGeom>
          <a:noFill/>
        </p:spPr>
        <p:txBody>
          <a:bodyPr wrap="none" rtlCol="0" anchor="ctr">
            <a:spAutoFit/>
          </a:bodyPr>
          <a:lstStyle/>
          <a:p>
            <a:pPr algn="ctr"/>
            <a:r>
              <a:rPr lang="en-US" sz="2800" b="1">
                <a:solidFill>
                  <a:srgbClr val="40A374"/>
                </a:solidFill>
              </a:rPr>
              <a:t>06</a:t>
            </a:r>
          </a:p>
        </p:txBody>
      </p:sp>
      <p:sp>
        <p:nvSpPr>
          <p:cNvPr id="30" name="TextBox 29">
            <a:extLst>
              <a:ext uri="{FF2B5EF4-FFF2-40B4-BE49-F238E27FC236}">
                <a16:creationId xmlns:a16="http://schemas.microsoft.com/office/drawing/2014/main" id="{2674FEAE-9615-AC6F-88E9-5ADC2A103B39}"/>
              </a:ext>
            </a:extLst>
          </p:cNvPr>
          <p:cNvSpPr txBox="1"/>
          <p:nvPr/>
        </p:nvSpPr>
        <p:spPr>
          <a:xfrm rot="18900000">
            <a:off x="3534758" y="5712157"/>
            <a:ext cx="2045112" cy="369332"/>
          </a:xfrm>
          <a:prstGeom prst="rect">
            <a:avLst/>
          </a:prstGeom>
          <a:noFill/>
        </p:spPr>
        <p:txBody>
          <a:bodyPr wrap="none" rtlCol="0">
            <a:spAutoFit/>
          </a:bodyPr>
          <a:lstStyle/>
          <a:p>
            <a:r>
              <a:rPr lang="en-US"/>
              <a:t>Engaged Employees</a:t>
            </a:r>
          </a:p>
        </p:txBody>
      </p:sp>
      <p:sp>
        <p:nvSpPr>
          <p:cNvPr id="31" name="TextBox 30">
            <a:extLst>
              <a:ext uri="{FF2B5EF4-FFF2-40B4-BE49-F238E27FC236}">
                <a16:creationId xmlns:a16="http://schemas.microsoft.com/office/drawing/2014/main" id="{BE4934C0-D544-D52A-B6E8-0F943F36DE44}"/>
              </a:ext>
            </a:extLst>
          </p:cNvPr>
          <p:cNvSpPr txBox="1"/>
          <p:nvPr/>
        </p:nvSpPr>
        <p:spPr>
          <a:xfrm rot="18900000">
            <a:off x="6836449" y="5661357"/>
            <a:ext cx="1795043" cy="369332"/>
          </a:xfrm>
          <a:prstGeom prst="rect">
            <a:avLst/>
          </a:prstGeom>
          <a:noFill/>
        </p:spPr>
        <p:txBody>
          <a:bodyPr wrap="none" rtlCol="0">
            <a:spAutoFit/>
          </a:bodyPr>
          <a:lstStyle/>
          <a:p>
            <a:r>
              <a:rPr lang="en-US"/>
              <a:t>Future Readiness</a:t>
            </a:r>
          </a:p>
        </p:txBody>
      </p:sp>
      <p:sp>
        <p:nvSpPr>
          <p:cNvPr id="32" name="TextBox 31">
            <a:extLst>
              <a:ext uri="{FF2B5EF4-FFF2-40B4-BE49-F238E27FC236}">
                <a16:creationId xmlns:a16="http://schemas.microsoft.com/office/drawing/2014/main" id="{B6E77150-B201-9AEC-599E-ABC7119A86CD}"/>
              </a:ext>
            </a:extLst>
          </p:cNvPr>
          <p:cNvSpPr txBox="1"/>
          <p:nvPr/>
        </p:nvSpPr>
        <p:spPr>
          <a:xfrm rot="18900000">
            <a:off x="10095814" y="5651197"/>
            <a:ext cx="1762021" cy="369332"/>
          </a:xfrm>
          <a:prstGeom prst="rect">
            <a:avLst/>
          </a:prstGeom>
          <a:noFill/>
        </p:spPr>
        <p:txBody>
          <a:bodyPr wrap="none" rtlCol="0">
            <a:spAutoFit/>
          </a:bodyPr>
          <a:lstStyle/>
          <a:p>
            <a:r>
              <a:rPr lang="en-US"/>
              <a:t>Business Success</a:t>
            </a:r>
          </a:p>
        </p:txBody>
      </p:sp>
      <p:sp>
        <p:nvSpPr>
          <p:cNvPr id="33" name="TextBox 32">
            <a:extLst>
              <a:ext uri="{FF2B5EF4-FFF2-40B4-BE49-F238E27FC236}">
                <a16:creationId xmlns:a16="http://schemas.microsoft.com/office/drawing/2014/main" id="{5FBBBDC5-E3FD-6165-237F-968A2B96FCAB}"/>
              </a:ext>
            </a:extLst>
          </p:cNvPr>
          <p:cNvSpPr txBox="1"/>
          <p:nvPr/>
        </p:nvSpPr>
        <p:spPr>
          <a:xfrm rot="18900000">
            <a:off x="3123150" y="2265070"/>
            <a:ext cx="2420599" cy="369332"/>
          </a:xfrm>
          <a:prstGeom prst="rect">
            <a:avLst/>
          </a:prstGeom>
          <a:noFill/>
        </p:spPr>
        <p:txBody>
          <a:bodyPr wrap="none" rtlCol="0">
            <a:spAutoFit/>
          </a:bodyPr>
          <a:lstStyle/>
          <a:p>
            <a:r>
              <a:rPr lang="en-US"/>
              <a:t>Performance Excellence</a:t>
            </a:r>
          </a:p>
        </p:txBody>
      </p:sp>
      <p:sp>
        <p:nvSpPr>
          <p:cNvPr id="34" name="TextBox 33">
            <a:extLst>
              <a:ext uri="{FF2B5EF4-FFF2-40B4-BE49-F238E27FC236}">
                <a16:creationId xmlns:a16="http://schemas.microsoft.com/office/drawing/2014/main" id="{AE068F8B-D661-7AC1-0493-2E28E2BB1FB0}"/>
              </a:ext>
            </a:extLst>
          </p:cNvPr>
          <p:cNvSpPr txBox="1"/>
          <p:nvPr/>
        </p:nvSpPr>
        <p:spPr>
          <a:xfrm rot="18900000">
            <a:off x="6337569" y="2299432"/>
            <a:ext cx="2609797" cy="369332"/>
          </a:xfrm>
          <a:prstGeom prst="rect">
            <a:avLst/>
          </a:prstGeom>
          <a:noFill/>
        </p:spPr>
        <p:txBody>
          <a:bodyPr wrap="square" rtlCol="0">
            <a:spAutoFit/>
          </a:bodyPr>
          <a:lstStyle/>
          <a:p>
            <a:pPr algn="ctr"/>
            <a:r>
              <a:rPr lang="en-US"/>
              <a:t>Adaptability &amp; Resilience</a:t>
            </a:r>
          </a:p>
        </p:txBody>
      </p:sp>
      <p:sp>
        <p:nvSpPr>
          <p:cNvPr id="35" name="TextBox 34">
            <a:extLst>
              <a:ext uri="{FF2B5EF4-FFF2-40B4-BE49-F238E27FC236}">
                <a16:creationId xmlns:a16="http://schemas.microsoft.com/office/drawing/2014/main" id="{507F979E-3778-36AA-E1F0-1A7524B9DB77}"/>
              </a:ext>
            </a:extLst>
          </p:cNvPr>
          <p:cNvSpPr txBox="1"/>
          <p:nvPr/>
        </p:nvSpPr>
        <p:spPr>
          <a:xfrm rot="18900000">
            <a:off x="-212751" y="2265069"/>
            <a:ext cx="2754280" cy="369332"/>
          </a:xfrm>
          <a:prstGeom prst="rect">
            <a:avLst/>
          </a:prstGeom>
          <a:noFill/>
        </p:spPr>
        <p:txBody>
          <a:bodyPr wrap="none" rtlCol="0">
            <a:spAutoFit/>
          </a:bodyPr>
          <a:lstStyle/>
          <a:p>
            <a:r>
              <a:rPr lang="en-US"/>
              <a:t>Optimal Leadership Culture</a:t>
            </a:r>
          </a:p>
        </p:txBody>
      </p:sp>
      <p:sp>
        <p:nvSpPr>
          <p:cNvPr id="2" name="TextBox 1">
            <a:extLst>
              <a:ext uri="{FF2B5EF4-FFF2-40B4-BE49-F238E27FC236}">
                <a16:creationId xmlns:a16="http://schemas.microsoft.com/office/drawing/2014/main" id="{05552E5C-7B32-909D-9D26-5952573CDB1D}"/>
              </a:ext>
            </a:extLst>
          </p:cNvPr>
          <p:cNvSpPr txBox="1"/>
          <p:nvPr/>
        </p:nvSpPr>
        <p:spPr>
          <a:xfrm>
            <a:off x="39205" y="6429235"/>
            <a:ext cx="2759734" cy="307777"/>
          </a:xfrm>
          <a:prstGeom prst="rect">
            <a:avLst/>
          </a:prstGeom>
          <a:noFill/>
        </p:spPr>
        <p:txBody>
          <a:bodyPr wrap="square">
            <a:spAutoFit/>
          </a:bodyPr>
          <a:lstStyle/>
          <a:p>
            <a:pPr>
              <a:defRPr/>
            </a:pPr>
            <a:r>
              <a:rPr lang="en-US" sz="1400" b="1">
                <a:latin typeface="Open Sans Light" panose="020B0306030504020204" pitchFamily="34" charset="0"/>
                <a:ea typeface="Open Sans Light" panose="020B0306030504020204" pitchFamily="34" charset="0"/>
                <a:cs typeface="Open Sans Light" panose="020B0306030504020204" pitchFamily="34" charset="0"/>
              </a:rPr>
              <a:t>GROW . INNOVATE . INSPIRE</a:t>
            </a:r>
          </a:p>
        </p:txBody>
      </p:sp>
    </p:spTree>
    <p:custDataLst>
      <p:tags r:id="rId1"/>
    </p:custDataLst>
    <p:extLst>
      <p:ext uri="{BB962C8B-B14F-4D97-AF65-F5344CB8AC3E}">
        <p14:creationId xmlns:p14="http://schemas.microsoft.com/office/powerpoint/2010/main" val="2335612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12"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9"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0-#ppt_w/2"/>
                                          </p:val>
                                        </p:tav>
                                        <p:tav tm="100000">
                                          <p:val>
                                            <p:strVal val="#ppt_x"/>
                                          </p:val>
                                        </p:tav>
                                      </p:tavLst>
                                    </p:anim>
                                    <p:anim calcmode="lin" valueType="num">
                                      <p:cBhvr additive="base">
                                        <p:cTn id="44" dur="500" fill="hold"/>
                                        <p:tgtEl>
                                          <p:spTgt spid="33"/>
                                        </p:tgtEl>
                                        <p:attrNameLst>
                                          <p:attrName>ppt_y</p:attrName>
                                        </p:attrNameLst>
                                      </p:cBhvr>
                                      <p:tavLst>
                                        <p:tav tm="0">
                                          <p:val>
                                            <p:strVal val="0-#ppt_h/2"/>
                                          </p:val>
                                        </p:tav>
                                        <p:tav tm="100000">
                                          <p:val>
                                            <p:strVal val="#ppt_y"/>
                                          </p:val>
                                        </p:tav>
                                      </p:tavLst>
                                    </p:anim>
                                  </p:childTnLst>
                                </p:cTn>
                              </p:par>
                              <p:par>
                                <p:cTn id="45" presetID="2" presetClass="entr" presetSubtype="9"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0-#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par>
                                <p:cTn id="49" presetID="2" presetClass="entr" presetSubtype="9"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0-#ppt_w/2"/>
                                          </p:val>
                                        </p:tav>
                                        <p:tav tm="100000">
                                          <p:val>
                                            <p:strVal val="#ppt_x"/>
                                          </p:val>
                                        </p:tav>
                                      </p:tavLst>
                                    </p:anim>
                                    <p:anim calcmode="lin" valueType="num">
                                      <p:cBhvr additive="base">
                                        <p:cTn id="52" dur="500" fill="hold"/>
                                        <p:tgtEl>
                                          <p:spTgt spid="13"/>
                                        </p:tgtEl>
                                        <p:attrNameLst>
                                          <p:attrName>ppt_y</p:attrName>
                                        </p:attrNameLst>
                                      </p:cBhvr>
                                      <p:tavLst>
                                        <p:tav tm="0">
                                          <p:val>
                                            <p:strVal val="0-#ppt_h/2"/>
                                          </p:val>
                                        </p:tav>
                                        <p:tav tm="100000">
                                          <p:val>
                                            <p:strVal val="#ppt_y"/>
                                          </p:val>
                                        </p:tav>
                                      </p:tavLst>
                                    </p:anim>
                                  </p:childTnLst>
                                </p:cTn>
                              </p:par>
                              <p:par>
                                <p:cTn id="53" presetID="2" presetClass="entr" presetSubtype="9"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0-#ppt_w/2"/>
                                          </p:val>
                                        </p:tav>
                                        <p:tav tm="100000">
                                          <p:val>
                                            <p:strVal val="#ppt_x"/>
                                          </p:val>
                                        </p:tav>
                                      </p:tavLst>
                                    </p:anim>
                                    <p:anim calcmode="lin" valueType="num">
                                      <p:cBhvr additive="base">
                                        <p:cTn id="56"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12"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0-#ppt_w/2"/>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par>
                                <p:cTn id="63" presetID="2" presetClass="entr" presetSubtype="12"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0-#ppt_w/2"/>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par>
                                <p:cTn id="67" presetID="2" presetClass="entr" presetSubtype="12"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0-#ppt_w/2"/>
                                          </p:val>
                                        </p:tav>
                                        <p:tav tm="100000">
                                          <p:val>
                                            <p:strVal val="#ppt_x"/>
                                          </p:val>
                                        </p:tav>
                                      </p:tavLst>
                                    </p:anim>
                                    <p:anim calcmode="lin" valueType="num">
                                      <p:cBhvr additive="base">
                                        <p:cTn id="70" dur="5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12"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0-#ppt_w/2"/>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9"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0-#ppt_h/2"/>
                                          </p:val>
                                        </p:tav>
                                        <p:tav tm="100000">
                                          <p:val>
                                            <p:strVal val="#ppt_y"/>
                                          </p:val>
                                        </p:tav>
                                      </p:tavLst>
                                    </p:anim>
                                  </p:childTnLst>
                                </p:cTn>
                              </p:par>
                              <p:par>
                                <p:cTn id="81" presetID="2" presetClass="entr" presetSubtype="9"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0-#ppt_w/2"/>
                                          </p:val>
                                        </p:tav>
                                        <p:tav tm="100000">
                                          <p:val>
                                            <p:strVal val="#ppt_x"/>
                                          </p:val>
                                        </p:tav>
                                      </p:tavLst>
                                    </p:anim>
                                    <p:anim calcmode="lin" valueType="num">
                                      <p:cBhvr additive="base">
                                        <p:cTn id="84" dur="500" fill="hold"/>
                                        <p:tgtEl>
                                          <p:spTgt spid="15"/>
                                        </p:tgtEl>
                                        <p:attrNameLst>
                                          <p:attrName>ppt_y</p:attrName>
                                        </p:attrNameLst>
                                      </p:cBhvr>
                                      <p:tavLst>
                                        <p:tav tm="0">
                                          <p:val>
                                            <p:strVal val="0-#ppt_h/2"/>
                                          </p:val>
                                        </p:tav>
                                        <p:tav tm="100000">
                                          <p:val>
                                            <p:strVal val="#ppt_y"/>
                                          </p:val>
                                        </p:tav>
                                      </p:tavLst>
                                    </p:anim>
                                  </p:childTnLst>
                                </p:cTn>
                              </p:par>
                              <p:par>
                                <p:cTn id="85" presetID="2" presetClass="entr" presetSubtype="9"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0-#ppt_w/2"/>
                                          </p:val>
                                        </p:tav>
                                        <p:tav tm="100000">
                                          <p:val>
                                            <p:strVal val="#ppt_x"/>
                                          </p:val>
                                        </p:tav>
                                      </p:tavLst>
                                    </p:anim>
                                    <p:anim calcmode="lin" valueType="num">
                                      <p:cBhvr additive="base">
                                        <p:cTn id="88" dur="500" fill="hold"/>
                                        <p:tgtEl>
                                          <p:spTgt spid="23"/>
                                        </p:tgtEl>
                                        <p:attrNameLst>
                                          <p:attrName>ppt_y</p:attrName>
                                        </p:attrNameLst>
                                      </p:cBhvr>
                                      <p:tavLst>
                                        <p:tav tm="0">
                                          <p:val>
                                            <p:strVal val="0-#ppt_h/2"/>
                                          </p:val>
                                        </p:tav>
                                        <p:tav tm="100000">
                                          <p:val>
                                            <p:strVal val="#ppt_y"/>
                                          </p:val>
                                        </p:tav>
                                      </p:tavLst>
                                    </p:anim>
                                  </p:childTnLst>
                                </p:cTn>
                              </p:par>
                              <p:par>
                                <p:cTn id="89" presetID="2" presetClass="entr" presetSubtype="9"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0-#ppt_w/2"/>
                                          </p:val>
                                        </p:tav>
                                        <p:tav tm="100000">
                                          <p:val>
                                            <p:strVal val="#ppt_x"/>
                                          </p:val>
                                        </p:tav>
                                      </p:tavLst>
                                    </p:anim>
                                    <p:anim calcmode="lin" valueType="num">
                                      <p:cBhvr additive="base">
                                        <p:cTn id="92"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12"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1+#ppt_h/2"/>
                                          </p:val>
                                        </p:tav>
                                        <p:tav tm="100000">
                                          <p:val>
                                            <p:strVal val="#ppt_y"/>
                                          </p:val>
                                        </p:tav>
                                      </p:tavLst>
                                    </p:anim>
                                  </p:childTnLst>
                                </p:cTn>
                              </p:par>
                              <p:par>
                                <p:cTn id="99" presetID="2" presetClass="entr" presetSubtype="12" fill="hold" grpId="0" nodeType="with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additive="base">
                                        <p:cTn id="101" dur="500" fill="hold"/>
                                        <p:tgtEl>
                                          <p:spTgt spid="16"/>
                                        </p:tgtEl>
                                        <p:attrNameLst>
                                          <p:attrName>ppt_x</p:attrName>
                                        </p:attrNameLst>
                                      </p:cBhvr>
                                      <p:tavLst>
                                        <p:tav tm="0">
                                          <p:val>
                                            <p:strVal val="0-#ppt_w/2"/>
                                          </p:val>
                                        </p:tav>
                                        <p:tav tm="100000">
                                          <p:val>
                                            <p:strVal val="#ppt_x"/>
                                          </p:val>
                                        </p:tav>
                                      </p:tavLst>
                                    </p:anim>
                                    <p:anim calcmode="lin" valueType="num">
                                      <p:cBhvr additive="base">
                                        <p:cTn id="102" dur="500" fill="hold"/>
                                        <p:tgtEl>
                                          <p:spTgt spid="16"/>
                                        </p:tgtEl>
                                        <p:attrNameLst>
                                          <p:attrName>ppt_y</p:attrName>
                                        </p:attrNameLst>
                                      </p:cBhvr>
                                      <p:tavLst>
                                        <p:tav tm="0">
                                          <p:val>
                                            <p:strVal val="1+#ppt_h/2"/>
                                          </p:val>
                                        </p:tav>
                                        <p:tav tm="100000">
                                          <p:val>
                                            <p:strVal val="#ppt_y"/>
                                          </p:val>
                                        </p:tav>
                                      </p:tavLst>
                                    </p:anim>
                                  </p:childTnLst>
                                </p:cTn>
                              </p:par>
                              <p:par>
                                <p:cTn id="103" presetID="2" presetClass="entr" presetSubtype="12" fill="hold" nodeType="withEffect">
                                  <p:stCondLst>
                                    <p:cond delay="0"/>
                                  </p:stCondLst>
                                  <p:childTnLst>
                                    <p:set>
                                      <p:cBhvr>
                                        <p:cTn id="104" dur="1" fill="hold">
                                          <p:stCondLst>
                                            <p:cond delay="0"/>
                                          </p:stCondLst>
                                        </p:cTn>
                                        <p:tgtEl>
                                          <p:spTgt spid="22"/>
                                        </p:tgtEl>
                                        <p:attrNameLst>
                                          <p:attrName>style.visibility</p:attrName>
                                        </p:attrNameLst>
                                      </p:cBhvr>
                                      <p:to>
                                        <p:strVal val="visible"/>
                                      </p:to>
                                    </p:set>
                                    <p:anim calcmode="lin" valueType="num">
                                      <p:cBhvr additive="base">
                                        <p:cTn id="105" dur="500" fill="hold"/>
                                        <p:tgtEl>
                                          <p:spTgt spid="22"/>
                                        </p:tgtEl>
                                        <p:attrNameLst>
                                          <p:attrName>ppt_x</p:attrName>
                                        </p:attrNameLst>
                                      </p:cBhvr>
                                      <p:tavLst>
                                        <p:tav tm="0">
                                          <p:val>
                                            <p:strVal val="0-#ppt_w/2"/>
                                          </p:val>
                                        </p:tav>
                                        <p:tav tm="100000">
                                          <p:val>
                                            <p:strVal val="#ppt_x"/>
                                          </p:val>
                                        </p:tav>
                                      </p:tavLst>
                                    </p:anim>
                                    <p:anim calcmode="lin" valueType="num">
                                      <p:cBhvr additive="base">
                                        <p:cTn id="106" dur="500" fill="hold"/>
                                        <p:tgtEl>
                                          <p:spTgt spid="22"/>
                                        </p:tgtEl>
                                        <p:attrNameLst>
                                          <p:attrName>ppt_y</p:attrName>
                                        </p:attrNameLst>
                                      </p:cBhvr>
                                      <p:tavLst>
                                        <p:tav tm="0">
                                          <p:val>
                                            <p:strVal val="1+#ppt_h/2"/>
                                          </p:val>
                                        </p:tav>
                                        <p:tav tm="100000">
                                          <p:val>
                                            <p:strVal val="#ppt_y"/>
                                          </p:val>
                                        </p:tav>
                                      </p:tavLst>
                                    </p:anim>
                                  </p:childTnLst>
                                </p:cTn>
                              </p:par>
                              <p:par>
                                <p:cTn id="107" presetID="2" presetClass="entr" presetSubtype="12"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500" fill="hold"/>
                                        <p:tgtEl>
                                          <p:spTgt spid="29"/>
                                        </p:tgtEl>
                                        <p:attrNameLst>
                                          <p:attrName>ppt_x</p:attrName>
                                        </p:attrNameLst>
                                      </p:cBhvr>
                                      <p:tavLst>
                                        <p:tav tm="0">
                                          <p:val>
                                            <p:strVal val="0-#ppt_w/2"/>
                                          </p:val>
                                        </p:tav>
                                        <p:tav tm="100000">
                                          <p:val>
                                            <p:strVal val="#ppt_x"/>
                                          </p:val>
                                        </p:tav>
                                      </p:tavLst>
                                    </p:anim>
                                    <p:anim calcmode="lin" valueType="num">
                                      <p:cBhvr additive="base">
                                        <p:cTn id="11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P spid="15" grpId="0" animBg="1"/>
      <p:bldP spid="16" grpId="0" animBg="1"/>
      <p:bldP spid="24" grpId="0"/>
      <p:bldP spid="25" grpId="0"/>
      <p:bldP spid="26" grpId="0"/>
      <p:bldP spid="27" grpId="0"/>
      <p:bldP spid="28" grpId="0"/>
      <p:bldP spid="29" grpId="0"/>
      <p:bldP spid="30" grpId="0"/>
      <p:bldP spid="31" grpId="0"/>
      <p:bldP spid="32" grpId="0"/>
      <p:bldP spid="33" grpId="0"/>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2">
            <a:extLst>
              <a:ext uri="{FF2B5EF4-FFF2-40B4-BE49-F238E27FC236}">
                <a16:creationId xmlns:a16="http://schemas.microsoft.com/office/drawing/2014/main" id="{4F95F112-9400-4E2E-88E5-3BB01A9FE4C2}"/>
              </a:ext>
            </a:extLst>
          </p:cNvPr>
          <p:cNvPicPr>
            <a:picLocks noChangeAspect="1"/>
          </p:cNvPicPr>
          <p:nvPr/>
        </p:nvPicPr>
        <p:blipFill>
          <a:blip r:embed="rId4"/>
          <a:srcRect t="37" b="37"/>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8C91156C-1E27-4FA2-8D95-83406453F32F}"/>
              </a:ext>
            </a:extLst>
          </p:cNvPr>
          <p:cNvSpPr txBox="1"/>
          <p:nvPr/>
        </p:nvSpPr>
        <p:spPr>
          <a:xfrm>
            <a:off x="2773875" y="513105"/>
            <a:ext cx="713955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LEADERSHIP COMPETENCY FRAMEWORK BENEFITS</a:t>
            </a:r>
            <a:endParaRPr kumimoji="0" lang="en-US" sz="2800" b="1" i="0" u="none" strike="noStrike" kern="1200" cap="none" spc="0" normalizeH="0" baseline="0" noProof="0">
              <a:ln>
                <a:noFill/>
              </a:ln>
              <a:solidFill>
                <a:schemeClr val="accent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1" name="Picture 20">
            <a:extLst>
              <a:ext uri="{FF2B5EF4-FFF2-40B4-BE49-F238E27FC236}">
                <a16:creationId xmlns:a16="http://schemas.microsoft.com/office/drawing/2014/main" id="{5BDF2798-579A-4064-84B4-71FBFC79B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4" name="Slide Number Placeholder 3">
            <a:extLst>
              <a:ext uri="{FF2B5EF4-FFF2-40B4-BE49-F238E27FC236}">
                <a16:creationId xmlns:a16="http://schemas.microsoft.com/office/drawing/2014/main" id="{73702F56-711F-43C9-B1AC-BCCE9F1C43BC}"/>
              </a:ext>
            </a:extLst>
          </p:cNvPr>
          <p:cNvSpPr>
            <a:spLocks noGrp="1"/>
          </p:cNvSpPr>
          <p:nvPr>
            <p:ph type="sldNum" sz="quarter" idx="12"/>
          </p:nvPr>
        </p:nvSpPr>
        <p:spPr>
          <a:xfrm>
            <a:off x="8610600" y="634242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92702BF-DCD3-062C-F541-41470BEDCED4}"/>
              </a:ext>
            </a:extLst>
          </p:cNvPr>
          <p:cNvSpPr txBox="1"/>
          <p:nvPr/>
        </p:nvSpPr>
        <p:spPr>
          <a:xfrm>
            <a:off x="5051453" y="3969421"/>
            <a:ext cx="6096000" cy="120032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entaury gothic"/>
                <a:ea typeface="+mn-ea"/>
                <a:cs typeface="Tajawal"/>
              </a:rPr>
              <a:t>That’s what inspired us at Al-Futtaim to </a:t>
            </a:r>
            <a:r>
              <a:rPr lang="en-US" sz="2400" b="1">
                <a:solidFill>
                  <a:prstClr val="black"/>
                </a:solidFill>
                <a:latin typeface="Centaury gothic"/>
                <a:cs typeface="Tajawal"/>
              </a:rPr>
              <a:t>revamp</a:t>
            </a:r>
            <a:r>
              <a:rPr kumimoji="0" lang="en-US" sz="2400" b="1" i="0" u="none" strike="noStrike" kern="1200" cap="none" spc="0" normalizeH="0" baseline="0" noProof="0">
                <a:ln>
                  <a:noFill/>
                </a:ln>
                <a:solidFill>
                  <a:prstClr val="black"/>
                </a:solidFill>
                <a:effectLst/>
                <a:uLnTx/>
                <a:uFillTx/>
                <a:latin typeface="Centaury gothic"/>
                <a:ea typeface="+mn-ea"/>
                <a:cs typeface="Tajawal"/>
              </a:rPr>
              <a:t> our Leadership Competency Framework</a:t>
            </a:r>
            <a:r>
              <a:rPr kumimoji="0" lang="en-AE" sz="2400" b="1" i="0" u="none" strike="noStrike" kern="1200" cap="none" spc="0" normalizeH="0" baseline="0" noProof="0">
                <a:ln>
                  <a:noFill/>
                </a:ln>
                <a:solidFill>
                  <a:prstClr val="black"/>
                </a:solidFill>
                <a:effectLst/>
                <a:uLnTx/>
                <a:uFillTx/>
                <a:latin typeface="Centaury gothic"/>
                <a:ea typeface="+mn-ea"/>
                <a:cs typeface="Tajawal"/>
              </a:rPr>
              <a:t>. </a:t>
            </a:r>
            <a:endParaRPr kumimoji="0" lang="en-US" sz="2400" b="1" i="0" u="none" strike="noStrike" kern="1200" cap="none" spc="0" normalizeH="0" baseline="0" noProof="0">
              <a:ln>
                <a:noFill/>
              </a:ln>
              <a:solidFill>
                <a:prstClr val="black"/>
              </a:solidFill>
              <a:effectLst/>
              <a:uLnTx/>
              <a:uFillTx/>
              <a:latin typeface="Centaury gothic"/>
              <a:ea typeface="+mn-ea"/>
              <a:cs typeface="Tajawal"/>
            </a:endParaRPr>
          </a:p>
        </p:txBody>
      </p:sp>
      <p:pic>
        <p:nvPicPr>
          <p:cNvPr id="3" name="Picture 2" descr="A picture containing text, dark, image&#10;&#10;Description automatically generated">
            <a:extLst>
              <a:ext uri="{FF2B5EF4-FFF2-40B4-BE49-F238E27FC236}">
                <a16:creationId xmlns:a16="http://schemas.microsoft.com/office/drawing/2014/main" id="{70C5AE58-C497-BF94-F250-D36406C313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286" y="2136552"/>
            <a:ext cx="4320322" cy="4320322"/>
          </a:xfrm>
          <a:prstGeom prst="rect">
            <a:avLst/>
          </a:prstGeom>
        </p:spPr>
      </p:pic>
    </p:spTree>
    <p:custDataLst>
      <p:tags r:id="rId1"/>
    </p:custDataLst>
    <p:extLst>
      <p:ext uri="{BB962C8B-B14F-4D97-AF65-F5344CB8AC3E}">
        <p14:creationId xmlns:p14="http://schemas.microsoft.com/office/powerpoint/2010/main" val="694935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25611" y="260598"/>
            <a:ext cx="5545272" cy="1214820"/>
          </a:xfrm>
          <a:prstGeom prst="rect">
            <a:avLst/>
          </a:prstGeom>
        </p:spPr>
        <p:txBody>
          <a:bodyPr wrap="square" lIns="0" tIns="0" rIns="0" bIns="0" rtlCol="0" anchor="t">
            <a:spAutoFit/>
          </a:bodyPr>
          <a:lstStyle/>
          <a:p>
            <a:pPr>
              <a:lnSpc>
                <a:spcPts val="5015"/>
              </a:lnSpc>
              <a:spcBef>
                <a:spcPct val="0"/>
              </a:spcBef>
            </a:pPr>
            <a:r>
              <a:rPr lang="en-US" sz="2800">
                <a:latin typeface="Open Sans Extrabold" panose="020B0906030804020204" pitchFamily="34" charset="0"/>
                <a:ea typeface="Open Sans Extrabold" panose="020B0906030804020204" pitchFamily="34" charset="0"/>
                <a:cs typeface="Open Sans Extrabold" panose="020B0906030804020204" pitchFamily="34" charset="0"/>
              </a:rPr>
              <a:t>Al Futtaim Leadership Competencies Overview </a:t>
            </a:r>
          </a:p>
        </p:txBody>
      </p:sp>
      <p:pic>
        <p:nvPicPr>
          <p:cNvPr id="16" name="Picture 15">
            <a:extLst>
              <a:ext uri="{FF2B5EF4-FFF2-40B4-BE49-F238E27FC236}">
                <a16:creationId xmlns:a16="http://schemas.microsoft.com/office/drawing/2014/main" id="{030C1BE9-CAD3-4426-A749-8520EFF1D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597656" y="3495236"/>
            <a:ext cx="7304368" cy="109058"/>
          </a:xfrm>
          <a:prstGeom prst="rect">
            <a:avLst/>
          </a:prstGeom>
        </p:spPr>
      </p:pic>
      <p:sp>
        <p:nvSpPr>
          <p:cNvPr id="21" name="TextBox 20">
            <a:hlinkClick r:id="rId3" action="ppaction://hlinksldjump"/>
            <a:extLst>
              <a:ext uri="{FF2B5EF4-FFF2-40B4-BE49-F238E27FC236}">
                <a16:creationId xmlns:a16="http://schemas.microsoft.com/office/drawing/2014/main" id="{FFC90AEA-F2C1-4E49-9131-5DBF5BE234D4}"/>
              </a:ext>
            </a:extLst>
          </p:cNvPr>
          <p:cNvSpPr txBox="1"/>
          <p:nvPr/>
        </p:nvSpPr>
        <p:spPr>
          <a:xfrm>
            <a:off x="1070865" y="1922346"/>
            <a:ext cx="1120820" cy="1200329"/>
          </a:xfrm>
          <a:prstGeom prst="rect">
            <a:avLst/>
          </a:prstGeom>
          <a:noFill/>
        </p:spPr>
        <p:txBody>
          <a:bodyPr wrap="none" rtlCol="0">
            <a:spAutoFit/>
          </a:bodyPr>
          <a:lstStyle/>
          <a:p>
            <a:r>
              <a:rPr lang="en-US" sz="7200" b="1">
                <a:solidFill>
                  <a:schemeClr val="bg2"/>
                </a:solidFill>
                <a:latin typeface="Graphik Bold" panose="020B0503030202060203"/>
              </a:rPr>
              <a:t>01</a:t>
            </a:r>
          </a:p>
        </p:txBody>
      </p:sp>
      <p:cxnSp>
        <p:nvCxnSpPr>
          <p:cNvPr id="22" name="Straight Connector 21">
            <a:extLst>
              <a:ext uri="{FF2B5EF4-FFF2-40B4-BE49-F238E27FC236}">
                <a16:creationId xmlns:a16="http://schemas.microsoft.com/office/drawing/2014/main" id="{C5B3CABE-5505-4D6E-80D8-092EB6054002}"/>
              </a:ext>
            </a:extLst>
          </p:cNvPr>
          <p:cNvCxnSpPr>
            <a:cxnSpLocks/>
          </p:cNvCxnSpPr>
          <p:nvPr/>
        </p:nvCxnSpPr>
        <p:spPr>
          <a:xfrm>
            <a:off x="1272477" y="3097275"/>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24" name="TextBox 23">
            <a:hlinkClick r:id="rId3" action="ppaction://hlinksldjump"/>
            <a:extLst>
              <a:ext uri="{FF2B5EF4-FFF2-40B4-BE49-F238E27FC236}">
                <a16:creationId xmlns:a16="http://schemas.microsoft.com/office/drawing/2014/main" id="{CCC6FDDF-8830-4497-9FCB-13414F62EFB6}"/>
              </a:ext>
            </a:extLst>
          </p:cNvPr>
          <p:cNvSpPr txBox="1"/>
          <p:nvPr/>
        </p:nvSpPr>
        <p:spPr>
          <a:xfrm>
            <a:off x="1151031" y="5769237"/>
            <a:ext cx="2887668" cy="954107"/>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GAME </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Leadership Competencies 101</a:t>
            </a:r>
          </a:p>
          <a:p>
            <a:endPar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hlinkClick r:id="rId4" action="ppaction://hlinksldjump"/>
            <a:extLst>
              <a:ext uri="{FF2B5EF4-FFF2-40B4-BE49-F238E27FC236}">
                <a16:creationId xmlns:a16="http://schemas.microsoft.com/office/drawing/2014/main" id="{1A746F67-40A3-4681-9E92-E131EE58B759}"/>
              </a:ext>
            </a:extLst>
          </p:cNvPr>
          <p:cNvSpPr txBox="1"/>
          <p:nvPr/>
        </p:nvSpPr>
        <p:spPr>
          <a:xfrm>
            <a:off x="5333645" y="1899833"/>
            <a:ext cx="1120820" cy="1200329"/>
          </a:xfrm>
          <a:prstGeom prst="rect">
            <a:avLst/>
          </a:prstGeom>
          <a:noFill/>
        </p:spPr>
        <p:txBody>
          <a:bodyPr wrap="none" rtlCol="0">
            <a:spAutoFit/>
          </a:bodyPr>
          <a:lstStyle/>
          <a:p>
            <a:r>
              <a:rPr lang="en-US" sz="7200" b="1">
                <a:solidFill>
                  <a:srgbClr val="00B0F0"/>
                </a:solidFill>
                <a:latin typeface="Graphik Bold" panose="020B0503030202060203"/>
              </a:rPr>
              <a:t>02</a:t>
            </a:r>
          </a:p>
        </p:txBody>
      </p:sp>
      <p:cxnSp>
        <p:nvCxnSpPr>
          <p:cNvPr id="26" name="Straight Connector 25">
            <a:extLst>
              <a:ext uri="{FF2B5EF4-FFF2-40B4-BE49-F238E27FC236}">
                <a16:creationId xmlns:a16="http://schemas.microsoft.com/office/drawing/2014/main" id="{FDB3AB19-7593-448C-B3A0-287FF3FCDD5F}"/>
              </a:ext>
            </a:extLst>
          </p:cNvPr>
          <p:cNvCxnSpPr>
            <a:cxnSpLocks/>
          </p:cNvCxnSpPr>
          <p:nvPr/>
        </p:nvCxnSpPr>
        <p:spPr>
          <a:xfrm>
            <a:off x="5535257" y="3074762"/>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28" name="TextBox 27">
            <a:hlinkClick r:id="rId4" action="ppaction://hlinksldjump"/>
            <a:extLst>
              <a:ext uri="{FF2B5EF4-FFF2-40B4-BE49-F238E27FC236}">
                <a16:creationId xmlns:a16="http://schemas.microsoft.com/office/drawing/2014/main" id="{DDAAC987-EFC4-47F0-92D9-6FC0405A24B2}"/>
              </a:ext>
            </a:extLst>
          </p:cNvPr>
          <p:cNvSpPr txBox="1"/>
          <p:nvPr/>
        </p:nvSpPr>
        <p:spPr>
          <a:xfrm>
            <a:off x="5368657" y="3237701"/>
            <a:ext cx="3374510" cy="707886"/>
          </a:xfrm>
          <a:prstGeom prst="rect">
            <a:avLst/>
          </a:prstGeom>
          <a:noFill/>
        </p:spPr>
        <p:txBody>
          <a:bodyPr wrap="square" rtlCol="0">
            <a:spAutoFit/>
          </a:bodyPr>
          <a:lstStyle/>
          <a:p>
            <a:r>
              <a:rPr lang="en-US" sz="2400" b="1">
                <a:latin typeface="Open Sans" panose="020B0606030504020204" pitchFamily="34" charset="0"/>
                <a:ea typeface="Open Sans" panose="020B0606030504020204" pitchFamily="34" charset="0"/>
                <a:cs typeface="Open Sans" panose="020B0606030504020204" pitchFamily="34" charset="0"/>
              </a:rPr>
              <a:t>WHAT</a:t>
            </a:r>
            <a:r>
              <a:rPr lang="en-US" sz="1600" b="1">
                <a:latin typeface="Open Sans" panose="020B0606030504020204" pitchFamily="34" charset="0"/>
                <a:ea typeface="Open Sans" panose="020B0606030504020204" pitchFamily="34" charset="0"/>
                <a:cs typeface="Open Sans" panose="020B0606030504020204" pitchFamily="34" charset="0"/>
              </a:rPr>
              <a:t> is Al Futtaim Leadership Model?</a:t>
            </a:r>
          </a:p>
        </p:txBody>
      </p:sp>
      <p:sp>
        <p:nvSpPr>
          <p:cNvPr id="29" name="TextBox 28">
            <a:hlinkClick r:id="" action="ppaction://noaction"/>
            <a:extLst>
              <a:ext uri="{FF2B5EF4-FFF2-40B4-BE49-F238E27FC236}">
                <a16:creationId xmlns:a16="http://schemas.microsoft.com/office/drawing/2014/main" id="{F70D9397-6F4A-457C-AFD1-542B66E979EF}"/>
              </a:ext>
            </a:extLst>
          </p:cNvPr>
          <p:cNvSpPr txBox="1"/>
          <p:nvPr/>
        </p:nvSpPr>
        <p:spPr>
          <a:xfrm>
            <a:off x="1067033" y="4411682"/>
            <a:ext cx="1120820" cy="1200329"/>
          </a:xfrm>
          <a:prstGeom prst="rect">
            <a:avLst/>
          </a:prstGeom>
          <a:noFill/>
        </p:spPr>
        <p:txBody>
          <a:bodyPr wrap="none" rtlCol="0">
            <a:spAutoFit/>
          </a:bodyPr>
          <a:lstStyle/>
          <a:p>
            <a:r>
              <a:rPr lang="en-US" sz="7200" b="1">
                <a:solidFill>
                  <a:schemeClr val="bg2"/>
                </a:solidFill>
                <a:latin typeface="Graphik Bold" panose="020B0503030202060203"/>
              </a:rPr>
              <a:t>03</a:t>
            </a:r>
          </a:p>
        </p:txBody>
      </p:sp>
      <p:cxnSp>
        <p:nvCxnSpPr>
          <p:cNvPr id="30" name="Straight Connector 29">
            <a:extLst>
              <a:ext uri="{FF2B5EF4-FFF2-40B4-BE49-F238E27FC236}">
                <a16:creationId xmlns:a16="http://schemas.microsoft.com/office/drawing/2014/main" id="{FCA2FA01-2358-4ADB-AC62-36D5F4E54B20}"/>
              </a:ext>
            </a:extLst>
          </p:cNvPr>
          <p:cNvCxnSpPr>
            <a:cxnSpLocks/>
          </p:cNvCxnSpPr>
          <p:nvPr/>
        </p:nvCxnSpPr>
        <p:spPr>
          <a:xfrm>
            <a:off x="1268645" y="5586611"/>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2" name="TextBox 31">
            <a:hlinkClick r:id="" action="ppaction://noaction"/>
            <a:extLst>
              <a:ext uri="{FF2B5EF4-FFF2-40B4-BE49-F238E27FC236}">
                <a16:creationId xmlns:a16="http://schemas.microsoft.com/office/drawing/2014/main" id="{2A0BA397-8810-472C-B6A3-5E6BE0B1CAF5}"/>
              </a:ext>
            </a:extLst>
          </p:cNvPr>
          <p:cNvSpPr txBox="1"/>
          <p:nvPr/>
        </p:nvSpPr>
        <p:spPr>
          <a:xfrm>
            <a:off x="1147201" y="3273976"/>
            <a:ext cx="2887668" cy="707886"/>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WHAT</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 is Leadership Competency Framework?</a:t>
            </a:r>
          </a:p>
        </p:txBody>
      </p:sp>
      <p:sp>
        <p:nvSpPr>
          <p:cNvPr id="33" name="TextBox 32">
            <a:hlinkClick r:id="" action="ppaction://noaction"/>
            <a:extLst>
              <a:ext uri="{FF2B5EF4-FFF2-40B4-BE49-F238E27FC236}">
                <a16:creationId xmlns:a16="http://schemas.microsoft.com/office/drawing/2014/main" id="{889FEB60-E6A5-487C-8274-CE9751187D3D}"/>
              </a:ext>
            </a:extLst>
          </p:cNvPr>
          <p:cNvSpPr txBox="1"/>
          <p:nvPr/>
        </p:nvSpPr>
        <p:spPr>
          <a:xfrm>
            <a:off x="5347931" y="4414569"/>
            <a:ext cx="1120820" cy="1200329"/>
          </a:xfrm>
          <a:prstGeom prst="rect">
            <a:avLst/>
          </a:prstGeom>
          <a:noFill/>
        </p:spPr>
        <p:txBody>
          <a:bodyPr wrap="none" rtlCol="0">
            <a:spAutoFit/>
          </a:bodyPr>
          <a:lstStyle/>
          <a:p>
            <a:r>
              <a:rPr lang="en-US" sz="7200" b="1">
                <a:solidFill>
                  <a:schemeClr val="bg2"/>
                </a:solidFill>
                <a:latin typeface="Graphik Bold" panose="020B0503030202060203"/>
              </a:rPr>
              <a:t>04</a:t>
            </a:r>
          </a:p>
        </p:txBody>
      </p:sp>
      <p:cxnSp>
        <p:nvCxnSpPr>
          <p:cNvPr id="34" name="Straight Connector 33">
            <a:extLst>
              <a:ext uri="{FF2B5EF4-FFF2-40B4-BE49-F238E27FC236}">
                <a16:creationId xmlns:a16="http://schemas.microsoft.com/office/drawing/2014/main" id="{46E9BBA1-1AFE-4095-AB22-1DA30E471B68}"/>
              </a:ext>
            </a:extLst>
          </p:cNvPr>
          <p:cNvCxnSpPr>
            <a:cxnSpLocks/>
          </p:cNvCxnSpPr>
          <p:nvPr/>
        </p:nvCxnSpPr>
        <p:spPr>
          <a:xfrm>
            <a:off x="5549543" y="5589498"/>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6" name="TextBox 35">
            <a:hlinkClick r:id="" action="ppaction://noaction"/>
            <a:extLst>
              <a:ext uri="{FF2B5EF4-FFF2-40B4-BE49-F238E27FC236}">
                <a16:creationId xmlns:a16="http://schemas.microsoft.com/office/drawing/2014/main" id="{16B30C8D-5F86-4D98-A84B-9F4DC3BFEA5A}"/>
              </a:ext>
            </a:extLst>
          </p:cNvPr>
          <p:cNvSpPr txBox="1"/>
          <p:nvPr/>
        </p:nvSpPr>
        <p:spPr>
          <a:xfrm>
            <a:off x="5382943" y="5752437"/>
            <a:ext cx="3523062" cy="954107"/>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HOW</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 will I Apply Al Futtaim Leadership Competencies Framework?</a:t>
            </a:r>
          </a:p>
        </p:txBody>
      </p:sp>
    </p:spTree>
    <p:extLst>
      <p:ext uri="{BB962C8B-B14F-4D97-AF65-F5344CB8AC3E}">
        <p14:creationId xmlns:p14="http://schemas.microsoft.com/office/powerpoint/2010/main" val="2273007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2">
            <a:extLst>
              <a:ext uri="{FF2B5EF4-FFF2-40B4-BE49-F238E27FC236}">
                <a16:creationId xmlns:a16="http://schemas.microsoft.com/office/drawing/2014/main" id="{4F95F112-9400-4E2E-88E5-3BB01A9FE4C2}"/>
              </a:ext>
            </a:extLst>
          </p:cNvPr>
          <p:cNvPicPr>
            <a:picLocks noChangeAspect="1"/>
          </p:cNvPicPr>
          <p:nvPr/>
        </p:nvPicPr>
        <p:blipFill>
          <a:blip r:embed="rId4"/>
          <a:srcRect t="37" b="37"/>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8C91156C-1E27-4FA2-8D95-83406453F32F}"/>
              </a:ext>
            </a:extLst>
          </p:cNvPr>
          <p:cNvSpPr txBox="1"/>
          <p:nvPr/>
        </p:nvSpPr>
        <p:spPr>
          <a:xfrm>
            <a:off x="2773875" y="513105"/>
            <a:ext cx="713955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OUR LEADERSHIP MODEL – </a:t>
            </a:r>
            <a:r>
              <a:rPr kumimoji="0" lang="en-US" sz="2800" b="1" i="0" u="none" strike="noStrike" kern="1200" cap="none" spc="0" normalizeH="0" baseline="0" noProof="0">
                <a:ln>
                  <a:noFill/>
                </a:ln>
                <a:solidFill>
                  <a:schemeClr val="accent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3 Pillars</a:t>
            </a:r>
          </a:p>
        </p:txBody>
      </p:sp>
      <p:pic>
        <p:nvPicPr>
          <p:cNvPr id="21" name="Picture 20">
            <a:extLst>
              <a:ext uri="{FF2B5EF4-FFF2-40B4-BE49-F238E27FC236}">
                <a16:creationId xmlns:a16="http://schemas.microsoft.com/office/drawing/2014/main" id="{5BDF2798-579A-4064-84B4-71FBFC79B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4" name="Slide Number Placeholder 3">
            <a:extLst>
              <a:ext uri="{FF2B5EF4-FFF2-40B4-BE49-F238E27FC236}">
                <a16:creationId xmlns:a16="http://schemas.microsoft.com/office/drawing/2014/main" id="{73702F56-711F-43C9-B1AC-BCCE9F1C43BC}"/>
              </a:ext>
            </a:extLst>
          </p:cNvPr>
          <p:cNvSpPr>
            <a:spLocks noGrp="1"/>
          </p:cNvSpPr>
          <p:nvPr>
            <p:ph type="sldNum" sz="quarter" idx="12"/>
          </p:nvPr>
        </p:nvSpPr>
        <p:spPr>
          <a:xfrm>
            <a:off x="8610600" y="634242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612118F7-2154-979D-7529-39D7AA288139}"/>
              </a:ext>
            </a:extLst>
          </p:cNvPr>
          <p:cNvGrpSpPr/>
          <p:nvPr/>
        </p:nvGrpSpPr>
        <p:grpSpPr>
          <a:xfrm>
            <a:off x="237677" y="1500638"/>
            <a:ext cx="11852283" cy="4619220"/>
            <a:chOff x="237677" y="1500638"/>
            <a:chExt cx="11852283" cy="4619220"/>
          </a:xfrm>
        </p:grpSpPr>
        <p:pic>
          <p:nvPicPr>
            <p:cNvPr id="36" name="Picture 35">
              <a:extLst>
                <a:ext uri="{FF2B5EF4-FFF2-40B4-BE49-F238E27FC236}">
                  <a16:creationId xmlns:a16="http://schemas.microsoft.com/office/drawing/2014/main" id="{3486A5B6-7B32-4A6F-AE87-C759CDD8858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539133" y="1500638"/>
              <a:ext cx="5247219" cy="4619220"/>
            </a:xfrm>
            <a:prstGeom prst="rect">
              <a:avLst/>
            </a:prstGeom>
          </p:spPr>
        </p:pic>
        <p:cxnSp>
          <p:nvCxnSpPr>
            <p:cNvPr id="17" name="Straight Connector 16">
              <a:extLst>
                <a:ext uri="{FF2B5EF4-FFF2-40B4-BE49-F238E27FC236}">
                  <a16:creationId xmlns:a16="http://schemas.microsoft.com/office/drawing/2014/main" id="{5C1F9AA6-8A85-4EE4-A6E3-65D5A14CB929}"/>
                </a:ext>
              </a:extLst>
            </p:cNvPr>
            <p:cNvCxnSpPr>
              <a:cxnSpLocks/>
            </p:cNvCxnSpPr>
            <p:nvPr/>
          </p:nvCxnSpPr>
          <p:spPr>
            <a:xfrm>
              <a:off x="8192739" y="2721239"/>
              <a:ext cx="79677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3CED35-4333-4AC3-8A35-F9C966127912}"/>
                </a:ext>
              </a:extLst>
            </p:cNvPr>
            <p:cNvGrpSpPr/>
            <p:nvPr/>
          </p:nvGrpSpPr>
          <p:grpSpPr>
            <a:xfrm>
              <a:off x="3115772" y="2987572"/>
              <a:ext cx="817900" cy="124287"/>
              <a:chOff x="3106030" y="3318312"/>
              <a:chExt cx="817900" cy="124287"/>
            </a:xfrm>
          </p:grpSpPr>
          <p:sp>
            <p:nvSpPr>
              <p:cNvPr id="10" name="Oval 9">
                <a:extLst>
                  <a:ext uri="{FF2B5EF4-FFF2-40B4-BE49-F238E27FC236}">
                    <a16:creationId xmlns:a16="http://schemas.microsoft.com/office/drawing/2014/main" id="{F23A284C-415F-4B5E-AC10-3C48D191033A}"/>
                  </a:ext>
                </a:extLst>
              </p:cNvPr>
              <p:cNvSpPr/>
              <p:nvPr/>
            </p:nvSpPr>
            <p:spPr>
              <a:xfrm>
                <a:off x="3106030" y="3318312"/>
                <a:ext cx="124287" cy="124287"/>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80145F02-05C1-425D-A373-958B55C4E820}"/>
                  </a:ext>
                </a:extLst>
              </p:cNvPr>
              <p:cNvCxnSpPr>
                <a:cxnSpLocks/>
                <a:endCxn id="10" idx="6"/>
              </p:cNvCxnSpPr>
              <p:nvPr/>
            </p:nvCxnSpPr>
            <p:spPr>
              <a:xfrm flipH="1">
                <a:off x="3230317" y="3380456"/>
                <a:ext cx="6936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F31663B9-CF96-4D99-9B74-8B6DFD406015}"/>
                </a:ext>
              </a:extLst>
            </p:cNvPr>
            <p:cNvSpPr txBox="1"/>
            <p:nvPr/>
          </p:nvSpPr>
          <p:spPr>
            <a:xfrm>
              <a:off x="237677" y="2873524"/>
              <a:ext cx="29912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GROW YOUR BUSINESS</a:t>
              </a:r>
            </a:p>
          </p:txBody>
        </p:sp>
        <p:sp>
          <p:nvSpPr>
            <p:cNvPr id="18" name="Oval 17">
              <a:extLst>
                <a:ext uri="{FF2B5EF4-FFF2-40B4-BE49-F238E27FC236}">
                  <a16:creationId xmlns:a16="http://schemas.microsoft.com/office/drawing/2014/main" id="{4EE37FC4-0635-4BD3-9F1C-4E784754512C}"/>
                </a:ext>
              </a:extLst>
            </p:cNvPr>
            <p:cNvSpPr/>
            <p:nvPr/>
          </p:nvSpPr>
          <p:spPr>
            <a:xfrm>
              <a:off x="8927373" y="2659094"/>
              <a:ext cx="118939" cy="11328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F2BEC3B1-8757-4EFC-B462-A0EE958EE440}"/>
                </a:ext>
              </a:extLst>
            </p:cNvPr>
            <p:cNvSpPr txBox="1"/>
            <p:nvPr/>
          </p:nvSpPr>
          <p:spPr>
            <a:xfrm>
              <a:off x="8890198" y="2539652"/>
              <a:ext cx="31997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ACTIVATE INNOVATION</a:t>
              </a:r>
            </a:p>
          </p:txBody>
        </p:sp>
        <p:cxnSp>
          <p:nvCxnSpPr>
            <p:cNvPr id="25" name="Straight Connector 24">
              <a:extLst>
                <a:ext uri="{FF2B5EF4-FFF2-40B4-BE49-F238E27FC236}">
                  <a16:creationId xmlns:a16="http://schemas.microsoft.com/office/drawing/2014/main" id="{2BDA7D22-9ABE-439E-931D-8D161F65A15D}"/>
                </a:ext>
              </a:extLst>
            </p:cNvPr>
            <p:cNvCxnSpPr>
              <a:cxnSpLocks/>
            </p:cNvCxnSpPr>
            <p:nvPr/>
          </p:nvCxnSpPr>
          <p:spPr>
            <a:xfrm>
              <a:off x="7795460" y="5203475"/>
              <a:ext cx="8602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1A2713C-9D61-43D5-B3EF-383D0B591A8D}"/>
                </a:ext>
              </a:extLst>
            </p:cNvPr>
            <p:cNvSpPr/>
            <p:nvPr/>
          </p:nvSpPr>
          <p:spPr>
            <a:xfrm>
              <a:off x="8603174" y="5135540"/>
              <a:ext cx="124287" cy="124287"/>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7B74B3E7-F02B-4D53-BD5E-6C4575491181}"/>
                </a:ext>
              </a:extLst>
            </p:cNvPr>
            <p:cNvSpPr txBox="1"/>
            <p:nvPr/>
          </p:nvSpPr>
          <p:spPr>
            <a:xfrm>
              <a:off x="8515590" y="5049585"/>
              <a:ext cx="307052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INSPIRE OUR PEOPLE</a:t>
              </a:r>
            </a:p>
          </p:txBody>
        </p:sp>
        <p:sp>
          <p:nvSpPr>
            <p:cNvPr id="43" name="TextBox 42">
              <a:extLst>
                <a:ext uri="{FF2B5EF4-FFF2-40B4-BE49-F238E27FC236}">
                  <a16:creationId xmlns:a16="http://schemas.microsoft.com/office/drawing/2014/main" id="{29ADEE74-13E8-4A00-9727-45D94877AF89}"/>
                </a:ext>
              </a:extLst>
            </p:cNvPr>
            <p:cNvSpPr txBox="1"/>
            <p:nvPr/>
          </p:nvSpPr>
          <p:spPr>
            <a:xfrm>
              <a:off x="775046" y="3203603"/>
              <a:ext cx="2427964" cy="109414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Commercial Drive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Goal Driven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Managing Complexity</a:t>
              </a:r>
            </a:p>
          </p:txBody>
        </p:sp>
        <p:sp>
          <p:nvSpPr>
            <p:cNvPr id="44" name="TextBox 43">
              <a:extLst>
                <a:ext uri="{FF2B5EF4-FFF2-40B4-BE49-F238E27FC236}">
                  <a16:creationId xmlns:a16="http://schemas.microsoft.com/office/drawing/2014/main" id="{AC36C4AF-A2EA-4A78-904E-F785A53CB8BD}"/>
                </a:ext>
              </a:extLst>
            </p:cNvPr>
            <p:cNvSpPr txBox="1"/>
            <p:nvPr/>
          </p:nvSpPr>
          <p:spPr>
            <a:xfrm>
              <a:off x="9059401" y="2826433"/>
              <a:ext cx="2427964" cy="109414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Customer Centricity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Future Proofing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Change Agile</a:t>
              </a:r>
            </a:p>
          </p:txBody>
        </p:sp>
        <p:sp>
          <p:nvSpPr>
            <p:cNvPr id="45" name="TextBox 44">
              <a:extLst>
                <a:ext uri="{FF2B5EF4-FFF2-40B4-BE49-F238E27FC236}">
                  <a16:creationId xmlns:a16="http://schemas.microsoft.com/office/drawing/2014/main" id="{66D411C4-79DA-4B43-86B1-6DC566B231F0}"/>
                </a:ext>
              </a:extLst>
            </p:cNvPr>
            <p:cNvSpPr txBox="1"/>
            <p:nvPr/>
          </p:nvSpPr>
          <p:spPr>
            <a:xfrm>
              <a:off x="8786353" y="5284692"/>
              <a:ext cx="2598083" cy="74789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Influence and Challenge</a:t>
              </a:r>
              <a:br>
                <a:rPr kumimoji="0" lang="en-US" sz="15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kumimoji="0" lang="en-US" sz="15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Engaging Leadership</a:t>
              </a:r>
            </a:p>
          </p:txBody>
        </p:sp>
      </p:grpSp>
      <p:sp>
        <p:nvSpPr>
          <p:cNvPr id="5" name="TextBox 4">
            <a:extLst>
              <a:ext uri="{FF2B5EF4-FFF2-40B4-BE49-F238E27FC236}">
                <a16:creationId xmlns:a16="http://schemas.microsoft.com/office/drawing/2014/main" id="{F384A13C-2B35-C104-AADD-D2614674C51B}"/>
              </a:ext>
            </a:extLst>
          </p:cNvPr>
          <p:cNvSpPr txBox="1"/>
          <p:nvPr/>
        </p:nvSpPr>
        <p:spPr>
          <a:xfrm>
            <a:off x="0" y="6358830"/>
            <a:ext cx="4315638" cy="369332"/>
          </a:xfrm>
          <a:prstGeom prst="rect">
            <a:avLst/>
          </a:prstGeom>
          <a:noFill/>
        </p:spPr>
        <p:txBody>
          <a:bodyPr wrap="square">
            <a:spAutoFit/>
          </a:bodyPr>
          <a:lstStyle/>
          <a:p>
            <a:pPr algn="ctr">
              <a:defRPr/>
            </a:pPr>
            <a:r>
              <a:rPr lang="en-US" b="1">
                <a:solidFill>
                  <a:prstClr val="black"/>
                </a:solidFill>
                <a:latin typeface="Open Sans Extrabold" panose="020B0906030804020204" pitchFamily="34" charset="0"/>
                <a:ea typeface="Open Sans Extrabold" panose="020B0906030804020204" pitchFamily="34" charset="0"/>
                <a:cs typeface="Open Sans Extrabold" panose="020B0906030804020204" pitchFamily="34" charset="0"/>
              </a:rPr>
              <a:t>GROW . INNOVATE . INSPIRE</a:t>
            </a:r>
          </a:p>
        </p:txBody>
      </p:sp>
    </p:spTree>
    <p:custDataLst>
      <p:tags r:id="rId1"/>
    </p:custDataLst>
    <p:extLst>
      <p:ext uri="{BB962C8B-B14F-4D97-AF65-F5344CB8AC3E}">
        <p14:creationId xmlns:p14="http://schemas.microsoft.com/office/powerpoint/2010/main" val="295371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2">
            <a:extLst>
              <a:ext uri="{FF2B5EF4-FFF2-40B4-BE49-F238E27FC236}">
                <a16:creationId xmlns:a16="http://schemas.microsoft.com/office/drawing/2014/main" id="{E944C8C4-4356-428E-A938-AE7D29808AFF}"/>
              </a:ext>
            </a:extLst>
          </p:cNvPr>
          <p:cNvPicPr>
            <a:picLocks noChangeAspect="1"/>
          </p:cNvPicPr>
          <p:nvPr/>
        </p:nvPicPr>
        <p:blipFill>
          <a:blip r:embed="rId4"/>
          <a:srcRect t="37" b="37"/>
          <a:stretch>
            <a:fillRect/>
          </a:stretch>
        </p:blipFill>
        <p:spPr>
          <a:xfrm>
            <a:off x="-10" y="-11788"/>
            <a:ext cx="12192000" cy="6858000"/>
          </a:xfrm>
          <a:prstGeom prst="rect">
            <a:avLst/>
          </a:prstGeom>
        </p:spPr>
      </p:pic>
      <p:cxnSp>
        <p:nvCxnSpPr>
          <p:cNvPr id="54" name="Straight Connector 53">
            <a:extLst>
              <a:ext uri="{FF2B5EF4-FFF2-40B4-BE49-F238E27FC236}">
                <a16:creationId xmlns:a16="http://schemas.microsoft.com/office/drawing/2014/main" id="{D64BB8DD-DEF1-4A66-AA37-CF0F337C2B54}"/>
              </a:ext>
            </a:extLst>
          </p:cNvPr>
          <p:cNvCxnSpPr>
            <a:cxnSpLocks/>
          </p:cNvCxnSpPr>
          <p:nvPr/>
        </p:nvCxnSpPr>
        <p:spPr>
          <a:xfrm flipV="1">
            <a:off x="7443893" y="3038164"/>
            <a:ext cx="424966" cy="456361"/>
          </a:xfrm>
          <a:prstGeom prst="line">
            <a:avLst/>
          </a:prstGeom>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B2B97B28-4D01-40B3-8BD5-910502A5B936}"/>
              </a:ext>
            </a:extLst>
          </p:cNvPr>
          <p:cNvGrpSpPr/>
          <p:nvPr/>
        </p:nvGrpSpPr>
        <p:grpSpPr>
          <a:xfrm>
            <a:off x="4263740" y="2020527"/>
            <a:ext cx="3452510" cy="3447650"/>
            <a:chOff x="2150589" y="2149262"/>
            <a:chExt cx="3452510" cy="3447650"/>
          </a:xfrm>
        </p:grpSpPr>
        <p:grpSp>
          <p:nvGrpSpPr>
            <p:cNvPr id="97" name="Group 96">
              <a:extLst>
                <a:ext uri="{FF2B5EF4-FFF2-40B4-BE49-F238E27FC236}">
                  <a16:creationId xmlns:a16="http://schemas.microsoft.com/office/drawing/2014/main" id="{07937C02-B51A-45FE-87A0-CC66AB9C0CF2}"/>
                </a:ext>
              </a:extLst>
            </p:cNvPr>
            <p:cNvGrpSpPr/>
            <p:nvPr/>
          </p:nvGrpSpPr>
          <p:grpSpPr>
            <a:xfrm>
              <a:off x="2945713" y="2942706"/>
              <a:ext cx="1866545" cy="1866545"/>
              <a:chOff x="4851632" y="2184636"/>
              <a:chExt cx="2488727" cy="2488727"/>
            </a:xfrm>
            <a:effectLst/>
          </p:grpSpPr>
          <p:sp>
            <p:nvSpPr>
              <p:cNvPr id="129" name="Oval 128">
                <a:extLst>
                  <a:ext uri="{FF2B5EF4-FFF2-40B4-BE49-F238E27FC236}">
                    <a16:creationId xmlns:a16="http://schemas.microsoft.com/office/drawing/2014/main" id="{9683918F-89CB-43E5-A7EE-6E78E573FEE0}"/>
                  </a:ext>
                </a:extLst>
              </p:cNvPr>
              <p:cNvSpPr/>
              <p:nvPr/>
            </p:nvSpPr>
            <p:spPr>
              <a:xfrm>
                <a:off x="5287790" y="2620794"/>
                <a:ext cx="1616412" cy="1616412"/>
              </a:xfrm>
              <a:prstGeom prst="ellipse">
                <a:avLst/>
              </a:prstGeom>
              <a:noFill/>
              <a:ln w="76200">
                <a:solidFill>
                  <a:srgbClr val="2B4A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white"/>
                  </a:solidFill>
                  <a:latin typeface="Calibri" panose="020F0502020204030204" pitchFamily="34" charset="0"/>
                  <a:cs typeface="Calibri" panose="020F0502020204030204" pitchFamily="34" charset="0"/>
                </a:endParaRPr>
              </a:p>
            </p:txBody>
          </p:sp>
          <p:pic>
            <p:nvPicPr>
              <p:cNvPr id="130" name="Picture 129">
                <a:extLst>
                  <a:ext uri="{FF2B5EF4-FFF2-40B4-BE49-F238E27FC236}">
                    <a16:creationId xmlns:a16="http://schemas.microsoft.com/office/drawing/2014/main" id="{5BAA5BAC-E982-40A7-AA6D-BF7D152CD9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7805" y="2962725"/>
                <a:ext cx="909866" cy="885603"/>
              </a:xfrm>
              <a:prstGeom prst="rect">
                <a:avLst/>
              </a:prstGeom>
            </p:spPr>
          </p:pic>
          <p:sp>
            <p:nvSpPr>
              <p:cNvPr id="131" name="Circle: Hollow 130">
                <a:extLst>
                  <a:ext uri="{FF2B5EF4-FFF2-40B4-BE49-F238E27FC236}">
                    <a16:creationId xmlns:a16="http://schemas.microsoft.com/office/drawing/2014/main" id="{5069BF54-8AA4-478A-844B-B79E9DCBE760}"/>
                  </a:ext>
                </a:extLst>
              </p:cNvPr>
              <p:cNvSpPr/>
              <p:nvPr/>
            </p:nvSpPr>
            <p:spPr>
              <a:xfrm>
                <a:off x="4851632" y="2184636"/>
                <a:ext cx="2488727" cy="2488727"/>
              </a:xfrm>
              <a:prstGeom prst="donut">
                <a:avLst>
                  <a:gd name="adj" fmla="val 13292"/>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98" name="Block Arc 97">
              <a:extLst>
                <a:ext uri="{FF2B5EF4-FFF2-40B4-BE49-F238E27FC236}">
                  <a16:creationId xmlns:a16="http://schemas.microsoft.com/office/drawing/2014/main" id="{CC0C3FA7-FDF7-4C7E-AC3E-2D6E25BF0D83}"/>
                </a:ext>
              </a:extLst>
            </p:cNvPr>
            <p:cNvSpPr/>
            <p:nvPr/>
          </p:nvSpPr>
          <p:spPr>
            <a:xfrm rot="12776278">
              <a:off x="2150590" y="2151019"/>
              <a:ext cx="3439949" cy="3439949"/>
            </a:xfrm>
            <a:prstGeom prst="blockArc">
              <a:avLst>
                <a:gd name="adj1" fmla="val 19678662"/>
                <a:gd name="adj2" fmla="val 479576"/>
                <a:gd name="adj3" fmla="val 20656"/>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99" name="Block Arc 98">
              <a:extLst>
                <a:ext uri="{FF2B5EF4-FFF2-40B4-BE49-F238E27FC236}">
                  <a16:creationId xmlns:a16="http://schemas.microsoft.com/office/drawing/2014/main" id="{037FABE8-D66C-4A6C-9FC2-747325A6AC56}"/>
                </a:ext>
              </a:extLst>
            </p:cNvPr>
            <p:cNvSpPr/>
            <p:nvPr/>
          </p:nvSpPr>
          <p:spPr>
            <a:xfrm rot="5635935">
              <a:off x="2162235" y="2161661"/>
              <a:ext cx="3418148" cy="3439949"/>
            </a:xfrm>
            <a:prstGeom prst="blockArc">
              <a:avLst>
                <a:gd name="adj1" fmla="val 18611423"/>
                <a:gd name="adj2" fmla="val 21263739"/>
                <a:gd name="adj3" fmla="val 20916"/>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4740BF7C-6531-4814-A82E-E4864F5BA512}"/>
                </a:ext>
              </a:extLst>
            </p:cNvPr>
            <p:cNvSpPr txBox="1"/>
            <p:nvPr/>
          </p:nvSpPr>
          <p:spPr>
            <a:xfrm>
              <a:off x="4661559" y="4221172"/>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Managing Complexity</a:t>
              </a:r>
            </a:p>
          </p:txBody>
        </p:sp>
        <p:sp>
          <p:nvSpPr>
            <p:cNvPr id="109" name="TextBox 108">
              <a:extLst>
                <a:ext uri="{FF2B5EF4-FFF2-40B4-BE49-F238E27FC236}">
                  <a16:creationId xmlns:a16="http://schemas.microsoft.com/office/drawing/2014/main" id="{46AFAF6C-12A6-4BB4-81A9-45BEC7660CAF}"/>
                </a:ext>
              </a:extLst>
            </p:cNvPr>
            <p:cNvSpPr txBox="1"/>
            <p:nvPr/>
          </p:nvSpPr>
          <p:spPr>
            <a:xfrm>
              <a:off x="2905860" y="2448687"/>
              <a:ext cx="772588"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0" name="TextBox 109">
              <a:extLst>
                <a:ext uri="{FF2B5EF4-FFF2-40B4-BE49-F238E27FC236}">
                  <a16:creationId xmlns:a16="http://schemas.microsoft.com/office/drawing/2014/main" id="{9EA2689C-B260-4682-9B4B-7728C2F0C7D2}"/>
                </a:ext>
              </a:extLst>
            </p:cNvPr>
            <p:cNvSpPr txBox="1"/>
            <p:nvPr/>
          </p:nvSpPr>
          <p:spPr>
            <a:xfrm>
              <a:off x="2161986" y="3218335"/>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Goal Driven</a:t>
              </a:r>
              <a:endParaRPr lang="en-US" sz="1100">
                <a:solidFill>
                  <a:prstClr val="white"/>
                </a:solidFill>
                <a:ea typeface="Open Sans" panose="020B0606030504020204" pitchFamily="34" charset="0"/>
                <a:cs typeface="Open Sans" panose="020B0606030504020204" pitchFamily="34" charset="0"/>
              </a:endParaRPr>
            </a:p>
          </p:txBody>
        </p:sp>
        <p:sp>
          <p:nvSpPr>
            <p:cNvPr id="112" name="TextBox 111">
              <a:extLst>
                <a:ext uri="{FF2B5EF4-FFF2-40B4-BE49-F238E27FC236}">
                  <a16:creationId xmlns:a16="http://schemas.microsoft.com/office/drawing/2014/main" id="{062EA245-B574-44D7-88EC-F870FF140EE0}"/>
                </a:ext>
              </a:extLst>
            </p:cNvPr>
            <p:cNvSpPr txBox="1"/>
            <p:nvPr/>
          </p:nvSpPr>
          <p:spPr>
            <a:xfrm>
              <a:off x="2707472" y="4870803"/>
              <a:ext cx="805280" cy="415498"/>
            </a:xfrm>
            <a:prstGeom prst="rect">
              <a:avLst/>
            </a:prstGeom>
            <a:noFill/>
          </p:spPr>
          <p:txBody>
            <a:bodyPr wrap="square" rtlCol="0">
              <a:spAutoFit/>
            </a:bodyPr>
            <a:lstStyle/>
            <a:p>
              <a:pPr algn="r" defTabSz="685800">
                <a:defRPr/>
              </a:pPr>
              <a:r>
                <a:rPr lang="en-US" sz="1050" b="1">
                  <a:solidFill>
                    <a:prstClr val="white"/>
                  </a:solidFill>
                  <a:latin typeface="Calibri" panose="020F0502020204030204" pitchFamily="34" charset="0"/>
                  <a:cs typeface="Calibri" panose="020F0502020204030204" pitchFamily="34" charset="0"/>
                </a:rPr>
                <a:t>Developing talents</a:t>
              </a:r>
            </a:p>
          </p:txBody>
        </p:sp>
        <p:sp>
          <p:nvSpPr>
            <p:cNvPr id="113" name="TextBox 112">
              <a:extLst>
                <a:ext uri="{FF2B5EF4-FFF2-40B4-BE49-F238E27FC236}">
                  <a16:creationId xmlns:a16="http://schemas.microsoft.com/office/drawing/2014/main" id="{1D0BC188-BDF0-41C6-8772-B8D42A1E9F21}"/>
                </a:ext>
              </a:extLst>
            </p:cNvPr>
            <p:cNvSpPr txBox="1"/>
            <p:nvPr/>
          </p:nvSpPr>
          <p:spPr>
            <a:xfrm>
              <a:off x="3889920" y="4907578"/>
              <a:ext cx="1049481"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Engaging Leadership</a:t>
              </a:r>
              <a:endParaRPr lang="en-US" sz="1100">
                <a:solidFill>
                  <a:prstClr val="white"/>
                </a:solidFill>
                <a:cs typeface="Calibri" panose="020F0502020204030204" pitchFamily="34" charset="0"/>
              </a:endParaRPr>
            </a:p>
          </p:txBody>
        </p:sp>
        <p:sp>
          <p:nvSpPr>
            <p:cNvPr id="114" name="Block Arc 113">
              <a:extLst>
                <a:ext uri="{FF2B5EF4-FFF2-40B4-BE49-F238E27FC236}">
                  <a16:creationId xmlns:a16="http://schemas.microsoft.com/office/drawing/2014/main" id="{D36078C3-6F40-4FB3-91C2-A5A3DE08D61D}"/>
                </a:ext>
              </a:extLst>
            </p:cNvPr>
            <p:cNvSpPr/>
            <p:nvPr/>
          </p:nvSpPr>
          <p:spPr>
            <a:xfrm rot="14982772">
              <a:off x="2163150" y="2156963"/>
              <a:ext cx="3439949" cy="3439949"/>
            </a:xfrm>
            <a:prstGeom prst="blockArc">
              <a:avLst>
                <a:gd name="adj1" fmla="val 1280164"/>
                <a:gd name="adj2" fmla="val 3913451"/>
                <a:gd name="adj3" fmla="val 20660"/>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5" name="TextBox 114">
              <a:extLst>
                <a:ext uri="{FF2B5EF4-FFF2-40B4-BE49-F238E27FC236}">
                  <a16:creationId xmlns:a16="http://schemas.microsoft.com/office/drawing/2014/main" id="{8209D299-AABC-4E16-BCF0-5405586EB620}"/>
                </a:ext>
              </a:extLst>
            </p:cNvPr>
            <p:cNvSpPr txBox="1"/>
            <p:nvPr/>
          </p:nvSpPr>
          <p:spPr>
            <a:xfrm>
              <a:off x="3777216" y="2410288"/>
              <a:ext cx="1218270"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6" name="Block Arc 115">
              <a:extLst>
                <a:ext uri="{FF2B5EF4-FFF2-40B4-BE49-F238E27FC236}">
                  <a16:creationId xmlns:a16="http://schemas.microsoft.com/office/drawing/2014/main" id="{D3D11931-63D2-4524-BC51-9A26F186396A}"/>
                </a:ext>
              </a:extLst>
            </p:cNvPr>
            <p:cNvSpPr/>
            <p:nvPr/>
          </p:nvSpPr>
          <p:spPr>
            <a:xfrm rot="9066691">
              <a:off x="2152010" y="2149262"/>
              <a:ext cx="3439949" cy="3439949"/>
            </a:xfrm>
            <a:prstGeom prst="blockArc">
              <a:avLst>
                <a:gd name="adj1" fmla="val 18022323"/>
                <a:gd name="adj2" fmla="val 20526550"/>
                <a:gd name="adj3" fmla="val 20712"/>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0D0780BE-BA88-4C05-BB32-2309CBDD0E6D}"/>
                </a:ext>
              </a:extLst>
            </p:cNvPr>
            <p:cNvSpPr txBox="1"/>
            <p:nvPr/>
          </p:nvSpPr>
          <p:spPr>
            <a:xfrm>
              <a:off x="2202487" y="4165341"/>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18" name="Rectangle 117">
              <a:extLst>
                <a:ext uri="{FF2B5EF4-FFF2-40B4-BE49-F238E27FC236}">
                  <a16:creationId xmlns:a16="http://schemas.microsoft.com/office/drawing/2014/main" id="{21992E17-9323-4034-A899-50398DF7B32F}"/>
                </a:ext>
              </a:extLst>
            </p:cNvPr>
            <p:cNvSpPr/>
            <p:nvPr/>
          </p:nvSpPr>
          <p:spPr>
            <a:xfrm>
              <a:off x="2817566" y="4873743"/>
              <a:ext cx="1080850" cy="430887"/>
            </a:xfrm>
            <a:prstGeom prst="rect">
              <a:avLst/>
            </a:prstGeom>
          </p:spPr>
          <p:txBody>
            <a:bodyPr wrap="square">
              <a:spAutoFit/>
            </a:bodyPr>
            <a:lstStyle/>
            <a:p>
              <a:pPr algn="ctr" defTabSz="685715">
                <a:buSzPts val="1000"/>
                <a:tabLst>
                  <a:tab pos="342900" algn="l"/>
                </a:tabLst>
                <a:defRPr/>
              </a:pPr>
              <a:r>
                <a:rPr lang="en-US" sz="1100" b="1">
                  <a:solidFill>
                    <a:prstClr val="white"/>
                  </a:solidFill>
                  <a:cs typeface="Calibri" panose="020F0502020204030204" pitchFamily="34" charset="0"/>
                </a:rPr>
                <a:t>Influence </a:t>
              </a:r>
            </a:p>
            <a:p>
              <a:pPr algn="ctr" defTabSz="685715">
                <a:buSzPts val="1000"/>
                <a:tabLst>
                  <a:tab pos="342900" algn="l"/>
                </a:tabLst>
                <a:defRPr/>
              </a:pPr>
              <a:r>
                <a:rPr lang="en-US" sz="1100" b="1">
                  <a:solidFill>
                    <a:prstClr val="white"/>
                  </a:solidFill>
                  <a:cs typeface="Calibri" panose="020F0502020204030204" pitchFamily="34" charset="0"/>
                </a:rPr>
                <a:t>&amp; Challenge</a:t>
              </a:r>
              <a:endParaRPr lang="en-US" sz="1100">
                <a:solidFill>
                  <a:prstClr val="white"/>
                </a:solidFill>
                <a:cs typeface="Calibri" panose="020F0502020204030204" pitchFamily="34" charset="0"/>
              </a:endParaRPr>
            </a:p>
          </p:txBody>
        </p:sp>
        <p:sp>
          <p:nvSpPr>
            <p:cNvPr id="119" name="Block Arc 118">
              <a:extLst>
                <a:ext uri="{FF2B5EF4-FFF2-40B4-BE49-F238E27FC236}">
                  <a16:creationId xmlns:a16="http://schemas.microsoft.com/office/drawing/2014/main" id="{0DD95B26-AD22-4CE7-9CB2-61DDA5941877}"/>
                </a:ext>
              </a:extLst>
            </p:cNvPr>
            <p:cNvSpPr/>
            <p:nvPr/>
          </p:nvSpPr>
          <p:spPr>
            <a:xfrm rot="14982772">
              <a:off x="2150597" y="2151019"/>
              <a:ext cx="3439949" cy="3439949"/>
            </a:xfrm>
            <a:prstGeom prst="blockArc">
              <a:avLst>
                <a:gd name="adj1" fmla="val 20050826"/>
                <a:gd name="adj2" fmla="val 1122482"/>
                <a:gd name="adj3" fmla="val 20941"/>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0" name="TextBox 119">
              <a:extLst>
                <a:ext uri="{FF2B5EF4-FFF2-40B4-BE49-F238E27FC236}">
                  <a16:creationId xmlns:a16="http://schemas.microsoft.com/office/drawing/2014/main" id="{3878D29B-D306-49C2-A85A-E63576D2AAD0}"/>
                </a:ext>
              </a:extLst>
            </p:cNvPr>
            <p:cNvSpPr txBox="1"/>
            <p:nvPr/>
          </p:nvSpPr>
          <p:spPr>
            <a:xfrm>
              <a:off x="2855703" y="2440286"/>
              <a:ext cx="89063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Commercial </a:t>
              </a:r>
            </a:p>
            <a:p>
              <a:pPr algn="ctr" defTabSz="685715">
                <a:buSzPts val="1000"/>
                <a:tabLst>
                  <a:tab pos="342900" algn="l"/>
                </a:tabLst>
                <a:defRPr/>
              </a:pPr>
              <a:r>
                <a:rPr lang="en-US" sz="1100" b="1">
                  <a:solidFill>
                    <a:prstClr val="white"/>
                  </a:solidFill>
                  <a:cs typeface="Calibri" panose="020F0502020204030204" pitchFamily="34" charset="0"/>
                </a:rPr>
                <a:t>Drive</a:t>
              </a:r>
            </a:p>
          </p:txBody>
        </p:sp>
        <p:sp>
          <p:nvSpPr>
            <p:cNvPr id="121" name="Block Arc 120">
              <a:extLst>
                <a:ext uri="{FF2B5EF4-FFF2-40B4-BE49-F238E27FC236}">
                  <a16:creationId xmlns:a16="http://schemas.microsoft.com/office/drawing/2014/main" id="{584B831E-2ACA-4C8C-84C8-C5555AE9E104}"/>
                </a:ext>
              </a:extLst>
            </p:cNvPr>
            <p:cNvSpPr/>
            <p:nvPr/>
          </p:nvSpPr>
          <p:spPr>
            <a:xfrm rot="9066691">
              <a:off x="2150589" y="2151018"/>
              <a:ext cx="3439949" cy="3439949"/>
            </a:xfrm>
            <a:prstGeom prst="blockArc">
              <a:avLst>
                <a:gd name="adj1" fmla="val 20722041"/>
                <a:gd name="adj2" fmla="val 1624464"/>
                <a:gd name="adj3" fmla="val 20809"/>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2" name="TextBox 121">
              <a:extLst>
                <a:ext uri="{FF2B5EF4-FFF2-40B4-BE49-F238E27FC236}">
                  <a16:creationId xmlns:a16="http://schemas.microsoft.com/office/drawing/2014/main" id="{2B63598A-0AFB-4961-96B3-606478C2FFA4}"/>
                </a:ext>
              </a:extLst>
            </p:cNvPr>
            <p:cNvSpPr txBox="1"/>
            <p:nvPr/>
          </p:nvSpPr>
          <p:spPr>
            <a:xfrm>
              <a:off x="2216497" y="4186109"/>
              <a:ext cx="846992" cy="430887"/>
            </a:xfrm>
            <a:prstGeom prst="rect">
              <a:avLst/>
            </a:prstGeom>
            <a:noFill/>
          </p:spPr>
          <p:txBody>
            <a:bodyPr wrap="square" rtlCol="0">
              <a:spAutoFit/>
            </a:bodyPr>
            <a:lstStyle/>
            <a:p>
              <a:pPr algn="ctr" defTabSz="685715">
                <a:buSzPts val="1000"/>
                <a:tabLst>
                  <a:tab pos="342900" algn="l"/>
                </a:tabLst>
                <a:defRPr/>
              </a:pPr>
              <a:r>
                <a:rPr lang="en-US" sz="1070" b="1">
                  <a:solidFill>
                    <a:prstClr val="white"/>
                  </a:solidFill>
                  <a:ea typeface="Open Sans" panose="020B0606030504020204" pitchFamily="34" charset="0"/>
                  <a:cs typeface="Open Sans" panose="020B0606030504020204" pitchFamily="34" charset="0"/>
                </a:rPr>
                <a:t>Managing Complexity</a:t>
              </a:r>
            </a:p>
          </p:txBody>
        </p:sp>
        <p:sp>
          <p:nvSpPr>
            <p:cNvPr id="125" name="Rectangle 124">
              <a:extLst>
                <a:ext uri="{FF2B5EF4-FFF2-40B4-BE49-F238E27FC236}">
                  <a16:creationId xmlns:a16="http://schemas.microsoft.com/office/drawing/2014/main" id="{C8D129E6-5737-424B-8ED1-9397D0D7312C}"/>
                </a:ext>
              </a:extLst>
            </p:cNvPr>
            <p:cNvSpPr/>
            <p:nvPr/>
          </p:nvSpPr>
          <p:spPr>
            <a:xfrm rot="21309999">
              <a:off x="3321868" y="3088089"/>
              <a:ext cx="990886" cy="416854"/>
            </a:xfrm>
            <a:prstGeom prst="rect">
              <a:avLst/>
            </a:prstGeom>
          </p:spPr>
          <p:txBody>
            <a:bodyPr wrap="square">
              <a:prstTxWarp prst="textArchUp">
                <a:avLst>
                  <a:gd name="adj" fmla="val 11057518"/>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Respect </a:t>
              </a:r>
            </a:p>
          </p:txBody>
        </p:sp>
        <p:sp>
          <p:nvSpPr>
            <p:cNvPr id="126" name="Rectangle 125">
              <a:extLst>
                <a:ext uri="{FF2B5EF4-FFF2-40B4-BE49-F238E27FC236}">
                  <a16:creationId xmlns:a16="http://schemas.microsoft.com/office/drawing/2014/main" id="{481DE444-C5C8-45F5-8439-708BA4E9130E}"/>
                </a:ext>
              </a:extLst>
            </p:cNvPr>
            <p:cNvSpPr/>
            <p:nvPr/>
          </p:nvSpPr>
          <p:spPr>
            <a:xfrm rot="5400000">
              <a:off x="3783267" y="3593382"/>
              <a:ext cx="1166729" cy="535080"/>
            </a:xfrm>
            <a:prstGeom prst="rect">
              <a:avLst/>
            </a:prstGeom>
          </p:spPr>
          <p:txBody>
            <a:bodyPr wrap="square">
              <a:prstTxWarp prst="textArchUp">
                <a:avLst>
                  <a:gd name="adj" fmla="val 11323613"/>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Collaboration </a:t>
              </a:r>
            </a:p>
          </p:txBody>
        </p:sp>
        <p:sp>
          <p:nvSpPr>
            <p:cNvPr id="123" name="Block Arc 122">
              <a:extLst>
                <a:ext uri="{FF2B5EF4-FFF2-40B4-BE49-F238E27FC236}">
                  <a16:creationId xmlns:a16="http://schemas.microsoft.com/office/drawing/2014/main" id="{B2F9C3E2-E9CD-4054-A566-9075227749C0}"/>
                </a:ext>
              </a:extLst>
            </p:cNvPr>
            <p:cNvSpPr/>
            <p:nvPr/>
          </p:nvSpPr>
          <p:spPr>
            <a:xfrm rot="1734070">
              <a:off x="2150739" y="2156005"/>
              <a:ext cx="3439949" cy="3439949"/>
            </a:xfrm>
            <a:prstGeom prst="blockArc">
              <a:avLst>
                <a:gd name="adj1" fmla="val 19874700"/>
                <a:gd name="adj2" fmla="val 765153"/>
                <a:gd name="adj3" fmla="val 20732"/>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7" name="Rectangle 126">
              <a:extLst>
                <a:ext uri="{FF2B5EF4-FFF2-40B4-BE49-F238E27FC236}">
                  <a16:creationId xmlns:a16="http://schemas.microsoft.com/office/drawing/2014/main" id="{EDE1FE7F-3790-4239-AD86-BCF92F1F352D}"/>
                </a:ext>
              </a:extLst>
            </p:cNvPr>
            <p:cNvSpPr/>
            <p:nvPr/>
          </p:nvSpPr>
          <p:spPr>
            <a:xfrm rot="4875791">
              <a:off x="2781441" y="3662763"/>
              <a:ext cx="1092396" cy="503452"/>
            </a:xfrm>
            <a:prstGeom prst="rect">
              <a:avLst/>
            </a:prstGeom>
          </p:spPr>
          <p:txBody>
            <a:bodyPr wrap="square">
              <a:prstTxWarp prst="textArchDown">
                <a:avLst>
                  <a:gd name="adj" fmla="val 140597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Integrity </a:t>
              </a:r>
            </a:p>
          </p:txBody>
        </p:sp>
        <p:sp>
          <p:nvSpPr>
            <p:cNvPr id="124" name="TextBox 123">
              <a:extLst>
                <a:ext uri="{FF2B5EF4-FFF2-40B4-BE49-F238E27FC236}">
                  <a16:creationId xmlns:a16="http://schemas.microsoft.com/office/drawing/2014/main" id="{978C1A72-DAAB-470A-AA85-346CD4977857}"/>
                </a:ext>
              </a:extLst>
            </p:cNvPr>
            <p:cNvSpPr txBox="1"/>
            <p:nvPr/>
          </p:nvSpPr>
          <p:spPr>
            <a:xfrm>
              <a:off x="4661559" y="4132993"/>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28" name="Rectangle 127">
              <a:extLst>
                <a:ext uri="{FF2B5EF4-FFF2-40B4-BE49-F238E27FC236}">
                  <a16:creationId xmlns:a16="http://schemas.microsoft.com/office/drawing/2014/main" id="{8CA88BE5-58F8-4E08-A802-381889AA37A5}"/>
                </a:ext>
              </a:extLst>
            </p:cNvPr>
            <p:cNvSpPr/>
            <p:nvPr/>
          </p:nvSpPr>
          <p:spPr>
            <a:xfrm>
              <a:off x="3348004" y="4122462"/>
              <a:ext cx="1059894" cy="582553"/>
            </a:xfrm>
            <a:prstGeom prst="rect">
              <a:avLst/>
            </a:prstGeom>
          </p:spPr>
          <p:txBody>
            <a:bodyPr wrap="square">
              <a:prstTxWarp prst="textArchDown">
                <a:avLst>
                  <a:gd name="adj" fmla="val 98823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Excellence </a:t>
              </a:r>
            </a:p>
          </p:txBody>
        </p:sp>
        <p:sp>
          <p:nvSpPr>
            <p:cNvPr id="107" name="Block Arc 106">
              <a:extLst>
                <a:ext uri="{FF2B5EF4-FFF2-40B4-BE49-F238E27FC236}">
                  <a16:creationId xmlns:a16="http://schemas.microsoft.com/office/drawing/2014/main" id="{108D759B-1519-4AA0-AD2C-F92FBC4565D8}"/>
                </a:ext>
              </a:extLst>
            </p:cNvPr>
            <p:cNvSpPr/>
            <p:nvPr/>
          </p:nvSpPr>
          <p:spPr>
            <a:xfrm rot="20556388">
              <a:off x="2150597" y="2151020"/>
              <a:ext cx="3439949" cy="3439949"/>
            </a:xfrm>
            <a:prstGeom prst="blockArc">
              <a:avLst>
                <a:gd name="adj1" fmla="val 20219796"/>
                <a:gd name="adj2" fmla="val 871660"/>
                <a:gd name="adj3" fmla="val 20618"/>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1" name="TextBox 110">
              <a:extLst>
                <a:ext uri="{FF2B5EF4-FFF2-40B4-BE49-F238E27FC236}">
                  <a16:creationId xmlns:a16="http://schemas.microsoft.com/office/drawing/2014/main" id="{DCAA3C4C-2206-45ED-A3EC-23D246B9B1A5}"/>
                </a:ext>
              </a:extLst>
            </p:cNvPr>
            <p:cNvSpPr txBox="1"/>
            <p:nvPr/>
          </p:nvSpPr>
          <p:spPr>
            <a:xfrm>
              <a:off x="4729270" y="3189564"/>
              <a:ext cx="864624"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Future Proofing</a:t>
              </a:r>
              <a:endParaRPr lang="en-US" sz="1100">
                <a:solidFill>
                  <a:prstClr val="white"/>
                </a:solidFill>
                <a:cs typeface="Calibri" panose="020F0502020204030204" pitchFamily="34" charset="0"/>
              </a:endParaRPr>
            </a:p>
          </p:txBody>
        </p:sp>
      </p:grpSp>
      <p:cxnSp>
        <p:nvCxnSpPr>
          <p:cNvPr id="65" name="Straight Connector 64">
            <a:extLst>
              <a:ext uri="{FF2B5EF4-FFF2-40B4-BE49-F238E27FC236}">
                <a16:creationId xmlns:a16="http://schemas.microsoft.com/office/drawing/2014/main" id="{8B03F8A3-BACF-4EBE-9E15-349B5ACAD0F4}"/>
              </a:ext>
            </a:extLst>
          </p:cNvPr>
          <p:cNvCxnSpPr>
            <a:cxnSpLocks/>
          </p:cNvCxnSpPr>
          <p:nvPr/>
        </p:nvCxnSpPr>
        <p:spPr>
          <a:xfrm>
            <a:off x="7009838" y="5137255"/>
            <a:ext cx="461622" cy="406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FF46913-B42F-44D0-8001-6769D126EA43}"/>
              </a:ext>
            </a:extLst>
          </p:cNvPr>
          <p:cNvCxnSpPr>
            <a:cxnSpLocks/>
          </p:cNvCxnSpPr>
          <p:nvPr/>
        </p:nvCxnSpPr>
        <p:spPr>
          <a:xfrm flipV="1">
            <a:off x="7504908" y="4365956"/>
            <a:ext cx="247874" cy="167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4364EEF-62B4-4D8E-BE6F-132AF94DB24E}"/>
              </a:ext>
            </a:extLst>
          </p:cNvPr>
          <p:cNvCxnSpPr>
            <a:cxnSpLocks/>
          </p:cNvCxnSpPr>
          <p:nvPr/>
        </p:nvCxnSpPr>
        <p:spPr>
          <a:xfrm flipV="1">
            <a:off x="6999210" y="1845548"/>
            <a:ext cx="466542" cy="466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69FCC87-1020-4F90-AEC3-2AA965554D7C}"/>
              </a:ext>
            </a:extLst>
          </p:cNvPr>
          <p:cNvCxnSpPr>
            <a:cxnSpLocks/>
          </p:cNvCxnSpPr>
          <p:nvPr/>
        </p:nvCxnSpPr>
        <p:spPr>
          <a:xfrm flipH="1" flipV="1">
            <a:off x="4203466" y="3038454"/>
            <a:ext cx="152223" cy="129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05AB5F2-E5E1-4A3D-99E8-1AC265E9163E}"/>
              </a:ext>
            </a:extLst>
          </p:cNvPr>
          <p:cNvCxnSpPr/>
          <p:nvPr/>
        </p:nvCxnSpPr>
        <p:spPr>
          <a:xfrm>
            <a:off x="7465752" y="1846761"/>
            <a:ext cx="9060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FDB14A-80FC-4ED1-B758-4DDCCA986E9E}"/>
              </a:ext>
            </a:extLst>
          </p:cNvPr>
          <p:cNvCxnSpPr/>
          <p:nvPr/>
        </p:nvCxnSpPr>
        <p:spPr>
          <a:xfrm>
            <a:off x="7868859" y="3038164"/>
            <a:ext cx="5378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31A0D37-B0A0-4D57-B37A-A452CE13C06C}"/>
              </a:ext>
            </a:extLst>
          </p:cNvPr>
          <p:cNvCxnSpPr>
            <a:cxnSpLocks/>
          </p:cNvCxnSpPr>
          <p:nvPr/>
        </p:nvCxnSpPr>
        <p:spPr>
          <a:xfrm flipH="1" flipV="1">
            <a:off x="4509579" y="2003383"/>
            <a:ext cx="408005" cy="378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61783D8-8259-43A3-8DD1-328383C8DE96}"/>
              </a:ext>
            </a:extLst>
          </p:cNvPr>
          <p:cNvCxnSpPr/>
          <p:nvPr/>
        </p:nvCxnSpPr>
        <p:spPr>
          <a:xfrm>
            <a:off x="7748512" y="4367652"/>
            <a:ext cx="7718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022C6D5-53D2-4EA6-B87F-0F2DD2FCE948}"/>
              </a:ext>
            </a:extLst>
          </p:cNvPr>
          <p:cNvCxnSpPr/>
          <p:nvPr/>
        </p:nvCxnSpPr>
        <p:spPr>
          <a:xfrm>
            <a:off x="7471460" y="5543526"/>
            <a:ext cx="6605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C19326-D69A-4504-8128-6456545BBC01}"/>
              </a:ext>
            </a:extLst>
          </p:cNvPr>
          <p:cNvCxnSpPr/>
          <p:nvPr/>
        </p:nvCxnSpPr>
        <p:spPr>
          <a:xfrm flipH="1">
            <a:off x="3830339" y="2003383"/>
            <a:ext cx="679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E501D0A-8DE9-4900-BE2E-C6440995F725}"/>
              </a:ext>
            </a:extLst>
          </p:cNvPr>
          <p:cNvCxnSpPr/>
          <p:nvPr/>
        </p:nvCxnSpPr>
        <p:spPr>
          <a:xfrm flipH="1">
            <a:off x="3528708" y="3038454"/>
            <a:ext cx="679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2C34F1-5A35-47A5-BB18-BF92AF4A5D9A}"/>
              </a:ext>
            </a:extLst>
          </p:cNvPr>
          <p:cNvCxnSpPr>
            <a:cxnSpLocks/>
          </p:cNvCxnSpPr>
          <p:nvPr/>
        </p:nvCxnSpPr>
        <p:spPr>
          <a:xfrm flipH="1" flipV="1">
            <a:off x="4206895" y="4315431"/>
            <a:ext cx="240324" cy="158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D5FB21A-3608-4DF8-9F64-3D8B0CF03AFB}"/>
              </a:ext>
            </a:extLst>
          </p:cNvPr>
          <p:cNvCxnSpPr>
            <a:cxnSpLocks/>
          </p:cNvCxnSpPr>
          <p:nvPr/>
        </p:nvCxnSpPr>
        <p:spPr>
          <a:xfrm flipH="1">
            <a:off x="3736767" y="4315978"/>
            <a:ext cx="4739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D8F7A13-3C2B-47EF-ABE8-24092E91D2C3}"/>
              </a:ext>
            </a:extLst>
          </p:cNvPr>
          <p:cNvCxnSpPr>
            <a:cxnSpLocks/>
          </p:cNvCxnSpPr>
          <p:nvPr/>
        </p:nvCxnSpPr>
        <p:spPr>
          <a:xfrm flipH="1">
            <a:off x="4726720" y="5337978"/>
            <a:ext cx="496543" cy="494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FEFBD82-5536-4C16-AA2A-64682CDCC4F6}"/>
              </a:ext>
            </a:extLst>
          </p:cNvPr>
          <p:cNvCxnSpPr/>
          <p:nvPr/>
        </p:nvCxnSpPr>
        <p:spPr>
          <a:xfrm flipH="1">
            <a:off x="3820343" y="5834436"/>
            <a:ext cx="910858" cy="0"/>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69AB0473-148D-4EAC-8594-1D7F300088FC}"/>
              </a:ext>
            </a:extLst>
          </p:cNvPr>
          <p:cNvSpPr/>
          <p:nvPr/>
        </p:nvSpPr>
        <p:spPr>
          <a:xfrm>
            <a:off x="3823437" y="196409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FF1B709-54AC-4E3E-8489-AD62DAD8468F}"/>
              </a:ext>
            </a:extLst>
          </p:cNvPr>
          <p:cNvSpPr/>
          <p:nvPr/>
        </p:nvSpPr>
        <p:spPr>
          <a:xfrm>
            <a:off x="3507322" y="2997656"/>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7C565A7-E738-4C5E-8BA6-AD011C77C928}"/>
              </a:ext>
            </a:extLst>
          </p:cNvPr>
          <p:cNvSpPr/>
          <p:nvPr/>
        </p:nvSpPr>
        <p:spPr>
          <a:xfrm>
            <a:off x="3722826" y="4280630"/>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4918340-58F0-4107-B97E-11CC9E7D3B69}"/>
              </a:ext>
            </a:extLst>
          </p:cNvPr>
          <p:cNvSpPr/>
          <p:nvPr/>
        </p:nvSpPr>
        <p:spPr>
          <a:xfrm>
            <a:off x="3806478" y="581163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ABD9567-B2A6-4BB0-9572-CF0F2BD27C32}"/>
              </a:ext>
            </a:extLst>
          </p:cNvPr>
          <p:cNvSpPr/>
          <p:nvPr/>
        </p:nvSpPr>
        <p:spPr>
          <a:xfrm>
            <a:off x="8314978" y="1809895"/>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8A7A00F-3DFB-4DF9-B753-8E79AC8D226F}"/>
              </a:ext>
            </a:extLst>
          </p:cNvPr>
          <p:cNvSpPr/>
          <p:nvPr/>
        </p:nvSpPr>
        <p:spPr>
          <a:xfrm>
            <a:off x="8363878" y="301478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AE3E57C-8CC7-4967-9E72-3197F41BC1BB}"/>
              </a:ext>
            </a:extLst>
          </p:cNvPr>
          <p:cNvSpPr/>
          <p:nvPr/>
        </p:nvSpPr>
        <p:spPr>
          <a:xfrm>
            <a:off x="8480052" y="4334096"/>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356EB79-3618-4FE0-B576-06E2D3D7512B}"/>
              </a:ext>
            </a:extLst>
          </p:cNvPr>
          <p:cNvSpPr/>
          <p:nvPr/>
        </p:nvSpPr>
        <p:spPr>
          <a:xfrm>
            <a:off x="8119743" y="5509970"/>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A4810CEC-BCF4-4221-B25B-A3F9F6EE1D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92" name="Rectangle 91">
            <a:extLst>
              <a:ext uri="{FF2B5EF4-FFF2-40B4-BE49-F238E27FC236}">
                <a16:creationId xmlns:a16="http://schemas.microsoft.com/office/drawing/2014/main" id="{3C45B02A-812F-4184-B3AE-A7B6743341E9}"/>
              </a:ext>
            </a:extLst>
          </p:cNvPr>
          <p:cNvSpPr/>
          <p:nvPr/>
        </p:nvSpPr>
        <p:spPr>
          <a:xfrm>
            <a:off x="1045003" y="1843450"/>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Commercial Drive</a:t>
            </a:r>
          </a:p>
        </p:txBody>
      </p:sp>
      <p:sp>
        <p:nvSpPr>
          <p:cNvPr id="93" name="Rectangle 92">
            <a:extLst>
              <a:ext uri="{FF2B5EF4-FFF2-40B4-BE49-F238E27FC236}">
                <a16:creationId xmlns:a16="http://schemas.microsoft.com/office/drawing/2014/main" id="{CC7E281B-D8C4-4EAC-8799-96BB01A9DF66}"/>
              </a:ext>
            </a:extLst>
          </p:cNvPr>
          <p:cNvSpPr/>
          <p:nvPr/>
        </p:nvSpPr>
        <p:spPr>
          <a:xfrm>
            <a:off x="892963" y="2890782"/>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Goal Driven</a:t>
            </a:r>
          </a:p>
        </p:txBody>
      </p:sp>
      <p:sp>
        <p:nvSpPr>
          <p:cNvPr id="94" name="Rectangle 93">
            <a:extLst>
              <a:ext uri="{FF2B5EF4-FFF2-40B4-BE49-F238E27FC236}">
                <a16:creationId xmlns:a16="http://schemas.microsoft.com/office/drawing/2014/main" id="{3EB48399-BE73-42C2-942B-ED7665BCF44B}"/>
              </a:ext>
            </a:extLst>
          </p:cNvPr>
          <p:cNvSpPr/>
          <p:nvPr/>
        </p:nvSpPr>
        <p:spPr>
          <a:xfrm>
            <a:off x="1126153" y="4169380"/>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Managing Complexity</a:t>
            </a:r>
          </a:p>
        </p:txBody>
      </p:sp>
      <p:sp>
        <p:nvSpPr>
          <p:cNvPr id="95" name="Rectangle 94">
            <a:extLst>
              <a:ext uri="{FF2B5EF4-FFF2-40B4-BE49-F238E27FC236}">
                <a16:creationId xmlns:a16="http://schemas.microsoft.com/office/drawing/2014/main" id="{DFBABDAF-E7BF-4BF0-A58F-0FDC9280C889}"/>
              </a:ext>
            </a:extLst>
          </p:cNvPr>
          <p:cNvSpPr/>
          <p:nvPr/>
        </p:nvSpPr>
        <p:spPr>
          <a:xfrm>
            <a:off x="1061925" y="5706688"/>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Influence &amp; Challenge</a:t>
            </a:r>
          </a:p>
        </p:txBody>
      </p:sp>
      <p:sp>
        <p:nvSpPr>
          <p:cNvPr id="101" name="TextBox 100">
            <a:extLst>
              <a:ext uri="{FF2B5EF4-FFF2-40B4-BE49-F238E27FC236}">
                <a16:creationId xmlns:a16="http://schemas.microsoft.com/office/drawing/2014/main" id="{2A6261F6-89FE-4023-B356-6F57646B51F8}"/>
              </a:ext>
            </a:extLst>
          </p:cNvPr>
          <p:cNvSpPr txBox="1"/>
          <p:nvPr/>
        </p:nvSpPr>
        <p:spPr>
          <a:xfrm>
            <a:off x="2660047" y="260072"/>
            <a:ext cx="6671891" cy="954107"/>
          </a:xfrm>
          <a:prstGeom prst="rect">
            <a:avLst/>
          </a:prstGeom>
          <a:noFill/>
        </p:spPr>
        <p:txBody>
          <a:bodyPr wrap="square" rtlCol="0">
            <a:spAutoFit/>
          </a:bodyPr>
          <a:lstStyle/>
          <a:p>
            <a:pPr algn="ctr"/>
            <a:r>
              <a:rPr lang="en-US" sz="28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8 LEADERSHIP COMPETENCIES</a:t>
            </a:r>
          </a:p>
          <a:p>
            <a:pPr algn="ctr"/>
            <a:r>
              <a:rPr lang="en-US" sz="2800">
                <a:latin typeface="Graphik Semibold" panose="020B0703030202060203" pitchFamily="34" charset="0"/>
                <a:ea typeface="Open Sans Extrabold" panose="020B0906030804020204" pitchFamily="34" charset="0"/>
                <a:cs typeface="Open Sans Extrabold" panose="020B0906030804020204" pitchFamily="34" charset="0"/>
              </a:rPr>
              <a:t> FOR SUCCESS</a:t>
            </a:r>
          </a:p>
        </p:txBody>
      </p:sp>
      <p:sp>
        <p:nvSpPr>
          <p:cNvPr id="102" name="Rectangle 101">
            <a:extLst>
              <a:ext uri="{FF2B5EF4-FFF2-40B4-BE49-F238E27FC236}">
                <a16:creationId xmlns:a16="http://schemas.microsoft.com/office/drawing/2014/main" id="{8792CA48-5A27-4346-83AC-BA1CADE2CAEE}"/>
              </a:ext>
            </a:extLst>
          </p:cNvPr>
          <p:cNvSpPr/>
          <p:nvPr/>
        </p:nvSpPr>
        <p:spPr>
          <a:xfrm>
            <a:off x="8529006" y="1670410"/>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Customer Centricity</a:t>
            </a:r>
          </a:p>
        </p:txBody>
      </p:sp>
      <p:sp>
        <p:nvSpPr>
          <p:cNvPr id="103" name="Rectangle 102">
            <a:extLst>
              <a:ext uri="{FF2B5EF4-FFF2-40B4-BE49-F238E27FC236}">
                <a16:creationId xmlns:a16="http://schemas.microsoft.com/office/drawing/2014/main" id="{030CB480-6191-410F-A737-E1802EC43B34}"/>
              </a:ext>
            </a:extLst>
          </p:cNvPr>
          <p:cNvSpPr/>
          <p:nvPr/>
        </p:nvSpPr>
        <p:spPr>
          <a:xfrm>
            <a:off x="8594076" y="2876283"/>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Future Proofing</a:t>
            </a:r>
          </a:p>
        </p:txBody>
      </p:sp>
      <p:sp>
        <p:nvSpPr>
          <p:cNvPr id="104" name="Rectangle 103">
            <a:extLst>
              <a:ext uri="{FF2B5EF4-FFF2-40B4-BE49-F238E27FC236}">
                <a16:creationId xmlns:a16="http://schemas.microsoft.com/office/drawing/2014/main" id="{B414907D-852E-41EC-9AF0-E3EB328A6BDC}"/>
              </a:ext>
            </a:extLst>
          </p:cNvPr>
          <p:cNvSpPr/>
          <p:nvPr/>
        </p:nvSpPr>
        <p:spPr>
          <a:xfrm>
            <a:off x="8633041" y="4243032"/>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Change Agile</a:t>
            </a:r>
          </a:p>
        </p:txBody>
      </p:sp>
      <p:sp>
        <p:nvSpPr>
          <p:cNvPr id="105" name="Rectangle 104">
            <a:extLst>
              <a:ext uri="{FF2B5EF4-FFF2-40B4-BE49-F238E27FC236}">
                <a16:creationId xmlns:a16="http://schemas.microsoft.com/office/drawing/2014/main" id="{9B15E1E4-1EBA-48D9-884A-6A50CE630853}"/>
              </a:ext>
            </a:extLst>
          </p:cNvPr>
          <p:cNvSpPr/>
          <p:nvPr/>
        </p:nvSpPr>
        <p:spPr>
          <a:xfrm>
            <a:off x="8391318" y="5424026"/>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Engaging Leadership</a:t>
            </a:r>
          </a:p>
        </p:txBody>
      </p:sp>
      <p:sp>
        <p:nvSpPr>
          <p:cNvPr id="2" name="TextBox 1">
            <a:extLst>
              <a:ext uri="{FF2B5EF4-FFF2-40B4-BE49-F238E27FC236}">
                <a16:creationId xmlns:a16="http://schemas.microsoft.com/office/drawing/2014/main" id="{65164772-8A32-0269-1859-E13D5064E87A}"/>
              </a:ext>
            </a:extLst>
          </p:cNvPr>
          <p:cNvSpPr txBox="1"/>
          <p:nvPr/>
        </p:nvSpPr>
        <p:spPr>
          <a:xfrm>
            <a:off x="0" y="6358830"/>
            <a:ext cx="4315638" cy="369332"/>
          </a:xfrm>
          <a:prstGeom prst="rect">
            <a:avLst/>
          </a:prstGeom>
          <a:noFill/>
        </p:spPr>
        <p:txBody>
          <a:bodyPr wrap="square">
            <a:spAutoFit/>
          </a:bodyPr>
          <a:lstStyle/>
          <a:p>
            <a:pPr algn="ctr">
              <a:defRPr/>
            </a:pPr>
            <a:r>
              <a:rPr lang="en-US" b="1">
                <a:solidFill>
                  <a:prstClr val="black"/>
                </a:solidFill>
                <a:latin typeface="Open Sans Extrabold" panose="020B0906030804020204" pitchFamily="34" charset="0"/>
                <a:ea typeface="Open Sans Extrabold" panose="020B0906030804020204" pitchFamily="34" charset="0"/>
                <a:cs typeface="Open Sans Extrabold" panose="020B0906030804020204" pitchFamily="34" charset="0"/>
              </a:rPr>
              <a:t>GROW . INNOVATE . INSPIRE</a:t>
            </a:r>
          </a:p>
        </p:txBody>
      </p:sp>
    </p:spTree>
    <p:custDataLst>
      <p:tags r:id="rId1"/>
    </p:custDataLst>
    <p:extLst>
      <p:ext uri="{BB962C8B-B14F-4D97-AF65-F5344CB8AC3E}">
        <p14:creationId xmlns:p14="http://schemas.microsoft.com/office/powerpoint/2010/main" val="1823147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2">
            <a:extLst>
              <a:ext uri="{FF2B5EF4-FFF2-40B4-BE49-F238E27FC236}">
                <a16:creationId xmlns:a16="http://schemas.microsoft.com/office/drawing/2014/main" id="{E944C8C4-4356-428E-A938-AE7D29808AFF}"/>
              </a:ext>
            </a:extLst>
          </p:cNvPr>
          <p:cNvPicPr>
            <a:picLocks noChangeAspect="1"/>
          </p:cNvPicPr>
          <p:nvPr/>
        </p:nvPicPr>
        <p:blipFill>
          <a:blip r:embed="rId4"/>
          <a:srcRect t="37" b="37"/>
          <a:stretch>
            <a:fillRect/>
          </a:stretch>
        </p:blipFill>
        <p:spPr>
          <a:xfrm>
            <a:off x="-10" y="-11788"/>
            <a:ext cx="12192000" cy="6858000"/>
          </a:xfrm>
          <a:prstGeom prst="rect">
            <a:avLst/>
          </a:prstGeom>
        </p:spPr>
      </p:pic>
      <p:grpSp>
        <p:nvGrpSpPr>
          <p:cNvPr id="96" name="Group 95">
            <a:extLst>
              <a:ext uri="{FF2B5EF4-FFF2-40B4-BE49-F238E27FC236}">
                <a16:creationId xmlns:a16="http://schemas.microsoft.com/office/drawing/2014/main" id="{B2B97B28-4D01-40B3-8BD5-910502A5B936}"/>
              </a:ext>
            </a:extLst>
          </p:cNvPr>
          <p:cNvGrpSpPr/>
          <p:nvPr/>
        </p:nvGrpSpPr>
        <p:grpSpPr>
          <a:xfrm>
            <a:off x="4263740" y="2020527"/>
            <a:ext cx="3452510" cy="3447650"/>
            <a:chOff x="2150589" y="2149262"/>
            <a:chExt cx="3452510" cy="3447650"/>
          </a:xfrm>
        </p:grpSpPr>
        <p:grpSp>
          <p:nvGrpSpPr>
            <p:cNvPr id="97" name="Group 96">
              <a:extLst>
                <a:ext uri="{FF2B5EF4-FFF2-40B4-BE49-F238E27FC236}">
                  <a16:creationId xmlns:a16="http://schemas.microsoft.com/office/drawing/2014/main" id="{07937C02-B51A-45FE-87A0-CC66AB9C0CF2}"/>
                </a:ext>
              </a:extLst>
            </p:cNvPr>
            <p:cNvGrpSpPr/>
            <p:nvPr/>
          </p:nvGrpSpPr>
          <p:grpSpPr>
            <a:xfrm>
              <a:off x="2945713" y="2942706"/>
              <a:ext cx="1866545" cy="1866545"/>
              <a:chOff x="4851632" y="2184636"/>
              <a:chExt cx="2488727" cy="2488727"/>
            </a:xfrm>
            <a:effectLst/>
          </p:grpSpPr>
          <p:sp>
            <p:nvSpPr>
              <p:cNvPr id="129" name="Oval 128">
                <a:extLst>
                  <a:ext uri="{FF2B5EF4-FFF2-40B4-BE49-F238E27FC236}">
                    <a16:creationId xmlns:a16="http://schemas.microsoft.com/office/drawing/2014/main" id="{9683918F-89CB-43E5-A7EE-6E78E573FEE0}"/>
                  </a:ext>
                </a:extLst>
              </p:cNvPr>
              <p:cNvSpPr/>
              <p:nvPr/>
            </p:nvSpPr>
            <p:spPr>
              <a:xfrm>
                <a:off x="5287790" y="2620794"/>
                <a:ext cx="1616412" cy="1616412"/>
              </a:xfrm>
              <a:prstGeom prst="ellipse">
                <a:avLst/>
              </a:prstGeom>
              <a:noFill/>
              <a:ln w="76200">
                <a:solidFill>
                  <a:srgbClr val="2B4A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white"/>
                  </a:solidFill>
                  <a:latin typeface="Calibri" panose="020F0502020204030204" pitchFamily="34" charset="0"/>
                  <a:cs typeface="Calibri" panose="020F0502020204030204" pitchFamily="34" charset="0"/>
                </a:endParaRPr>
              </a:p>
            </p:txBody>
          </p:sp>
          <p:pic>
            <p:nvPicPr>
              <p:cNvPr id="130" name="Picture 129">
                <a:extLst>
                  <a:ext uri="{FF2B5EF4-FFF2-40B4-BE49-F238E27FC236}">
                    <a16:creationId xmlns:a16="http://schemas.microsoft.com/office/drawing/2014/main" id="{5BAA5BAC-E982-40A7-AA6D-BF7D152CD9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7805" y="2962725"/>
                <a:ext cx="909866" cy="885603"/>
              </a:xfrm>
              <a:prstGeom prst="rect">
                <a:avLst/>
              </a:prstGeom>
            </p:spPr>
          </p:pic>
          <p:sp>
            <p:nvSpPr>
              <p:cNvPr id="131" name="Circle: Hollow 130">
                <a:extLst>
                  <a:ext uri="{FF2B5EF4-FFF2-40B4-BE49-F238E27FC236}">
                    <a16:creationId xmlns:a16="http://schemas.microsoft.com/office/drawing/2014/main" id="{5069BF54-8AA4-478A-844B-B79E9DCBE760}"/>
                  </a:ext>
                </a:extLst>
              </p:cNvPr>
              <p:cNvSpPr/>
              <p:nvPr/>
            </p:nvSpPr>
            <p:spPr>
              <a:xfrm>
                <a:off x="4851632" y="2184636"/>
                <a:ext cx="2488727" cy="2488727"/>
              </a:xfrm>
              <a:prstGeom prst="donut">
                <a:avLst>
                  <a:gd name="adj" fmla="val 13292"/>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98" name="Block Arc 97">
              <a:extLst>
                <a:ext uri="{FF2B5EF4-FFF2-40B4-BE49-F238E27FC236}">
                  <a16:creationId xmlns:a16="http://schemas.microsoft.com/office/drawing/2014/main" id="{CC0C3FA7-FDF7-4C7E-AC3E-2D6E25BF0D83}"/>
                </a:ext>
              </a:extLst>
            </p:cNvPr>
            <p:cNvSpPr/>
            <p:nvPr/>
          </p:nvSpPr>
          <p:spPr>
            <a:xfrm rot="12776278">
              <a:off x="2150590" y="2151019"/>
              <a:ext cx="3439949" cy="3439949"/>
            </a:xfrm>
            <a:prstGeom prst="blockArc">
              <a:avLst>
                <a:gd name="adj1" fmla="val 19678662"/>
                <a:gd name="adj2" fmla="val 479576"/>
                <a:gd name="adj3" fmla="val 20656"/>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99" name="Block Arc 98">
              <a:extLst>
                <a:ext uri="{FF2B5EF4-FFF2-40B4-BE49-F238E27FC236}">
                  <a16:creationId xmlns:a16="http://schemas.microsoft.com/office/drawing/2014/main" id="{037FABE8-D66C-4A6C-9FC2-747325A6AC56}"/>
                </a:ext>
              </a:extLst>
            </p:cNvPr>
            <p:cNvSpPr/>
            <p:nvPr/>
          </p:nvSpPr>
          <p:spPr>
            <a:xfrm rot="5635935">
              <a:off x="2162235" y="2161661"/>
              <a:ext cx="3418148" cy="3439949"/>
            </a:xfrm>
            <a:prstGeom prst="blockArc">
              <a:avLst>
                <a:gd name="adj1" fmla="val 18611423"/>
                <a:gd name="adj2" fmla="val 21263739"/>
                <a:gd name="adj3" fmla="val 20916"/>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4740BF7C-6531-4814-A82E-E4864F5BA512}"/>
                </a:ext>
              </a:extLst>
            </p:cNvPr>
            <p:cNvSpPr txBox="1"/>
            <p:nvPr/>
          </p:nvSpPr>
          <p:spPr>
            <a:xfrm>
              <a:off x="4661559" y="4221172"/>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Managing Complexity</a:t>
              </a:r>
            </a:p>
          </p:txBody>
        </p:sp>
        <p:sp>
          <p:nvSpPr>
            <p:cNvPr id="109" name="TextBox 108">
              <a:extLst>
                <a:ext uri="{FF2B5EF4-FFF2-40B4-BE49-F238E27FC236}">
                  <a16:creationId xmlns:a16="http://schemas.microsoft.com/office/drawing/2014/main" id="{46AFAF6C-12A6-4BB4-81A9-45BEC7660CAF}"/>
                </a:ext>
              </a:extLst>
            </p:cNvPr>
            <p:cNvSpPr txBox="1"/>
            <p:nvPr/>
          </p:nvSpPr>
          <p:spPr>
            <a:xfrm>
              <a:off x="2905860" y="2448687"/>
              <a:ext cx="772588"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2" name="TextBox 111">
              <a:extLst>
                <a:ext uri="{FF2B5EF4-FFF2-40B4-BE49-F238E27FC236}">
                  <a16:creationId xmlns:a16="http://schemas.microsoft.com/office/drawing/2014/main" id="{062EA245-B574-44D7-88EC-F870FF140EE0}"/>
                </a:ext>
              </a:extLst>
            </p:cNvPr>
            <p:cNvSpPr txBox="1"/>
            <p:nvPr/>
          </p:nvSpPr>
          <p:spPr>
            <a:xfrm>
              <a:off x="2707472" y="4870803"/>
              <a:ext cx="805280" cy="415498"/>
            </a:xfrm>
            <a:prstGeom prst="rect">
              <a:avLst/>
            </a:prstGeom>
            <a:noFill/>
          </p:spPr>
          <p:txBody>
            <a:bodyPr wrap="square" rtlCol="0">
              <a:spAutoFit/>
            </a:bodyPr>
            <a:lstStyle/>
            <a:p>
              <a:pPr algn="r" defTabSz="685800">
                <a:defRPr/>
              </a:pPr>
              <a:r>
                <a:rPr lang="en-US" sz="1050" b="1">
                  <a:solidFill>
                    <a:prstClr val="white"/>
                  </a:solidFill>
                  <a:latin typeface="Calibri" panose="020F0502020204030204" pitchFamily="34" charset="0"/>
                  <a:cs typeface="Calibri" panose="020F0502020204030204" pitchFamily="34" charset="0"/>
                </a:rPr>
                <a:t>Developing talents</a:t>
              </a:r>
            </a:p>
          </p:txBody>
        </p:sp>
        <p:sp>
          <p:nvSpPr>
            <p:cNvPr id="114" name="Block Arc 113">
              <a:extLst>
                <a:ext uri="{FF2B5EF4-FFF2-40B4-BE49-F238E27FC236}">
                  <a16:creationId xmlns:a16="http://schemas.microsoft.com/office/drawing/2014/main" id="{D36078C3-6F40-4FB3-91C2-A5A3DE08D61D}"/>
                </a:ext>
              </a:extLst>
            </p:cNvPr>
            <p:cNvSpPr/>
            <p:nvPr/>
          </p:nvSpPr>
          <p:spPr>
            <a:xfrm rot="14982772">
              <a:off x="2163150" y="2156963"/>
              <a:ext cx="3439949" cy="3439949"/>
            </a:xfrm>
            <a:prstGeom prst="blockArc">
              <a:avLst>
                <a:gd name="adj1" fmla="val 1280164"/>
                <a:gd name="adj2" fmla="val 3913451"/>
                <a:gd name="adj3" fmla="val 20660"/>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6" name="Block Arc 115">
              <a:extLst>
                <a:ext uri="{FF2B5EF4-FFF2-40B4-BE49-F238E27FC236}">
                  <a16:creationId xmlns:a16="http://schemas.microsoft.com/office/drawing/2014/main" id="{D3D11931-63D2-4524-BC51-9A26F186396A}"/>
                </a:ext>
              </a:extLst>
            </p:cNvPr>
            <p:cNvSpPr/>
            <p:nvPr/>
          </p:nvSpPr>
          <p:spPr>
            <a:xfrm rot="9066691">
              <a:off x="2152010" y="2149262"/>
              <a:ext cx="3439949" cy="3439949"/>
            </a:xfrm>
            <a:prstGeom prst="blockArc">
              <a:avLst>
                <a:gd name="adj1" fmla="val 18022323"/>
                <a:gd name="adj2" fmla="val 20526550"/>
                <a:gd name="adj3" fmla="val 20712"/>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0D0780BE-BA88-4C05-BB32-2309CBDD0E6D}"/>
                </a:ext>
              </a:extLst>
            </p:cNvPr>
            <p:cNvSpPr txBox="1"/>
            <p:nvPr/>
          </p:nvSpPr>
          <p:spPr>
            <a:xfrm>
              <a:off x="2202487" y="4165341"/>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19" name="Block Arc 118">
              <a:extLst>
                <a:ext uri="{FF2B5EF4-FFF2-40B4-BE49-F238E27FC236}">
                  <a16:creationId xmlns:a16="http://schemas.microsoft.com/office/drawing/2014/main" id="{0DD95B26-AD22-4CE7-9CB2-61DDA5941877}"/>
                </a:ext>
              </a:extLst>
            </p:cNvPr>
            <p:cNvSpPr/>
            <p:nvPr/>
          </p:nvSpPr>
          <p:spPr>
            <a:xfrm rot="14982772">
              <a:off x="2150597" y="2151019"/>
              <a:ext cx="3439949" cy="3439949"/>
            </a:xfrm>
            <a:prstGeom prst="blockArc">
              <a:avLst>
                <a:gd name="adj1" fmla="val 20050826"/>
                <a:gd name="adj2" fmla="val 1122482"/>
                <a:gd name="adj3" fmla="val 20941"/>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0" name="TextBox 119">
              <a:extLst>
                <a:ext uri="{FF2B5EF4-FFF2-40B4-BE49-F238E27FC236}">
                  <a16:creationId xmlns:a16="http://schemas.microsoft.com/office/drawing/2014/main" id="{3878D29B-D306-49C2-A85A-E63576D2AAD0}"/>
                </a:ext>
              </a:extLst>
            </p:cNvPr>
            <p:cNvSpPr txBox="1"/>
            <p:nvPr/>
          </p:nvSpPr>
          <p:spPr>
            <a:xfrm>
              <a:off x="2855703" y="2440286"/>
              <a:ext cx="89063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Commercial </a:t>
              </a:r>
            </a:p>
            <a:p>
              <a:pPr algn="ctr" defTabSz="685715">
                <a:buSzPts val="1000"/>
                <a:tabLst>
                  <a:tab pos="342900" algn="l"/>
                </a:tabLst>
                <a:defRPr/>
              </a:pPr>
              <a:r>
                <a:rPr lang="en-US" sz="1100" b="1">
                  <a:solidFill>
                    <a:prstClr val="white"/>
                  </a:solidFill>
                  <a:cs typeface="Calibri" panose="020F0502020204030204" pitchFamily="34" charset="0"/>
                </a:rPr>
                <a:t>Drive</a:t>
              </a:r>
            </a:p>
          </p:txBody>
        </p:sp>
        <p:sp>
          <p:nvSpPr>
            <p:cNvPr id="121" name="Block Arc 120">
              <a:extLst>
                <a:ext uri="{FF2B5EF4-FFF2-40B4-BE49-F238E27FC236}">
                  <a16:creationId xmlns:a16="http://schemas.microsoft.com/office/drawing/2014/main" id="{584B831E-2ACA-4C8C-84C8-C5555AE9E104}"/>
                </a:ext>
              </a:extLst>
            </p:cNvPr>
            <p:cNvSpPr/>
            <p:nvPr/>
          </p:nvSpPr>
          <p:spPr>
            <a:xfrm rot="9066691">
              <a:off x="2150589" y="2151018"/>
              <a:ext cx="3439949" cy="3439949"/>
            </a:xfrm>
            <a:prstGeom prst="blockArc">
              <a:avLst>
                <a:gd name="adj1" fmla="val 20722041"/>
                <a:gd name="adj2" fmla="val 1624464"/>
                <a:gd name="adj3" fmla="val 20809"/>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5" name="Rectangle 124">
              <a:extLst>
                <a:ext uri="{FF2B5EF4-FFF2-40B4-BE49-F238E27FC236}">
                  <a16:creationId xmlns:a16="http://schemas.microsoft.com/office/drawing/2014/main" id="{C8D129E6-5737-424B-8ED1-9397D0D7312C}"/>
                </a:ext>
              </a:extLst>
            </p:cNvPr>
            <p:cNvSpPr/>
            <p:nvPr/>
          </p:nvSpPr>
          <p:spPr>
            <a:xfrm rot="21309999">
              <a:off x="3321868" y="3088089"/>
              <a:ext cx="990886" cy="416854"/>
            </a:xfrm>
            <a:prstGeom prst="rect">
              <a:avLst/>
            </a:prstGeom>
          </p:spPr>
          <p:txBody>
            <a:bodyPr wrap="square">
              <a:prstTxWarp prst="textArchUp">
                <a:avLst>
                  <a:gd name="adj" fmla="val 11057518"/>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Respect </a:t>
              </a:r>
            </a:p>
          </p:txBody>
        </p:sp>
        <p:sp>
          <p:nvSpPr>
            <p:cNvPr id="126" name="Rectangle 125">
              <a:extLst>
                <a:ext uri="{FF2B5EF4-FFF2-40B4-BE49-F238E27FC236}">
                  <a16:creationId xmlns:a16="http://schemas.microsoft.com/office/drawing/2014/main" id="{481DE444-C5C8-45F5-8439-708BA4E9130E}"/>
                </a:ext>
              </a:extLst>
            </p:cNvPr>
            <p:cNvSpPr/>
            <p:nvPr/>
          </p:nvSpPr>
          <p:spPr>
            <a:xfrm rot="5400000">
              <a:off x="3783267" y="3593382"/>
              <a:ext cx="1166729" cy="535080"/>
            </a:xfrm>
            <a:prstGeom prst="rect">
              <a:avLst/>
            </a:prstGeom>
          </p:spPr>
          <p:txBody>
            <a:bodyPr wrap="square">
              <a:prstTxWarp prst="textArchUp">
                <a:avLst>
                  <a:gd name="adj" fmla="val 11323613"/>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Collaboration </a:t>
              </a:r>
            </a:p>
          </p:txBody>
        </p:sp>
        <p:sp>
          <p:nvSpPr>
            <p:cNvPr id="123" name="Block Arc 122">
              <a:extLst>
                <a:ext uri="{FF2B5EF4-FFF2-40B4-BE49-F238E27FC236}">
                  <a16:creationId xmlns:a16="http://schemas.microsoft.com/office/drawing/2014/main" id="{B2F9C3E2-E9CD-4054-A566-9075227749C0}"/>
                </a:ext>
              </a:extLst>
            </p:cNvPr>
            <p:cNvSpPr/>
            <p:nvPr/>
          </p:nvSpPr>
          <p:spPr>
            <a:xfrm rot="1734070">
              <a:off x="2150739" y="2156005"/>
              <a:ext cx="3439949" cy="3439949"/>
            </a:xfrm>
            <a:prstGeom prst="blockArc">
              <a:avLst>
                <a:gd name="adj1" fmla="val 19874700"/>
                <a:gd name="adj2" fmla="val 765153"/>
                <a:gd name="adj3" fmla="val 20732"/>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7" name="Rectangle 126">
              <a:extLst>
                <a:ext uri="{FF2B5EF4-FFF2-40B4-BE49-F238E27FC236}">
                  <a16:creationId xmlns:a16="http://schemas.microsoft.com/office/drawing/2014/main" id="{EDE1FE7F-3790-4239-AD86-BCF92F1F352D}"/>
                </a:ext>
              </a:extLst>
            </p:cNvPr>
            <p:cNvSpPr/>
            <p:nvPr/>
          </p:nvSpPr>
          <p:spPr>
            <a:xfrm rot="4875791">
              <a:off x="2781441" y="3662763"/>
              <a:ext cx="1092396" cy="503452"/>
            </a:xfrm>
            <a:prstGeom prst="rect">
              <a:avLst/>
            </a:prstGeom>
          </p:spPr>
          <p:txBody>
            <a:bodyPr wrap="square">
              <a:prstTxWarp prst="textArchDown">
                <a:avLst>
                  <a:gd name="adj" fmla="val 140597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Integrity </a:t>
              </a:r>
            </a:p>
          </p:txBody>
        </p:sp>
        <p:sp>
          <p:nvSpPr>
            <p:cNvPr id="128" name="Rectangle 127">
              <a:extLst>
                <a:ext uri="{FF2B5EF4-FFF2-40B4-BE49-F238E27FC236}">
                  <a16:creationId xmlns:a16="http://schemas.microsoft.com/office/drawing/2014/main" id="{8CA88BE5-58F8-4E08-A802-381889AA37A5}"/>
                </a:ext>
              </a:extLst>
            </p:cNvPr>
            <p:cNvSpPr/>
            <p:nvPr/>
          </p:nvSpPr>
          <p:spPr>
            <a:xfrm>
              <a:off x="3348004" y="4122462"/>
              <a:ext cx="1059894" cy="582553"/>
            </a:xfrm>
            <a:prstGeom prst="rect">
              <a:avLst/>
            </a:prstGeom>
          </p:spPr>
          <p:txBody>
            <a:bodyPr wrap="square">
              <a:prstTxWarp prst="textArchDown">
                <a:avLst>
                  <a:gd name="adj" fmla="val 98823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Excellence </a:t>
              </a:r>
            </a:p>
          </p:txBody>
        </p:sp>
        <p:sp>
          <p:nvSpPr>
            <p:cNvPr id="107" name="Block Arc 106">
              <a:extLst>
                <a:ext uri="{FF2B5EF4-FFF2-40B4-BE49-F238E27FC236}">
                  <a16:creationId xmlns:a16="http://schemas.microsoft.com/office/drawing/2014/main" id="{108D759B-1519-4AA0-AD2C-F92FBC4565D8}"/>
                </a:ext>
              </a:extLst>
            </p:cNvPr>
            <p:cNvSpPr/>
            <p:nvPr/>
          </p:nvSpPr>
          <p:spPr>
            <a:xfrm rot="20556388">
              <a:off x="2150597" y="2151020"/>
              <a:ext cx="3439949" cy="3439949"/>
            </a:xfrm>
            <a:prstGeom prst="blockArc">
              <a:avLst>
                <a:gd name="adj1" fmla="val 20219796"/>
                <a:gd name="adj2" fmla="val 871660"/>
                <a:gd name="adj3" fmla="val 20618"/>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11" name="Rectangle 10">
            <a:extLst>
              <a:ext uri="{FF2B5EF4-FFF2-40B4-BE49-F238E27FC236}">
                <a16:creationId xmlns:a16="http://schemas.microsoft.com/office/drawing/2014/main" id="{B3E007A1-228C-474D-8983-BF3D6EFEE1F9}"/>
              </a:ext>
            </a:extLst>
          </p:cNvPr>
          <p:cNvSpPr/>
          <p:nvPr/>
        </p:nvSpPr>
        <p:spPr>
          <a:xfrm>
            <a:off x="821757" y="1652605"/>
            <a:ext cx="2607557" cy="938719"/>
          </a:xfrm>
          <a:prstGeom prst="rect">
            <a:avLst/>
          </a:prstGeom>
        </p:spPr>
        <p:txBody>
          <a:bodyPr wrap="square">
            <a:spAutoFit/>
          </a:bodyPr>
          <a:lstStyle/>
          <a:p>
            <a:pPr algn="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An entrepreneurial mindset; recognize and seize opportunities; take measured risk into account. Focus on initiatives that drive  business advancement.</a:t>
            </a:r>
          </a:p>
        </p:txBody>
      </p:sp>
      <p:cxnSp>
        <p:nvCxnSpPr>
          <p:cNvPr id="69" name="Straight Connector 68">
            <a:extLst>
              <a:ext uri="{FF2B5EF4-FFF2-40B4-BE49-F238E27FC236}">
                <a16:creationId xmlns:a16="http://schemas.microsoft.com/office/drawing/2014/main" id="{531A0D37-B0A0-4D57-B37A-A452CE13C06C}"/>
              </a:ext>
            </a:extLst>
          </p:cNvPr>
          <p:cNvCxnSpPr>
            <a:cxnSpLocks/>
          </p:cNvCxnSpPr>
          <p:nvPr/>
        </p:nvCxnSpPr>
        <p:spPr>
          <a:xfrm flipH="1" flipV="1">
            <a:off x="4509579" y="2003383"/>
            <a:ext cx="408005" cy="378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C19326-D69A-4504-8128-6456545BBC01}"/>
              </a:ext>
            </a:extLst>
          </p:cNvPr>
          <p:cNvCxnSpPr/>
          <p:nvPr/>
        </p:nvCxnSpPr>
        <p:spPr>
          <a:xfrm flipH="1">
            <a:off x="3830339" y="2003383"/>
            <a:ext cx="679240" cy="0"/>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69AB0473-148D-4EAC-8594-1D7F300088FC}"/>
              </a:ext>
            </a:extLst>
          </p:cNvPr>
          <p:cNvSpPr/>
          <p:nvPr/>
        </p:nvSpPr>
        <p:spPr>
          <a:xfrm>
            <a:off x="3823437" y="196409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A4810CEC-BCF4-4221-B25B-A3F9F6EE1D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92" name="Rectangle 91">
            <a:extLst>
              <a:ext uri="{FF2B5EF4-FFF2-40B4-BE49-F238E27FC236}">
                <a16:creationId xmlns:a16="http://schemas.microsoft.com/office/drawing/2014/main" id="{3C45B02A-812F-4184-B3AE-A7B6743341E9}"/>
              </a:ext>
            </a:extLst>
          </p:cNvPr>
          <p:cNvSpPr/>
          <p:nvPr/>
        </p:nvSpPr>
        <p:spPr>
          <a:xfrm>
            <a:off x="937521" y="1390932"/>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Commercial Drive</a:t>
            </a:r>
          </a:p>
        </p:txBody>
      </p:sp>
      <p:sp>
        <p:nvSpPr>
          <p:cNvPr id="101" name="TextBox 100">
            <a:extLst>
              <a:ext uri="{FF2B5EF4-FFF2-40B4-BE49-F238E27FC236}">
                <a16:creationId xmlns:a16="http://schemas.microsoft.com/office/drawing/2014/main" id="{2A6261F6-89FE-4023-B356-6F57646B51F8}"/>
              </a:ext>
            </a:extLst>
          </p:cNvPr>
          <p:cNvSpPr txBox="1"/>
          <p:nvPr/>
        </p:nvSpPr>
        <p:spPr>
          <a:xfrm>
            <a:off x="2660047" y="260072"/>
            <a:ext cx="6671891" cy="954107"/>
          </a:xfrm>
          <a:prstGeom prst="rect">
            <a:avLst/>
          </a:prstGeom>
          <a:noFill/>
        </p:spPr>
        <p:txBody>
          <a:bodyPr wrap="square" rtlCol="0">
            <a:spAutoFit/>
          </a:bodyPr>
          <a:lstStyle/>
          <a:p>
            <a:pPr algn="ctr"/>
            <a:r>
              <a:rPr lang="en-US" sz="28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8 LEADERSHIP COMPETENCIES</a:t>
            </a:r>
          </a:p>
          <a:p>
            <a:pPr algn="ctr"/>
            <a:r>
              <a:rPr lang="en-US" sz="2800">
                <a:latin typeface="Graphik Semibold" panose="020B0703030202060203" pitchFamily="34" charset="0"/>
                <a:ea typeface="Open Sans Extrabold" panose="020B0906030804020204" pitchFamily="34" charset="0"/>
                <a:cs typeface="Open Sans Extrabold" panose="020B0906030804020204" pitchFamily="34" charset="0"/>
              </a:rPr>
              <a:t> FOR SUCCESS</a:t>
            </a:r>
          </a:p>
        </p:txBody>
      </p:sp>
      <p:sp>
        <p:nvSpPr>
          <p:cNvPr id="3" name="TextBox 2">
            <a:extLst>
              <a:ext uri="{FF2B5EF4-FFF2-40B4-BE49-F238E27FC236}">
                <a16:creationId xmlns:a16="http://schemas.microsoft.com/office/drawing/2014/main" id="{A248710B-FD32-7E02-43AF-AA69DEFD4455}"/>
              </a:ext>
            </a:extLst>
          </p:cNvPr>
          <p:cNvSpPr txBox="1"/>
          <p:nvPr/>
        </p:nvSpPr>
        <p:spPr>
          <a:xfrm>
            <a:off x="0" y="6262247"/>
            <a:ext cx="36050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GROW YOUR BUSINESS</a:t>
            </a:r>
          </a:p>
        </p:txBody>
      </p:sp>
    </p:spTree>
    <p:custDataLst>
      <p:tags r:id="rId1"/>
    </p:custDataLst>
    <p:extLst>
      <p:ext uri="{BB962C8B-B14F-4D97-AF65-F5344CB8AC3E}">
        <p14:creationId xmlns:p14="http://schemas.microsoft.com/office/powerpoint/2010/main" val="31706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C9D24-EF06-ABCE-89D0-BA88DFCBA99C}"/>
            </a:ext>
          </a:extLst>
        </p:cNvPr>
        <p:cNvGrpSpPr/>
        <p:nvPr/>
      </p:nvGrpSpPr>
      <p:grpSpPr>
        <a:xfrm>
          <a:off x="0" y="0"/>
          <a:ext cx="0" cy="0"/>
          <a:chOff x="0" y="0"/>
          <a:chExt cx="0" cy="0"/>
        </a:xfrm>
      </p:grpSpPr>
      <p:pic>
        <p:nvPicPr>
          <p:cNvPr id="106" name="Picture 2">
            <a:extLst>
              <a:ext uri="{FF2B5EF4-FFF2-40B4-BE49-F238E27FC236}">
                <a16:creationId xmlns:a16="http://schemas.microsoft.com/office/drawing/2014/main" id="{2982B1F9-F81A-8C12-55E5-1D509F08C7FE}"/>
              </a:ext>
            </a:extLst>
          </p:cNvPr>
          <p:cNvPicPr>
            <a:picLocks noChangeAspect="1"/>
          </p:cNvPicPr>
          <p:nvPr/>
        </p:nvPicPr>
        <p:blipFill>
          <a:blip r:embed="rId4"/>
          <a:srcRect t="37" b="37"/>
          <a:stretch>
            <a:fillRect/>
          </a:stretch>
        </p:blipFill>
        <p:spPr>
          <a:xfrm>
            <a:off x="-10" y="-11788"/>
            <a:ext cx="12192000" cy="6858000"/>
          </a:xfrm>
          <a:prstGeom prst="rect">
            <a:avLst/>
          </a:prstGeom>
        </p:spPr>
      </p:pic>
      <p:grpSp>
        <p:nvGrpSpPr>
          <p:cNvPr id="96" name="Group 95">
            <a:extLst>
              <a:ext uri="{FF2B5EF4-FFF2-40B4-BE49-F238E27FC236}">
                <a16:creationId xmlns:a16="http://schemas.microsoft.com/office/drawing/2014/main" id="{24BFB773-DC84-A9B1-0D8E-EB3394FB21A1}"/>
              </a:ext>
            </a:extLst>
          </p:cNvPr>
          <p:cNvGrpSpPr/>
          <p:nvPr/>
        </p:nvGrpSpPr>
        <p:grpSpPr>
          <a:xfrm>
            <a:off x="4263740" y="2020527"/>
            <a:ext cx="3452510" cy="3447650"/>
            <a:chOff x="2150589" y="2149262"/>
            <a:chExt cx="3452510" cy="3447650"/>
          </a:xfrm>
        </p:grpSpPr>
        <p:grpSp>
          <p:nvGrpSpPr>
            <p:cNvPr id="97" name="Group 96">
              <a:extLst>
                <a:ext uri="{FF2B5EF4-FFF2-40B4-BE49-F238E27FC236}">
                  <a16:creationId xmlns:a16="http://schemas.microsoft.com/office/drawing/2014/main" id="{E18F43BC-0FE4-D5CA-BD3B-C1DDEF45825F}"/>
                </a:ext>
              </a:extLst>
            </p:cNvPr>
            <p:cNvGrpSpPr/>
            <p:nvPr/>
          </p:nvGrpSpPr>
          <p:grpSpPr>
            <a:xfrm>
              <a:off x="2945713" y="2942706"/>
              <a:ext cx="1866545" cy="1866545"/>
              <a:chOff x="4851632" y="2184636"/>
              <a:chExt cx="2488727" cy="2488727"/>
            </a:xfrm>
            <a:effectLst/>
          </p:grpSpPr>
          <p:sp>
            <p:nvSpPr>
              <p:cNvPr id="129" name="Oval 128">
                <a:extLst>
                  <a:ext uri="{FF2B5EF4-FFF2-40B4-BE49-F238E27FC236}">
                    <a16:creationId xmlns:a16="http://schemas.microsoft.com/office/drawing/2014/main" id="{7D921E06-D3C8-6F59-EC6A-43A23F0FDD47}"/>
                  </a:ext>
                </a:extLst>
              </p:cNvPr>
              <p:cNvSpPr/>
              <p:nvPr/>
            </p:nvSpPr>
            <p:spPr>
              <a:xfrm>
                <a:off x="5287790" y="2620794"/>
                <a:ext cx="1616412" cy="1616412"/>
              </a:xfrm>
              <a:prstGeom prst="ellipse">
                <a:avLst/>
              </a:prstGeom>
              <a:noFill/>
              <a:ln w="76200">
                <a:solidFill>
                  <a:srgbClr val="2B4A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white"/>
                  </a:solidFill>
                  <a:latin typeface="Calibri" panose="020F0502020204030204" pitchFamily="34" charset="0"/>
                  <a:cs typeface="Calibri" panose="020F0502020204030204" pitchFamily="34" charset="0"/>
                </a:endParaRPr>
              </a:p>
            </p:txBody>
          </p:sp>
          <p:pic>
            <p:nvPicPr>
              <p:cNvPr id="130" name="Picture 129">
                <a:extLst>
                  <a:ext uri="{FF2B5EF4-FFF2-40B4-BE49-F238E27FC236}">
                    <a16:creationId xmlns:a16="http://schemas.microsoft.com/office/drawing/2014/main" id="{A0A8DD9E-E7BE-513B-7DDF-C12D369B1B4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7805" y="2962725"/>
                <a:ext cx="909866" cy="885603"/>
              </a:xfrm>
              <a:prstGeom prst="rect">
                <a:avLst/>
              </a:prstGeom>
            </p:spPr>
          </p:pic>
          <p:sp>
            <p:nvSpPr>
              <p:cNvPr id="131" name="Circle: Hollow 130">
                <a:extLst>
                  <a:ext uri="{FF2B5EF4-FFF2-40B4-BE49-F238E27FC236}">
                    <a16:creationId xmlns:a16="http://schemas.microsoft.com/office/drawing/2014/main" id="{A3FB82A2-0BE4-711C-0067-D4626EF8B620}"/>
                  </a:ext>
                </a:extLst>
              </p:cNvPr>
              <p:cNvSpPr/>
              <p:nvPr/>
            </p:nvSpPr>
            <p:spPr>
              <a:xfrm>
                <a:off x="4851632" y="2184636"/>
                <a:ext cx="2488727" cy="2488727"/>
              </a:xfrm>
              <a:prstGeom prst="donut">
                <a:avLst>
                  <a:gd name="adj" fmla="val 13292"/>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98" name="Block Arc 97">
              <a:extLst>
                <a:ext uri="{FF2B5EF4-FFF2-40B4-BE49-F238E27FC236}">
                  <a16:creationId xmlns:a16="http://schemas.microsoft.com/office/drawing/2014/main" id="{0F36CDBA-A646-2350-FD2A-8D13E45F366E}"/>
                </a:ext>
              </a:extLst>
            </p:cNvPr>
            <p:cNvSpPr/>
            <p:nvPr/>
          </p:nvSpPr>
          <p:spPr>
            <a:xfrm rot="12776278">
              <a:off x="2150590" y="2151019"/>
              <a:ext cx="3439949" cy="3439949"/>
            </a:xfrm>
            <a:prstGeom prst="blockArc">
              <a:avLst>
                <a:gd name="adj1" fmla="val 19678662"/>
                <a:gd name="adj2" fmla="val 479576"/>
                <a:gd name="adj3" fmla="val 20656"/>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99" name="Block Arc 98">
              <a:extLst>
                <a:ext uri="{FF2B5EF4-FFF2-40B4-BE49-F238E27FC236}">
                  <a16:creationId xmlns:a16="http://schemas.microsoft.com/office/drawing/2014/main" id="{177BAA60-6F99-6610-9DE3-F6ADDACC2C87}"/>
                </a:ext>
              </a:extLst>
            </p:cNvPr>
            <p:cNvSpPr/>
            <p:nvPr/>
          </p:nvSpPr>
          <p:spPr>
            <a:xfrm rot="5635935">
              <a:off x="2162235" y="2161661"/>
              <a:ext cx="3418148" cy="3439949"/>
            </a:xfrm>
            <a:prstGeom prst="blockArc">
              <a:avLst>
                <a:gd name="adj1" fmla="val 18611423"/>
                <a:gd name="adj2" fmla="val 21263739"/>
                <a:gd name="adj3" fmla="val 20916"/>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CB59136C-4851-8E6D-73E2-D5B61D2B1C25}"/>
                </a:ext>
              </a:extLst>
            </p:cNvPr>
            <p:cNvSpPr txBox="1"/>
            <p:nvPr/>
          </p:nvSpPr>
          <p:spPr>
            <a:xfrm>
              <a:off x="4661559" y="4221172"/>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Managing Complexity</a:t>
              </a:r>
            </a:p>
          </p:txBody>
        </p:sp>
        <p:sp>
          <p:nvSpPr>
            <p:cNvPr id="109" name="TextBox 108">
              <a:extLst>
                <a:ext uri="{FF2B5EF4-FFF2-40B4-BE49-F238E27FC236}">
                  <a16:creationId xmlns:a16="http://schemas.microsoft.com/office/drawing/2014/main" id="{2F4BEF1B-BB54-84FD-DF4A-45E0A42D85FE}"/>
                </a:ext>
              </a:extLst>
            </p:cNvPr>
            <p:cNvSpPr txBox="1"/>
            <p:nvPr/>
          </p:nvSpPr>
          <p:spPr>
            <a:xfrm>
              <a:off x="2905860" y="2448687"/>
              <a:ext cx="772588"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0" name="TextBox 109">
              <a:extLst>
                <a:ext uri="{FF2B5EF4-FFF2-40B4-BE49-F238E27FC236}">
                  <a16:creationId xmlns:a16="http://schemas.microsoft.com/office/drawing/2014/main" id="{6871DE5C-B8CC-D606-E0A0-E76D11F74D19}"/>
                </a:ext>
              </a:extLst>
            </p:cNvPr>
            <p:cNvSpPr txBox="1"/>
            <p:nvPr/>
          </p:nvSpPr>
          <p:spPr>
            <a:xfrm>
              <a:off x="2161986" y="3218335"/>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Goal Driven</a:t>
              </a:r>
              <a:endParaRPr lang="en-US" sz="1100">
                <a:solidFill>
                  <a:prstClr val="white"/>
                </a:solidFill>
                <a:ea typeface="Open Sans" panose="020B0606030504020204" pitchFamily="34" charset="0"/>
                <a:cs typeface="Open Sans" panose="020B0606030504020204" pitchFamily="34" charset="0"/>
              </a:endParaRPr>
            </a:p>
          </p:txBody>
        </p:sp>
        <p:sp>
          <p:nvSpPr>
            <p:cNvPr id="112" name="TextBox 111">
              <a:extLst>
                <a:ext uri="{FF2B5EF4-FFF2-40B4-BE49-F238E27FC236}">
                  <a16:creationId xmlns:a16="http://schemas.microsoft.com/office/drawing/2014/main" id="{18391181-A010-3C4A-5D93-211DC84BC3E8}"/>
                </a:ext>
              </a:extLst>
            </p:cNvPr>
            <p:cNvSpPr txBox="1"/>
            <p:nvPr/>
          </p:nvSpPr>
          <p:spPr>
            <a:xfrm>
              <a:off x="2707472" y="4870803"/>
              <a:ext cx="805280" cy="415498"/>
            </a:xfrm>
            <a:prstGeom prst="rect">
              <a:avLst/>
            </a:prstGeom>
            <a:noFill/>
          </p:spPr>
          <p:txBody>
            <a:bodyPr wrap="square" rtlCol="0">
              <a:spAutoFit/>
            </a:bodyPr>
            <a:lstStyle/>
            <a:p>
              <a:pPr algn="r" defTabSz="685800">
                <a:defRPr/>
              </a:pPr>
              <a:r>
                <a:rPr lang="en-US" sz="1050" b="1">
                  <a:solidFill>
                    <a:prstClr val="white"/>
                  </a:solidFill>
                  <a:latin typeface="Calibri" panose="020F0502020204030204" pitchFamily="34" charset="0"/>
                  <a:cs typeface="Calibri" panose="020F0502020204030204" pitchFamily="34" charset="0"/>
                </a:rPr>
                <a:t>Developing talents</a:t>
              </a:r>
            </a:p>
          </p:txBody>
        </p:sp>
        <p:sp>
          <p:nvSpPr>
            <p:cNvPr id="114" name="Block Arc 113">
              <a:extLst>
                <a:ext uri="{FF2B5EF4-FFF2-40B4-BE49-F238E27FC236}">
                  <a16:creationId xmlns:a16="http://schemas.microsoft.com/office/drawing/2014/main" id="{8B8EB620-021B-2242-0E8D-B3881683B380}"/>
                </a:ext>
              </a:extLst>
            </p:cNvPr>
            <p:cNvSpPr/>
            <p:nvPr/>
          </p:nvSpPr>
          <p:spPr>
            <a:xfrm rot="14982772">
              <a:off x="2163150" y="2156963"/>
              <a:ext cx="3439949" cy="3439949"/>
            </a:xfrm>
            <a:prstGeom prst="blockArc">
              <a:avLst>
                <a:gd name="adj1" fmla="val 1280164"/>
                <a:gd name="adj2" fmla="val 3913451"/>
                <a:gd name="adj3" fmla="val 20660"/>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6" name="Block Arc 115">
              <a:extLst>
                <a:ext uri="{FF2B5EF4-FFF2-40B4-BE49-F238E27FC236}">
                  <a16:creationId xmlns:a16="http://schemas.microsoft.com/office/drawing/2014/main" id="{7BA40E3C-CE15-C27E-31AB-F4570688BEE4}"/>
                </a:ext>
              </a:extLst>
            </p:cNvPr>
            <p:cNvSpPr/>
            <p:nvPr/>
          </p:nvSpPr>
          <p:spPr>
            <a:xfrm rot="9066691">
              <a:off x="2152010" y="2149262"/>
              <a:ext cx="3439949" cy="3439949"/>
            </a:xfrm>
            <a:prstGeom prst="blockArc">
              <a:avLst>
                <a:gd name="adj1" fmla="val 18022323"/>
                <a:gd name="adj2" fmla="val 20526550"/>
                <a:gd name="adj3" fmla="val 20712"/>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FA9B7115-A7FA-0731-4840-CF890CBAA309}"/>
                </a:ext>
              </a:extLst>
            </p:cNvPr>
            <p:cNvSpPr txBox="1"/>
            <p:nvPr/>
          </p:nvSpPr>
          <p:spPr>
            <a:xfrm>
              <a:off x="2202487" y="4165341"/>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19" name="Block Arc 118">
              <a:extLst>
                <a:ext uri="{FF2B5EF4-FFF2-40B4-BE49-F238E27FC236}">
                  <a16:creationId xmlns:a16="http://schemas.microsoft.com/office/drawing/2014/main" id="{18FAFE0F-664B-58EF-FD45-C953931926A4}"/>
                </a:ext>
              </a:extLst>
            </p:cNvPr>
            <p:cNvSpPr/>
            <p:nvPr/>
          </p:nvSpPr>
          <p:spPr>
            <a:xfrm rot="14982772">
              <a:off x="2150597" y="2151019"/>
              <a:ext cx="3439949" cy="3439949"/>
            </a:xfrm>
            <a:prstGeom prst="blockArc">
              <a:avLst>
                <a:gd name="adj1" fmla="val 20050826"/>
                <a:gd name="adj2" fmla="val 1122482"/>
                <a:gd name="adj3" fmla="val 20941"/>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1" name="Block Arc 120">
              <a:extLst>
                <a:ext uri="{FF2B5EF4-FFF2-40B4-BE49-F238E27FC236}">
                  <a16:creationId xmlns:a16="http://schemas.microsoft.com/office/drawing/2014/main" id="{BF43597F-AED3-8779-F819-8511EDEF8404}"/>
                </a:ext>
              </a:extLst>
            </p:cNvPr>
            <p:cNvSpPr/>
            <p:nvPr/>
          </p:nvSpPr>
          <p:spPr>
            <a:xfrm rot="9066691">
              <a:off x="2150589" y="2151018"/>
              <a:ext cx="3439949" cy="3439949"/>
            </a:xfrm>
            <a:prstGeom prst="blockArc">
              <a:avLst>
                <a:gd name="adj1" fmla="val 20722041"/>
                <a:gd name="adj2" fmla="val 1624464"/>
                <a:gd name="adj3" fmla="val 20809"/>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5" name="Rectangle 124">
              <a:extLst>
                <a:ext uri="{FF2B5EF4-FFF2-40B4-BE49-F238E27FC236}">
                  <a16:creationId xmlns:a16="http://schemas.microsoft.com/office/drawing/2014/main" id="{77021A0F-DA95-7666-0D94-4D0E44F816A9}"/>
                </a:ext>
              </a:extLst>
            </p:cNvPr>
            <p:cNvSpPr/>
            <p:nvPr/>
          </p:nvSpPr>
          <p:spPr>
            <a:xfrm rot="21309999">
              <a:off x="3321868" y="3088089"/>
              <a:ext cx="990886" cy="416854"/>
            </a:xfrm>
            <a:prstGeom prst="rect">
              <a:avLst/>
            </a:prstGeom>
          </p:spPr>
          <p:txBody>
            <a:bodyPr wrap="square">
              <a:prstTxWarp prst="textArchUp">
                <a:avLst>
                  <a:gd name="adj" fmla="val 11057518"/>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Respect </a:t>
              </a:r>
            </a:p>
          </p:txBody>
        </p:sp>
        <p:sp>
          <p:nvSpPr>
            <p:cNvPr id="126" name="Rectangle 125">
              <a:extLst>
                <a:ext uri="{FF2B5EF4-FFF2-40B4-BE49-F238E27FC236}">
                  <a16:creationId xmlns:a16="http://schemas.microsoft.com/office/drawing/2014/main" id="{5FD46CDE-F87D-B1C3-A7BA-8D6DA3EBB32E}"/>
                </a:ext>
              </a:extLst>
            </p:cNvPr>
            <p:cNvSpPr/>
            <p:nvPr/>
          </p:nvSpPr>
          <p:spPr>
            <a:xfrm rot="5400000">
              <a:off x="3783267" y="3593382"/>
              <a:ext cx="1166729" cy="535080"/>
            </a:xfrm>
            <a:prstGeom prst="rect">
              <a:avLst/>
            </a:prstGeom>
          </p:spPr>
          <p:txBody>
            <a:bodyPr wrap="square">
              <a:prstTxWarp prst="textArchUp">
                <a:avLst>
                  <a:gd name="adj" fmla="val 11323613"/>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Collaboration </a:t>
              </a:r>
            </a:p>
          </p:txBody>
        </p:sp>
        <p:sp>
          <p:nvSpPr>
            <p:cNvPr id="123" name="Block Arc 122">
              <a:extLst>
                <a:ext uri="{FF2B5EF4-FFF2-40B4-BE49-F238E27FC236}">
                  <a16:creationId xmlns:a16="http://schemas.microsoft.com/office/drawing/2014/main" id="{DCD63CDD-3F30-01F0-F702-7A7B26F29AB6}"/>
                </a:ext>
              </a:extLst>
            </p:cNvPr>
            <p:cNvSpPr/>
            <p:nvPr/>
          </p:nvSpPr>
          <p:spPr>
            <a:xfrm rot="1734070">
              <a:off x="2150739" y="2156005"/>
              <a:ext cx="3439949" cy="3439949"/>
            </a:xfrm>
            <a:prstGeom prst="blockArc">
              <a:avLst>
                <a:gd name="adj1" fmla="val 19874700"/>
                <a:gd name="adj2" fmla="val 765153"/>
                <a:gd name="adj3" fmla="val 20732"/>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7" name="Rectangle 126">
              <a:extLst>
                <a:ext uri="{FF2B5EF4-FFF2-40B4-BE49-F238E27FC236}">
                  <a16:creationId xmlns:a16="http://schemas.microsoft.com/office/drawing/2014/main" id="{C0409A43-4707-CE12-5D34-F32EE52EFE18}"/>
                </a:ext>
              </a:extLst>
            </p:cNvPr>
            <p:cNvSpPr/>
            <p:nvPr/>
          </p:nvSpPr>
          <p:spPr>
            <a:xfrm rot="4875791">
              <a:off x="2781441" y="3662763"/>
              <a:ext cx="1092396" cy="503452"/>
            </a:xfrm>
            <a:prstGeom prst="rect">
              <a:avLst/>
            </a:prstGeom>
          </p:spPr>
          <p:txBody>
            <a:bodyPr wrap="square">
              <a:prstTxWarp prst="textArchDown">
                <a:avLst>
                  <a:gd name="adj" fmla="val 140597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Integrity </a:t>
              </a:r>
            </a:p>
          </p:txBody>
        </p:sp>
        <p:sp>
          <p:nvSpPr>
            <p:cNvPr id="128" name="Rectangle 127">
              <a:extLst>
                <a:ext uri="{FF2B5EF4-FFF2-40B4-BE49-F238E27FC236}">
                  <a16:creationId xmlns:a16="http://schemas.microsoft.com/office/drawing/2014/main" id="{061ACBC3-20F1-A18C-EC09-7375E6230A87}"/>
                </a:ext>
              </a:extLst>
            </p:cNvPr>
            <p:cNvSpPr/>
            <p:nvPr/>
          </p:nvSpPr>
          <p:spPr>
            <a:xfrm>
              <a:off x="3348004" y="4122462"/>
              <a:ext cx="1059894" cy="582553"/>
            </a:xfrm>
            <a:prstGeom prst="rect">
              <a:avLst/>
            </a:prstGeom>
          </p:spPr>
          <p:txBody>
            <a:bodyPr wrap="square">
              <a:prstTxWarp prst="textArchDown">
                <a:avLst>
                  <a:gd name="adj" fmla="val 98823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Excellence </a:t>
              </a:r>
            </a:p>
          </p:txBody>
        </p:sp>
        <p:sp>
          <p:nvSpPr>
            <p:cNvPr id="107" name="Block Arc 106">
              <a:extLst>
                <a:ext uri="{FF2B5EF4-FFF2-40B4-BE49-F238E27FC236}">
                  <a16:creationId xmlns:a16="http://schemas.microsoft.com/office/drawing/2014/main" id="{E5839094-E6CE-CB73-BF58-52CD727DE0EF}"/>
                </a:ext>
              </a:extLst>
            </p:cNvPr>
            <p:cNvSpPr/>
            <p:nvPr/>
          </p:nvSpPr>
          <p:spPr>
            <a:xfrm rot="20556388">
              <a:off x="2150597" y="2151020"/>
              <a:ext cx="3439949" cy="3439949"/>
            </a:xfrm>
            <a:prstGeom prst="blockArc">
              <a:avLst>
                <a:gd name="adj1" fmla="val 20219796"/>
                <a:gd name="adj2" fmla="val 871660"/>
                <a:gd name="adj3" fmla="val 20618"/>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cxnSp>
        <p:nvCxnSpPr>
          <p:cNvPr id="72" name="Straight Connector 71">
            <a:extLst>
              <a:ext uri="{FF2B5EF4-FFF2-40B4-BE49-F238E27FC236}">
                <a16:creationId xmlns:a16="http://schemas.microsoft.com/office/drawing/2014/main" id="{8BA18B2E-83F2-FAD6-35D5-5C9D36FACDE2}"/>
              </a:ext>
            </a:extLst>
          </p:cNvPr>
          <p:cNvCxnSpPr>
            <a:cxnSpLocks/>
          </p:cNvCxnSpPr>
          <p:nvPr/>
        </p:nvCxnSpPr>
        <p:spPr>
          <a:xfrm flipH="1" flipV="1">
            <a:off x="4203466" y="3038454"/>
            <a:ext cx="152223" cy="12932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5953D61-3F99-CB0A-91D2-78B204E1C107}"/>
              </a:ext>
            </a:extLst>
          </p:cNvPr>
          <p:cNvSpPr/>
          <p:nvPr/>
        </p:nvSpPr>
        <p:spPr>
          <a:xfrm>
            <a:off x="532985" y="2885361"/>
            <a:ext cx="2870230" cy="938719"/>
          </a:xfrm>
          <a:prstGeom prst="rect">
            <a:avLst/>
          </a:prstGeom>
          <a:noFill/>
        </p:spPr>
        <p:txBody>
          <a:bodyPr wrap="square">
            <a:spAutoFit/>
          </a:bodyPr>
          <a:lstStyle/>
          <a:p>
            <a:pPr algn="r" defTabSz="685715">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Results focused, delivering stretching outcomes both as an individual and through teams, with no fear of failure, showing enthusiasm and self-motivation to perform.</a:t>
            </a:r>
          </a:p>
        </p:txBody>
      </p:sp>
      <p:cxnSp>
        <p:nvCxnSpPr>
          <p:cNvPr id="73" name="Straight Connector 72">
            <a:extLst>
              <a:ext uri="{FF2B5EF4-FFF2-40B4-BE49-F238E27FC236}">
                <a16:creationId xmlns:a16="http://schemas.microsoft.com/office/drawing/2014/main" id="{656D3D15-D997-EC35-1725-550F56BB17F3}"/>
              </a:ext>
            </a:extLst>
          </p:cNvPr>
          <p:cNvCxnSpPr/>
          <p:nvPr/>
        </p:nvCxnSpPr>
        <p:spPr>
          <a:xfrm flipH="1">
            <a:off x="3528708" y="3038454"/>
            <a:ext cx="679240"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6338C196-7C99-2475-6BF7-97CD5E776364}"/>
              </a:ext>
            </a:extLst>
          </p:cNvPr>
          <p:cNvSpPr/>
          <p:nvPr/>
        </p:nvSpPr>
        <p:spPr>
          <a:xfrm>
            <a:off x="3507322" y="2997656"/>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C8E88249-367E-CC07-BFB3-17135E716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93" name="Rectangle 92">
            <a:extLst>
              <a:ext uri="{FF2B5EF4-FFF2-40B4-BE49-F238E27FC236}">
                <a16:creationId xmlns:a16="http://schemas.microsoft.com/office/drawing/2014/main" id="{83FBCA9B-4CEF-4B18-1BAB-EADC5AC93105}"/>
              </a:ext>
            </a:extLst>
          </p:cNvPr>
          <p:cNvSpPr/>
          <p:nvPr/>
        </p:nvSpPr>
        <p:spPr>
          <a:xfrm>
            <a:off x="904754" y="2660826"/>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Goal Driven</a:t>
            </a:r>
          </a:p>
        </p:txBody>
      </p:sp>
      <p:sp>
        <p:nvSpPr>
          <p:cNvPr id="101" name="TextBox 100">
            <a:extLst>
              <a:ext uri="{FF2B5EF4-FFF2-40B4-BE49-F238E27FC236}">
                <a16:creationId xmlns:a16="http://schemas.microsoft.com/office/drawing/2014/main" id="{6A49EE14-18B4-4282-443E-7246136F50E6}"/>
              </a:ext>
            </a:extLst>
          </p:cNvPr>
          <p:cNvSpPr txBox="1"/>
          <p:nvPr/>
        </p:nvSpPr>
        <p:spPr>
          <a:xfrm>
            <a:off x="2660047" y="260072"/>
            <a:ext cx="6671891" cy="954107"/>
          </a:xfrm>
          <a:prstGeom prst="rect">
            <a:avLst/>
          </a:prstGeom>
          <a:noFill/>
        </p:spPr>
        <p:txBody>
          <a:bodyPr wrap="square" rtlCol="0">
            <a:spAutoFit/>
          </a:bodyPr>
          <a:lstStyle/>
          <a:p>
            <a:pPr algn="ctr"/>
            <a:r>
              <a:rPr lang="en-US" sz="28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8 LEADERSHIP COMPETENCIES</a:t>
            </a:r>
          </a:p>
          <a:p>
            <a:pPr algn="ctr"/>
            <a:r>
              <a:rPr lang="en-US" sz="2800">
                <a:latin typeface="Graphik Semibold" panose="020B0703030202060203" pitchFamily="34" charset="0"/>
                <a:ea typeface="Open Sans Extrabold" panose="020B0906030804020204" pitchFamily="34" charset="0"/>
                <a:cs typeface="Open Sans Extrabold" panose="020B0906030804020204" pitchFamily="34" charset="0"/>
              </a:rPr>
              <a:t> FOR SUCCESS</a:t>
            </a:r>
          </a:p>
        </p:txBody>
      </p:sp>
      <p:sp>
        <p:nvSpPr>
          <p:cNvPr id="2" name="TextBox 1">
            <a:extLst>
              <a:ext uri="{FF2B5EF4-FFF2-40B4-BE49-F238E27FC236}">
                <a16:creationId xmlns:a16="http://schemas.microsoft.com/office/drawing/2014/main" id="{DED7ECE3-1E06-E41E-67DF-F06289667F9B}"/>
              </a:ext>
            </a:extLst>
          </p:cNvPr>
          <p:cNvSpPr txBox="1"/>
          <p:nvPr/>
        </p:nvSpPr>
        <p:spPr>
          <a:xfrm>
            <a:off x="0" y="6262247"/>
            <a:ext cx="36050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GROW YOUR BUSINESS</a:t>
            </a:r>
          </a:p>
        </p:txBody>
      </p:sp>
    </p:spTree>
    <p:custDataLst>
      <p:tags r:id="rId1"/>
    </p:custDataLst>
    <p:extLst>
      <p:ext uri="{BB962C8B-B14F-4D97-AF65-F5344CB8AC3E}">
        <p14:creationId xmlns:p14="http://schemas.microsoft.com/office/powerpoint/2010/main" val="42179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3ABA9-4DBC-2288-865C-9E2255F16C56}"/>
            </a:ext>
          </a:extLst>
        </p:cNvPr>
        <p:cNvGrpSpPr/>
        <p:nvPr/>
      </p:nvGrpSpPr>
      <p:grpSpPr>
        <a:xfrm>
          <a:off x="0" y="0"/>
          <a:ext cx="0" cy="0"/>
          <a:chOff x="0" y="0"/>
          <a:chExt cx="0" cy="0"/>
        </a:xfrm>
      </p:grpSpPr>
      <p:pic>
        <p:nvPicPr>
          <p:cNvPr id="106" name="Picture 2">
            <a:extLst>
              <a:ext uri="{FF2B5EF4-FFF2-40B4-BE49-F238E27FC236}">
                <a16:creationId xmlns:a16="http://schemas.microsoft.com/office/drawing/2014/main" id="{22AE717E-F69D-AC72-729B-75AAA2D60F2B}"/>
              </a:ext>
            </a:extLst>
          </p:cNvPr>
          <p:cNvPicPr>
            <a:picLocks noChangeAspect="1"/>
          </p:cNvPicPr>
          <p:nvPr/>
        </p:nvPicPr>
        <p:blipFill>
          <a:blip r:embed="rId4"/>
          <a:srcRect t="37" b="37"/>
          <a:stretch>
            <a:fillRect/>
          </a:stretch>
        </p:blipFill>
        <p:spPr>
          <a:xfrm>
            <a:off x="-10" y="-11788"/>
            <a:ext cx="12192000" cy="6858000"/>
          </a:xfrm>
          <a:prstGeom prst="rect">
            <a:avLst/>
          </a:prstGeom>
        </p:spPr>
      </p:pic>
      <p:grpSp>
        <p:nvGrpSpPr>
          <p:cNvPr id="96" name="Group 95">
            <a:extLst>
              <a:ext uri="{FF2B5EF4-FFF2-40B4-BE49-F238E27FC236}">
                <a16:creationId xmlns:a16="http://schemas.microsoft.com/office/drawing/2014/main" id="{DAD4CD57-2777-825D-2DA3-8AAA98C24919}"/>
              </a:ext>
            </a:extLst>
          </p:cNvPr>
          <p:cNvGrpSpPr/>
          <p:nvPr/>
        </p:nvGrpSpPr>
        <p:grpSpPr>
          <a:xfrm>
            <a:off x="4263740" y="2020527"/>
            <a:ext cx="3452510" cy="3447650"/>
            <a:chOff x="2150589" y="2149262"/>
            <a:chExt cx="3452510" cy="3447650"/>
          </a:xfrm>
        </p:grpSpPr>
        <p:grpSp>
          <p:nvGrpSpPr>
            <p:cNvPr id="97" name="Group 96">
              <a:extLst>
                <a:ext uri="{FF2B5EF4-FFF2-40B4-BE49-F238E27FC236}">
                  <a16:creationId xmlns:a16="http://schemas.microsoft.com/office/drawing/2014/main" id="{E5769861-7666-66B4-9BFB-6631E5E91517}"/>
                </a:ext>
              </a:extLst>
            </p:cNvPr>
            <p:cNvGrpSpPr/>
            <p:nvPr/>
          </p:nvGrpSpPr>
          <p:grpSpPr>
            <a:xfrm>
              <a:off x="2945713" y="2942706"/>
              <a:ext cx="1866545" cy="1866545"/>
              <a:chOff x="4851632" y="2184636"/>
              <a:chExt cx="2488727" cy="2488727"/>
            </a:xfrm>
            <a:effectLst/>
          </p:grpSpPr>
          <p:sp>
            <p:nvSpPr>
              <p:cNvPr id="129" name="Oval 128">
                <a:extLst>
                  <a:ext uri="{FF2B5EF4-FFF2-40B4-BE49-F238E27FC236}">
                    <a16:creationId xmlns:a16="http://schemas.microsoft.com/office/drawing/2014/main" id="{2EF24823-4A72-FBA3-E808-9B352F661599}"/>
                  </a:ext>
                </a:extLst>
              </p:cNvPr>
              <p:cNvSpPr/>
              <p:nvPr/>
            </p:nvSpPr>
            <p:spPr>
              <a:xfrm>
                <a:off x="5287790" y="2620794"/>
                <a:ext cx="1616412" cy="1616412"/>
              </a:xfrm>
              <a:prstGeom prst="ellipse">
                <a:avLst/>
              </a:prstGeom>
              <a:noFill/>
              <a:ln w="76200">
                <a:solidFill>
                  <a:srgbClr val="2B4A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white"/>
                  </a:solidFill>
                  <a:latin typeface="Calibri" panose="020F0502020204030204" pitchFamily="34" charset="0"/>
                  <a:cs typeface="Calibri" panose="020F0502020204030204" pitchFamily="34" charset="0"/>
                </a:endParaRPr>
              </a:p>
            </p:txBody>
          </p:sp>
          <p:pic>
            <p:nvPicPr>
              <p:cNvPr id="130" name="Picture 129">
                <a:extLst>
                  <a:ext uri="{FF2B5EF4-FFF2-40B4-BE49-F238E27FC236}">
                    <a16:creationId xmlns:a16="http://schemas.microsoft.com/office/drawing/2014/main" id="{5568AD8E-486B-111E-8CE8-CB8687EA595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7805" y="2962725"/>
                <a:ext cx="909866" cy="885603"/>
              </a:xfrm>
              <a:prstGeom prst="rect">
                <a:avLst/>
              </a:prstGeom>
            </p:spPr>
          </p:pic>
          <p:sp>
            <p:nvSpPr>
              <p:cNvPr id="131" name="Circle: Hollow 130">
                <a:extLst>
                  <a:ext uri="{FF2B5EF4-FFF2-40B4-BE49-F238E27FC236}">
                    <a16:creationId xmlns:a16="http://schemas.microsoft.com/office/drawing/2014/main" id="{CA1FA805-2EB4-B543-0790-389598D70DDB}"/>
                  </a:ext>
                </a:extLst>
              </p:cNvPr>
              <p:cNvSpPr/>
              <p:nvPr/>
            </p:nvSpPr>
            <p:spPr>
              <a:xfrm>
                <a:off x="4851632" y="2184636"/>
                <a:ext cx="2488727" cy="2488727"/>
              </a:xfrm>
              <a:prstGeom prst="donut">
                <a:avLst>
                  <a:gd name="adj" fmla="val 13292"/>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98" name="Block Arc 97">
              <a:extLst>
                <a:ext uri="{FF2B5EF4-FFF2-40B4-BE49-F238E27FC236}">
                  <a16:creationId xmlns:a16="http://schemas.microsoft.com/office/drawing/2014/main" id="{AF74E679-F486-E78F-19E3-741557042E2D}"/>
                </a:ext>
              </a:extLst>
            </p:cNvPr>
            <p:cNvSpPr/>
            <p:nvPr/>
          </p:nvSpPr>
          <p:spPr>
            <a:xfrm rot="12776278">
              <a:off x="2150590" y="2151019"/>
              <a:ext cx="3439949" cy="3439949"/>
            </a:xfrm>
            <a:prstGeom prst="blockArc">
              <a:avLst>
                <a:gd name="adj1" fmla="val 19678662"/>
                <a:gd name="adj2" fmla="val 479576"/>
                <a:gd name="adj3" fmla="val 20656"/>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99" name="Block Arc 98">
              <a:extLst>
                <a:ext uri="{FF2B5EF4-FFF2-40B4-BE49-F238E27FC236}">
                  <a16:creationId xmlns:a16="http://schemas.microsoft.com/office/drawing/2014/main" id="{61AE1294-EB47-E736-0BD4-4FBCD9E0432C}"/>
                </a:ext>
              </a:extLst>
            </p:cNvPr>
            <p:cNvSpPr/>
            <p:nvPr/>
          </p:nvSpPr>
          <p:spPr>
            <a:xfrm rot="5635935">
              <a:off x="2162235" y="2161661"/>
              <a:ext cx="3418148" cy="3439949"/>
            </a:xfrm>
            <a:prstGeom prst="blockArc">
              <a:avLst>
                <a:gd name="adj1" fmla="val 18611423"/>
                <a:gd name="adj2" fmla="val 21263739"/>
                <a:gd name="adj3" fmla="val 20916"/>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499AF505-8A02-3536-0187-2983BC28B121}"/>
                </a:ext>
              </a:extLst>
            </p:cNvPr>
            <p:cNvSpPr txBox="1"/>
            <p:nvPr/>
          </p:nvSpPr>
          <p:spPr>
            <a:xfrm>
              <a:off x="4661559" y="4221172"/>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Managing Complexity</a:t>
              </a:r>
            </a:p>
          </p:txBody>
        </p:sp>
        <p:sp>
          <p:nvSpPr>
            <p:cNvPr id="109" name="TextBox 108">
              <a:extLst>
                <a:ext uri="{FF2B5EF4-FFF2-40B4-BE49-F238E27FC236}">
                  <a16:creationId xmlns:a16="http://schemas.microsoft.com/office/drawing/2014/main" id="{5250847C-BD72-8FB8-AE33-B7EA8CDA1E62}"/>
                </a:ext>
              </a:extLst>
            </p:cNvPr>
            <p:cNvSpPr txBox="1"/>
            <p:nvPr/>
          </p:nvSpPr>
          <p:spPr>
            <a:xfrm>
              <a:off x="2905860" y="2448687"/>
              <a:ext cx="772588"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2" name="TextBox 111">
              <a:extLst>
                <a:ext uri="{FF2B5EF4-FFF2-40B4-BE49-F238E27FC236}">
                  <a16:creationId xmlns:a16="http://schemas.microsoft.com/office/drawing/2014/main" id="{7906EA5C-057C-C4B2-231C-2D473911F57C}"/>
                </a:ext>
              </a:extLst>
            </p:cNvPr>
            <p:cNvSpPr txBox="1"/>
            <p:nvPr/>
          </p:nvSpPr>
          <p:spPr>
            <a:xfrm>
              <a:off x="2707472" y="4870803"/>
              <a:ext cx="805280" cy="415498"/>
            </a:xfrm>
            <a:prstGeom prst="rect">
              <a:avLst/>
            </a:prstGeom>
            <a:noFill/>
          </p:spPr>
          <p:txBody>
            <a:bodyPr wrap="square" rtlCol="0">
              <a:spAutoFit/>
            </a:bodyPr>
            <a:lstStyle/>
            <a:p>
              <a:pPr algn="r" defTabSz="685800">
                <a:defRPr/>
              </a:pPr>
              <a:r>
                <a:rPr lang="en-US" sz="1050" b="1">
                  <a:solidFill>
                    <a:prstClr val="white"/>
                  </a:solidFill>
                  <a:latin typeface="Calibri" panose="020F0502020204030204" pitchFamily="34" charset="0"/>
                  <a:cs typeface="Calibri" panose="020F0502020204030204" pitchFamily="34" charset="0"/>
                </a:rPr>
                <a:t>Developing talents</a:t>
              </a:r>
            </a:p>
          </p:txBody>
        </p:sp>
        <p:sp>
          <p:nvSpPr>
            <p:cNvPr id="114" name="Block Arc 113">
              <a:extLst>
                <a:ext uri="{FF2B5EF4-FFF2-40B4-BE49-F238E27FC236}">
                  <a16:creationId xmlns:a16="http://schemas.microsoft.com/office/drawing/2014/main" id="{1EBAD521-7E4C-9FC4-6399-501033A87D4B}"/>
                </a:ext>
              </a:extLst>
            </p:cNvPr>
            <p:cNvSpPr/>
            <p:nvPr/>
          </p:nvSpPr>
          <p:spPr>
            <a:xfrm rot="14982772">
              <a:off x="2163150" y="2156963"/>
              <a:ext cx="3439949" cy="3439949"/>
            </a:xfrm>
            <a:prstGeom prst="blockArc">
              <a:avLst>
                <a:gd name="adj1" fmla="val 1280164"/>
                <a:gd name="adj2" fmla="val 3913451"/>
                <a:gd name="adj3" fmla="val 20660"/>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6" name="Block Arc 115">
              <a:extLst>
                <a:ext uri="{FF2B5EF4-FFF2-40B4-BE49-F238E27FC236}">
                  <a16:creationId xmlns:a16="http://schemas.microsoft.com/office/drawing/2014/main" id="{B359EF14-826E-3E2B-2A11-CBF243F00E76}"/>
                </a:ext>
              </a:extLst>
            </p:cNvPr>
            <p:cNvSpPr/>
            <p:nvPr/>
          </p:nvSpPr>
          <p:spPr>
            <a:xfrm rot="9066691">
              <a:off x="2152010" y="2149262"/>
              <a:ext cx="3439949" cy="3439949"/>
            </a:xfrm>
            <a:prstGeom prst="blockArc">
              <a:avLst>
                <a:gd name="adj1" fmla="val 18022323"/>
                <a:gd name="adj2" fmla="val 20526550"/>
                <a:gd name="adj3" fmla="val 20712"/>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0386F9D7-1B60-4D79-BD4B-875FCD351E10}"/>
                </a:ext>
              </a:extLst>
            </p:cNvPr>
            <p:cNvSpPr txBox="1"/>
            <p:nvPr/>
          </p:nvSpPr>
          <p:spPr>
            <a:xfrm>
              <a:off x="2202487" y="4165341"/>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19" name="Block Arc 118">
              <a:extLst>
                <a:ext uri="{FF2B5EF4-FFF2-40B4-BE49-F238E27FC236}">
                  <a16:creationId xmlns:a16="http://schemas.microsoft.com/office/drawing/2014/main" id="{0D7D3F8D-4894-737B-6F51-0A2981B22E66}"/>
                </a:ext>
              </a:extLst>
            </p:cNvPr>
            <p:cNvSpPr/>
            <p:nvPr/>
          </p:nvSpPr>
          <p:spPr>
            <a:xfrm rot="14982772">
              <a:off x="2150597" y="2151019"/>
              <a:ext cx="3439949" cy="3439949"/>
            </a:xfrm>
            <a:prstGeom prst="blockArc">
              <a:avLst>
                <a:gd name="adj1" fmla="val 20050826"/>
                <a:gd name="adj2" fmla="val 1122482"/>
                <a:gd name="adj3" fmla="val 20941"/>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1" name="Block Arc 120">
              <a:extLst>
                <a:ext uri="{FF2B5EF4-FFF2-40B4-BE49-F238E27FC236}">
                  <a16:creationId xmlns:a16="http://schemas.microsoft.com/office/drawing/2014/main" id="{E2E48D7A-3572-2F73-4965-4F0B1ADB874A}"/>
                </a:ext>
              </a:extLst>
            </p:cNvPr>
            <p:cNvSpPr/>
            <p:nvPr/>
          </p:nvSpPr>
          <p:spPr>
            <a:xfrm rot="9066691">
              <a:off x="2150589" y="2151018"/>
              <a:ext cx="3439949" cy="3439949"/>
            </a:xfrm>
            <a:prstGeom prst="blockArc">
              <a:avLst>
                <a:gd name="adj1" fmla="val 20722041"/>
                <a:gd name="adj2" fmla="val 1624464"/>
                <a:gd name="adj3" fmla="val 20809"/>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2" name="TextBox 121">
              <a:extLst>
                <a:ext uri="{FF2B5EF4-FFF2-40B4-BE49-F238E27FC236}">
                  <a16:creationId xmlns:a16="http://schemas.microsoft.com/office/drawing/2014/main" id="{69333671-E9A2-5C0A-5FB1-1AAD6666277A}"/>
                </a:ext>
              </a:extLst>
            </p:cNvPr>
            <p:cNvSpPr txBox="1"/>
            <p:nvPr/>
          </p:nvSpPr>
          <p:spPr>
            <a:xfrm>
              <a:off x="2216497" y="4186109"/>
              <a:ext cx="846992" cy="430887"/>
            </a:xfrm>
            <a:prstGeom prst="rect">
              <a:avLst/>
            </a:prstGeom>
            <a:noFill/>
          </p:spPr>
          <p:txBody>
            <a:bodyPr wrap="square" rtlCol="0">
              <a:spAutoFit/>
            </a:bodyPr>
            <a:lstStyle/>
            <a:p>
              <a:pPr algn="ctr" defTabSz="685715">
                <a:buSzPts val="1000"/>
                <a:tabLst>
                  <a:tab pos="342900" algn="l"/>
                </a:tabLst>
                <a:defRPr/>
              </a:pPr>
              <a:r>
                <a:rPr lang="en-US" sz="1070" b="1">
                  <a:solidFill>
                    <a:prstClr val="white"/>
                  </a:solidFill>
                  <a:ea typeface="Open Sans" panose="020B0606030504020204" pitchFamily="34" charset="0"/>
                  <a:cs typeface="Open Sans" panose="020B0606030504020204" pitchFamily="34" charset="0"/>
                </a:rPr>
                <a:t>Managing Complexity</a:t>
              </a:r>
            </a:p>
          </p:txBody>
        </p:sp>
        <p:sp>
          <p:nvSpPr>
            <p:cNvPr id="125" name="Rectangle 124">
              <a:extLst>
                <a:ext uri="{FF2B5EF4-FFF2-40B4-BE49-F238E27FC236}">
                  <a16:creationId xmlns:a16="http://schemas.microsoft.com/office/drawing/2014/main" id="{62DC33BB-37A3-E0BC-F4C0-39ECDB5C2D58}"/>
                </a:ext>
              </a:extLst>
            </p:cNvPr>
            <p:cNvSpPr/>
            <p:nvPr/>
          </p:nvSpPr>
          <p:spPr>
            <a:xfrm rot="21309999">
              <a:off x="3321868" y="3088089"/>
              <a:ext cx="990886" cy="416854"/>
            </a:xfrm>
            <a:prstGeom prst="rect">
              <a:avLst/>
            </a:prstGeom>
          </p:spPr>
          <p:txBody>
            <a:bodyPr wrap="square">
              <a:prstTxWarp prst="textArchUp">
                <a:avLst>
                  <a:gd name="adj" fmla="val 11057518"/>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Respect </a:t>
              </a:r>
            </a:p>
          </p:txBody>
        </p:sp>
        <p:sp>
          <p:nvSpPr>
            <p:cNvPr id="126" name="Rectangle 125">
              <a:extLst>
                <a:ext uri="{FF2B5EF4-FFF2-40B4-BE49-F238E27FC236}">
                  <a16:creationId xmlns:a16="http://schemas.microsoft.com/office/drawing/2014/main" id="{7B70786F-A656-9287-9E6C-9BA678A4C9D4}"/>
                </a:ext>
              </a:extLst>
            </p:cNvPr>
            <p:cNvSpPr/>
            <p:nvPr/>
          </p:nvSpPr>
          <p:spPr>
            <a:xfrm rot="5400000">
              <a:off x="3783267" y="3593382"/>
              <a:ext cx="1166729" cy="535080"/>
            </a:xfrm>
            <a:prstGeom prst="rect">
              <a:avLst/>
            </a:prstGeom>
          </p:spPr>
          <p:txBody>
            <a:bodyPr wrap="square">
              <a:prstTxWarp prst="textArchUp">
                <a:avLst>
                  <a:gd name="adj" fmla="val 11323613"/>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Collaboration </a:t>
              </a:r>
            </a:p>
          </p:txBody>
        </p:sp>
        <p:sp>
          <p:nvSpPr>
            <p:cNvPr id="123" name="Block Arc 122">
              <a:extLst>
                <a:ext uri="{FF2B5EF4-FFF2-40B4-BE49-F238E27FC236}">
                  <a16:creationId xmlns:a16="http://schemas.microsoft.com/office/drawing/2014/main" id="{5159AF68-B436-C5CF-EEF7-21CBC732C27B}"/>
                </a:ext>
              </a:extLst>
            </p:cNvPr>
            <p:cNvSpPr/>
            <p:nvPr/>
          </p:nvSpPr>
          <p:spPr>
            <a:xfrm rot="1734070">
              <a:off x="2150739" y="2156005"/>
              <a:ext cx="3439949" cy="3439949"/>
            </a:xfrm>
            <a:prstGeom prst="blockArc">
              <a:avLst>
                <a:gd name="adj1" fmla="val 19874700"/>
                <a:gd name="adj2" fmla="val 765153"/>
                <a:gd name="adj3" fmla="val 20732"/>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7" name="Rectangle 126">
              <a:extLst>
                <a:ext uri="{FF2B5EF4-FFF2-40B4-BE49-F238E27FC236}">
                  <a16:creationId xmlns:a16="http://schemas.microsoft.com/office/drawing/2014/main" id="{17902B5A-B360-3062-45AF-6E447AC0F1F5}"/>
                </a:ext>
              </a:extLst>
            </p:cNvPr>
            <p:cNvSpPr/>
            <p:nvPr/>
          </p:nvSpPr>
          <p:spPr>
            <a:xfrm rot="4875791">
              <a:off x="2781441" y="3662763"/>
              <a:ext cx="1092396" cy="503452"/>
            </a:xfrm>
            <a:prstGeom prst="rect">
              <a:avLst/>
            </a:prstGeom>
          </p:spPr>
          <p:txBody>
            <a:bodyPr wrap="square">
              <a:prstTxWarp prst="textArchDown">
                <a:avLst>
                  <a:gd name="adj" fmla="val 140597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Integrity </a:t>
              </a:r>
            </a:p>
          </p:txBody>
        </p:sp>
        <p:sp>
          <p:nvSpPr>
            <p:cNvPr id="128" name="Rectangle 127">
              <a:extLst>
                <a:ext uri="{FF2B5EF4-FFF2-40B4-BE49-F238E27FC236}">
                  <a16:creationId xmlns:a16="http://schemas.microsoft.com/office/drawing/2014/main" id="{658668F0-57AD-16F6-747B-17675095C4D1}"/>
                </a:ext>
              </a:extLst>
            </p:cNvPr>
            <p:cNvSpPr/>
            <p:nvPr/>
          </p:nvSpPr>
          <p:spPr>
            <a:xfrm>
              <a:off x="3348004" y="4122462"/>
              <a:ext cx="1059894" cy="582553"/>
            </a:xfrm>
            <a:prstGeom prst="rect">
              <a:avLst/>
            </a:prstGeom>
          </p:spPr>
          <p:txBody>
            <a:bodyPr wrap="square">
              <a:prstTxWarp prst="textArchDown">
                <a:avLst>
                  <a:gd name="adj" fmla="val 98823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Excellence </a:t>
              </a:r>
            </a:p>
          </p:txBody>
        </p:sp>
        <p:sp>
          <p:nvSpPr>
            <p:cNvPr id="107" name="Block Arc 106">
              <a:extLst>
                <a:ext uri="{FF2B5EF4-FFF2-40B4-BE49-F238E27FC236}">
                  <a16:creationId xmlns:a16="http://schemas.microsoft.com/office/drawing/2014/main" id="{F921C380-E641-2F85-DF24-79EE2516BE47}"/>
                </a:ext>
              </a:extLst>
            </p:cNvPr>
            <p:cNvSpPr/>
            <p:nvPr/>
          </p:nvSpPr>
          <p:spPr>
            <a:xfrm rot="20556388">
              <a:off x="2150597" y="2151020"/>
              <a:ext cx="3439949" cy="3439949"/>
            </a:xfrm>
            <a:prstGeom prst="blockArc">
              <a:avLst>
                <a:gd name="adj1" fmla="val 20219796"/>
                <a:gd name="adj2" fmla="val 871660"/>
                <a:gd name="adj3" fmla="val 20618"/>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38" name="Rectangle 37">
            <a:extLst>
              <a:ext uri="{FF2B5EF4-FFF2-40B4-BE49-F238E27FC236}">
                <a16:creationId xmlns:a16="http://schemas.microsoft.com/office/drawing/2014/main" id="{14B5272F-0432-3D10-AC68-6E12E6B3760B}"/>
              </a:ext>
            </a:extLst>
          </p:cNvPr>
          <p:cNvSpPr/>
          <p:nvPr/>
        </p:nvSpPr>
        <p:spPr>
          <a:xfrm>
            <a:off x="608722" y="4122450"/>
            <a:ext cx="2795065" cy="938719"/>
          </a:xfrm>
          <a:prstGeom prst="rect">
            <a:avLst/>
          </a:prstGeom>
          <a:noFill/>
        </p:spPr>
        <p:txBody>
          <a:bodyPr wrap="square">
            <a:spAutoFit/>
          </a:bodyPr>
          <a:lstStyle/>
          <a:p>
            <a:pPr algn="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Confident managing the various challenges that our increasingly complex workplace and roles demand: global, digital, competitor, consumer, employees.</a:t>
            </a:r>
          </a:p>
        </p:txBody>
      </p:sp>
      <p:cxnSp>
        <p:nvCxnSpPr>
          <p:cNvPr id="74" name="Straight Connector 73">
            <a:extLst>
              <a:ext uri="{FF2B5EF4-FFF2-40B4-BE49-F238E27FC236}">
                <a16:creationId xmlns:a16="http://schemas.microsoft.com/office/drawing/2014/main" id="{168E520A-C9CE-277E-1379-C9618FF3686D}"/>
              </a:ext>
            </a:extLst>
          </p:cNvPr>
          <p:cNvCxnSpPr>
            <a:cxnSpLocks/>
          </p:cNvCxnSpPr>
          <p:nvPr/>
        </p:nvCxnSpPr>
        <p:spPr>
          <a:xfrm flipH="1" flipV="1">
            <a:off x="4206895" y="4315431"/>
            <a:ext cx="240324" cy="158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47C5C6C-2CB7-6302-1EF8-2154190A50CC}"/>
              </a:ext>
            </a:extLst>
          </p:cNvPr>
          <p:cNvCxnSpPr>
            <a:cxnSpLocks/>
          </p:cNvCxnSpPr>
          <p:nvPr/>
        </p:nvCxnSpPr>
        <p:spPr>
          <a:xfrm flipH="1">
            <a:off x="3736767" y="4315978"/>
            <a:ext cx="473991" cy="0"/>
          </a:xfrm>
          <a:prstGeom prst="line">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F982044-BBC0-3B0E-939B-653CDA51B5FF}"/>
              </a:ext>
            </a:extLst>
          </p:cNvPr>
          <p:cNvSpPr/>
          <p:nvPr/>
        </p:nvSpPr>
        <p:spPr>
          <a:xfrm>
            <a:off x="3722826" y="4280630"/>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47507587-FA41-D2F3-C194-E277CB39EC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94" name="Rectangle 93">
            <a:extLst>
              <a:ext uri="{FF2B5EF4-FFF2-40B4-BE49-F238E27FC236}">
                <a16:creationId xmlns:a16="http://schemas.microsoft.com/office/drawing/2014/main" id="{6480E273-FC6E-A368-18A0-45BCCDE35DA0}"/>
              </a:ext>
            </a:extLst>
          </p:cNvPr>
          <p:cNvSpPr/>
          <p:nvPr/>
        </p:nvSpPr>
        <p:spPr>
          <a:xfrm>
            <a:off x="912704" y="3883185"/>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Managing Complexity</a:t>
            </a:r>
          </a:p>
        </p:txBody>
      </p:sp>
      <p:sp>
        <p:nvSpPr>
          <p:cNvPr id="101" name="TextBox 100">
            <a:extLst>
              <a:ext uri="{FF2B5EF4-FFF2-40B4-BE49-F238E27FC236}">
                <a16:creationId xmlns:a16="http://schemas.microsoft.com/office/drawing/2014/main" id="{2612109F-6D92-BEB8-FE80-F07943A4F98B}"/>
              </a:ext>
            </a:extLst>
          </p:cNvPr>
          <p:cNvSpPr txBox="1"/>
          <p:nvPr/>
        </p:nvSpPr>
        <p:spPr>
          <a:xfrm>
            <a:off x="2660047" y="260072"/>
            <a:ext cx="6671891" cy="954107"/>
          </a:xfrm>
          <a:prstGeom prst="rect">
            <a:avLst/>
          </a:prstGeom>
          <a:noFill/>
        </p:spPr>
        <p:txBody>
          <a:bodyPr wrap="square" rtlCol="0">
            <a:spAutoFit/>
          </a:bodyPr>
          <a:lstStyle/>
          <a:p>
            <a:pPr algn="ctr"/>
            <a:r>
              <a:rPr lang="en-US" sz="28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8 LEADERSHIP COMPETENCIES</a:t>
            </a:r>
          </a:p>
          <a:p>
            <a:pPr algn="ctr"/>
            <a:r>
              <a:rPr lang="en-US" sz="2800">
                <a:latin typeface="Graphik Semibold" panose="020B0703030202060203" pitchFamily="34" charset="0"/>
                <a:ea typeface="Open Sans Extrabold" panose="020B0906030804020204" pitchFamily="34" charset="0"/>
                <a:cs typeface="Open Sans Extrabold" panose="020B0906030804020204" pitchFamily="34" charset="0"/>
              </a:rPr>
              <a:t> FOR SUCCESS</a:t>
            </a:r>
          </a:p>
        </p:txBody>
      </p:sp>
      <p:sp>
        <p:nvSpPr>
          <p:cNvPr id="2" name="TextBox 1">
            <a:extLst>
              <a:ext uri="{FF2B5EF4-FFF2-40B4-BE49-F238E27FC236}">
                <a16:creationId xmlns:a16="http://schemas.microsoft.com/office/drawing/2014/main" id="{1192A868-9717-DA68-C994-70C93B730CEE}"/>
              </a:ext>
            </a:extLst>
          </p:cNvPr>
          <p:cNvSpPr txBox="1"/>
          <p:nvPr/>
        </p:nvSpPr>
        <p:spPr>
          <a:xfrm>
            <a:off x="0" y="6262247"/>
            <a:ext cx="36050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GROW YOUR BUSINESS</a:t>
            </a:r>
          </a:p>
        </p:txBody>
      </p:sp>
    </p:spTree>
    <p:custDataLst>
      <p:tags r:id="rId1"/>
    </p:custDataLst>
    <p:extLst>
      <p:ext uri="{BB962C8B-B14F-4D97-AF65-F5344CB8AC3E}">
        <p14:creationId xmlns:p14="http://schemas.microsoft.com/office/powerpoint/2010/main" val="389085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65622-8202-E8B0-BE84-F6B096F281D9}"/>
            </a:ext>
          </a:extLst>
        </p:cNvPr>
        <p:cNvGrpSpPr/>
        <p:nvPr/>
      </p:nvGrpSpPr>
      <p:grpSpPr>
        <a:xfrm>
          <a:off x="0" y="0"/>
          <a:ext cx="0" cy="0"/>
          <a:chOff x="0" y="0"/>
          <a:chExt cx="0" cy="0"/>
        </a:xfrm>
      </p:grpSpPr>
      <p:pic>
        <p:nvPicPr>
          <p:cNvPr id="106" name="Picture 2">
            <a:extLst>
              <a:ext uri="{FF2B5EF4-FFF2-40B4-BE49-F238E27FC236}">
                <a16:creationId xmlns:a16="http://schemas.microsoft.com/office/drawing/2014/main" id="{5055E5BC-3F0B-CC49-9FC9-507EF9917931}"/>
              </a:ext>
            </a:extLst>
          </p:cNvPr>
          <p:cNvPicPr>
            <a:picLocks noChangeAspect="1"/>
          </p:cNvPicPr>
          <p:nvPr/>
        </p:nvPicPr>
        <p:blipFill>
          <a:blip r:embed="rId4"/>
          <a:srcRect t="37" b="37"/>
          <a:stretch>
            <a:fillRect/>
          </a:stretch>
        </p:blipFill>
        <p:spPr>
          <a:xfrm>
            <a:off x="-10" y="-11788"/>
            <a:ext cx="12192000" cy="6858000"/>
          </a:xfrm>
          <a:prstGeom prst="rect">
            <a:avLst/>
          </a:prstGeom>
        </p:spPr>
      </p:pic>
      <p:grpSp>
        <p:nvGrpSpPr>
          <p:cNvPr id="96" name="Group 95">
            <a:extLst>
              <a:ext uri="{FF2B5EF4-FFF2-40B4-BE49-F238E27FC236}">
                <a16:creationId xmlns:a16="http://schemas.microsoft.com/office/drawing/2014/main" id="{7FBCACBE-5D5D-E317-41E0-9F315E1B217A}"/>
              </a:ext>
            </a:extLst>
          </p:cNvPr>
          <p:cNvGrpSpPr/>
          <p:nvPr/>
        </p:nvGrpSpPr>
        <p:grpSpPr>
          <a:xfrm>
            <a:off x="4263740" y="2020527"/>
            <a:ext cx="3452510" cy="3447650"/>
            <a:chOff x="2150589" y="2149262"/>
            <a:chExt cx="3452510" cy="3447650"/>
          </a:xfrm>
        </p:grpSpPr>
        <p:grpSp>
          <p:nvGrpSpPr>
            <p:cNvPr id="97" name="Group 96">
              <a:extLst>
                <a:ext uri="{FF2B5EF4-FFF2-40B4-BE49-F238E27FC236}">
                  <a16:creationId xmlns:a16="http://schemas.microsoft.com/office/drawing/2014/main" id="{30ECC696-BAD5-C48F-AF37-3B90B237C8BB}"/>
                </a:ext>
              </a:extLst>
            </p:cNvPr>
            <p:cNvGrpSpPr/>
            <p:nvPr/>
          </p:nvGrpSpPr>
          <p:grpSpPr>
            <a:xfrm>
              <a:off x="2945713" y="2942706"/>
              <a:ext cx="1866545" cy="1866545"/>
              <a:chOff x="4851632" y="2184636"/>
              <a:chExt cx="2488727" cy="2488727"/>
            </a:xfrm>
            <a:effectLst/>
          </p:grpSpPr>
          <p:sp>
            <p:nvSpPr>
              <p:cNvPr id="129" name="Oval 128">
                <a:extLst>
                  <a:ext uri="{FF2B5EF4-FFF2-40B4-BE49-F238E27FC236}">
                    <a16:creationId xmlns:a16="http://schemas.microsoft.com/office/drawing/2014/main" id="{DF4A2CAA-40D6-8DFC-3092-940537F5A556}"/>
                  </a:ext>
                </a:extLst>
              </p:cNvPr>
              <p:cNvSpPr/>
              <p:nvPr/>
            </p:nvSpPr>
            <p:spPr>
              <a:xfrm>
                <a:off x="5287790" y="2620794"/>
                <a:ext cx="1616412" cy="1616412"/>
              </a:xfrm>
              <a:prstGeom prst="ellipse">
                <a:avLst/>
              </a:prstGeom>
              <a:noFill/>
              <a:ln w="76200">
                <a:solidFill>
                  <a:srgbClr val="2B4A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white"/>
                  </a:solidFill>
                  <a:latin typeface="Calibri" panose="020F0502020204030204" pitchFamily="34" charset="0"/>
                  <a:cs typeface="Calibri" panose="020F0502020204030204" pitchFamily="34" charset="0"/>
                </a:endParaRPr>
              </a:p>
            </p:txBody>
          </p:sp>
          <p:pic>
            <p:nvPicPr>
              <p:cNvPr id="130" name="Picture 129">
                <a:extLst>
                  <a:ext uri="{FF2B5EF4-FFF2-40B4-BE49-F238E27FC236}">
                    <a16:creationId xmlns:a16="http://schemas.microsoft.com/office/drawing/2014/main" id="{E8A5059C-C8C7-9906-D24B-868121BB2BD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7805" y="2962725"/>
                <a:ext cx="909866" cy="885603"/>
              </a:xfrm>
              <a:prstGeom prst="rect">
                <a:avLst/>
              </a:prstGeom>
            </p:spPr>
          </p:pic>
          <p:sp>
            <p:nvSpPr>
              <p:cNvPr id="131" name="Circle: Hollow 130">
                <a:extLst>
                  <a:ext uri="{FF2B5EF4-FFF2-40B4-BE49-F238E27FC236}">
                    <a16:creationId xmlns:a16="http://schemas.microsoft.com/office/drawing/2014/main" id="{CE905198-D855-93F9-D12D-4163729941CB}"/>
                  </a:ext>
                </a:extLst>
              </p:cNvPr>
              <p:cNvSpPr/>
              <p:nvPr/>
            </p:nvSpPr>
            <p:spPr>
              <a:xfrm>
                <a:off x="4851632" y="2184636"/>
                <a:ext cx="2488727" cy="2488727"/>
              </a:xfrm>
              <a:prstGeom prst="donut">
                <a:avLst>
                  <a:gd name="adj" fmla="val 13292"/>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98" name="Block Arc 97">
              <a:extLst>
                <a:ext uri="{FF2B5EF4-FFF2-40B4-BE49-F238E27FC236}">
                  <a16:creationId xmlns:a16="http://schemas.microsoft.com/office/drawing/2014/main" id="{A38B4FC4-5D9B-CE5D-CDCD-57BCC3081E9E}"/>
                </a:ext>
              </a:extLst>
            </p:cNvPr>
            <p:cNvSpPr/>
            <p:nvPr/>
          </p:nvSpPr>
          <p:spPr>
            <a:xfrm rot="12776278">
              <a:off x="2150590" y="2151019"/>
              <a:ext cx="3439949" cy="3439949"/>
            </a:xfrm>
            <a:prstGeom prst="blockArc">
              <a:avLst>
                <a:gd name="adj1" fmla="val 19678662"/>
                <a:gd name="adj2" fmla="val 479576"/>
                <a:gd name="adj3" fmla="val 20656"/>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99" name="Block Arc 98">
              <a:extLst>
                <a:ext uri="{FF2B5EF4-FFF2-40B4-BE49-F238E27FC236}">
                  <a16:creationId xmlns:a16="http://schemas.microsoft.com/office/drawing/2014/main" id="{536B6DAA-63A8-737D-DDB9-F23B2E0779F9}"/>
                </a:ext>
              </a:extLst>
            </p:cNvPr>
            <p:cNvSpPr/>
            <p:nvPr/>
          </p:nvSpPr>
          <p:spPr>
            <a:xfrm rot="5635935">
              <a:off x="2162235" y="2161661"/>
              <a:ext cx="3418148" cy="3439949"/>
            </a:xfrm>
            <a:prstGeom prst="blockArc">
              <a:avLst>
                <a:gd name="adj1" fmla="val 18611423"/>
                <a:gd name="adj2" fmla="val 21263739"/>
                <a:gd name="adj3" fmla="val 20916"/>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5F3E5193-1CF5-3335-68EF-4EBA3BBC1D90}"/>
                </a:ext>
              </a:extLst>
            </p:cNvPr>
            <p:cNvSpPr txBox="1"/>
            <p:nvPr/>
          </p:nvSpPr>
          <p:spPr>
            <a:xfrm>
              <a:off x="4661559" y="4221172"/>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Managing Complexity</a:t>
              </a:r>
            </a:p>
          </p:txBody>
        </p:sp>
        <p:sp>
          <p:nvSpPr>
            <p:cNvPr id="109" name="TextBox 108">
              <a:extLst>
                <a:ext uri="{FF2B5EF4-FFF2-40B4-BE49-F238E27FC236}">
                  <a16:creationId xmlns:a16="http://schemas.microsoft.com/office/drawing/2014/main" id="{7276ADD8-0454-FB41-8E1F-F3C4E4A6C7C5}"/>
                </a:ext>
              </a:extLst>
            </p:cNvPr>
            <p:cNvSpPr txBox="1"/>
            <p:nvPr/>
          </p:nvSpPr>
          <p:spPr>
            <a:xfrm>
              <a:off x="2905860" y="2448687"/>
              <a:ext cx="772588"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2" name="TextBox 111">
              <a:extLst>
                <a:ext uri="{FF2B5EF4-FFF2-40B4-BE49-F238E27FC236}">
                  <a16:creationId xmlns:a16="http://schemas.microsoft.com/office/drawing/2014/main" id="{3E830817-3822-82F6-1A21-AAC3963CE4BC}"/>
                </a:ext>
              </a:extLst>
            </p:cNvPr>
            <p:cNvSpPr txBox="1"/>
            <p:nvPr/>
          </p:nvSpPr>
          <p:spPr>
            <a:xfrm>
              <a:off x="2707472" y="4870803"/>
              <a:ext cx="805280" cy="415498"/>
            </a:xfrm>
            <a:prstGeom prst="rect">
              <a:avLst/>
            </a:prstGeom>
            <a:noFill/>
          </p:spPr>
          <p:txBody>
            <a:bodyPr wrap="square" rtlCol="0">
              <a:spAutoFit/>
            </a:bodyPr>
            <a:lstStyle/>
            <a:p>
              <a:pPr algn="r" defTabSz="685800">
                <a:defRPr/>
              </a:pPr>
              <a:r>
                <a:rPr lang="en-US" sz="1050" b="1">
                  <a:solidFill>
                    <a:prstClr val="white"/>
                  </a:solidFill>
                  <a:latin typeface="Calibri" panose="020F0502020204030204" pitchFamily="34" charset="0"/>
                  <a:cs typeface="Calibri" panose="020F0502020204030204" pitchFamily="34" charset="0"/>
                </a:rPr>
                <a:t>Developing talents</a:t>
              </a:r>
            </a:p>
          </p:txBody>
        </p:sp>
        <p:sp>
          <p:nvSpPr>
            <p:cNvPr id="114" name="Block Arc 113">
              <a:extLst>
                <a:ext uri="{FF2B5EF4-FFF2-40B4-BE49-F238E27FC236}">
                  <a16:creationId xmlns:a16="http://schemas.microsoft.com/office/drawing/2014/main" id="{3733C121-0035-7F84-6160-82214A7D798F}"/>
                </a:ext>
              </a:extLst>
            </p:cNvPr>
            <p:cNvSpPr/>
            <p:nvPr/>
          </p:nvSpPr>
          <p:spPr>
            <a:xfrm rot="14982772">
              <a:off x="2163150" y="2156963"/>
              <a:ext cx="3439949" cy="3439949"/>
            </a:xfrm>
            <a:prstGeom prst="blockArc">
              <a:avLst>
                <a:gd name="adj1" fmla="val 1280164"/>
                <a:gd name="adj2" fmla="val 3913451"/>
                <a:gd name="adj3" fmla="val 20660"/>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6" name="Block Arc 115">
              <a:extLst>
                <a:ext uri="{FF2B5EF4-FFF2-40B4-BE49-F238E27FC236}">
                  <a16:creationId xmlns:a16="http://schemas.microsoft.com/office/drawing/2014/main" id="{EE426A9F-36EB-E79F-6F4C-1AE471215161}"/>
                </a:ext>
              </a:extLst>
            </p:cNvPr>
            <p:cNvSpPr/>
            <p:nvPr/>
          </p:nvSpPr>
          <p:spPr>
            <a:xfrm rot="9066691">
              <a:off x="2152010" y="2149262"/>
              <a:ext cx="3439949" cy="3439949"/>
            </a:xfrm>
            <a:prstGeom prst="blockArc">
              <a:avLst>
                <a:gd name="adj1" fmla="val 18022323"/>
                <a:gd name="adj2" fmla="val 20526550"/>
                <a:gd name="adj3" fmla="val 20712"/>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F54F2E7F-5DAF-7B34-B7E4-2E6FA7FE6D07}"/>
                </a:ext>
              </a:extLst>
            </p:cNvPr>
            <p:cNvSpPr txBox="1"/>
            <p:nvPr/>
          </p:nvSpPr>
          <p:spPr>
            <a:xfrm>
              <a:off x="2202487" y="4165341"/>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18" name="Rectangle 117">
              <a:extLst>
                <a:ext uri="{FF2B5EF4-FFF2-40B4-BE49-F238E27FC236}">
                  <a16:creationId xmlns:a16="http://schemas.microsoft.com/office/drawing/2014/main" id="{ADA69419-FBDD-CE47-A9D8-E1CB687B4952}"/>
                </a:ext>
              </a:extLst>
            </p:cNvPr>
            <p:cNvSpPr/>
            <p:nvPr/>
          </p:nvSpPr>
          <p:spPr>
            <a:xfrm>
              <a:off x="2817566" y="4873743"/>
              <a:ext cx="1080850" cy="430887"/>
            </a:xfrm>
            <a:prstGeom prst="rect">
              <a:avLst/>
            </a:prstGeom>
          </p:spPr>
          <p:txBody>
            <a:bodyPr wrap="square">
              <a:spAutoFit/>
            </a:bodyPr>
            <a:lstStyle/>
            <a:p>
              <a:pPr algn="ctr" defTabSz="685715">
                <a:buSzPts val="1000"/>
                <a:tabLst>
                  <a:tab pos="342900" algn="l"/>
                </a:tabLst>
                <a:defRPr/>
              </a:pPr>
              <a:r>
                <a:rPr lang="en-US" sz="1100" b="1">
                  <a:solidFill>
                    <a:prstClr val="white"/>
                  </a:solidFill>
                  <a:cs typeface="Calibri" panose="020F0502020204030204" pitchFamily="34" charset="0"/>
                </a:rPr>
                <a:t>Influence </a:t>
              </a:r>
            </a:p>
            <a:p>
              <a:pPr algn="ctr" defTabSz="685715">
                <a:buSzPts val="1000"/>
                <a:tabLst>
                  <a:tab pos="342900" algn="l"/>
                </a:tabLst>
                <a:defRPr/>
              </a:pPr>
              <a:r>
                <a:rPr lang="en-US" sz="1100" b="1">
                  <a:solidFill>
                    <a:prstClr val="white"/>
                  </a:solidFill>
                  <a:cs typeface="Calibri" panose="020F0502020204030204" pitchFamily="34" charset="0"/>
                </a:rPr>
                <a:t>&amp; Challenge</a:t>
              </a:r>
              <a:endParaRPr lang="en-US" sz="1100">
                <a:solidFill>
                  <a:prstClr val="white"/>
                </a:solidFill>
                <a:cs typeface="Calibri" panose="020F0502020204030204" pitchFamily="34" charset="0"/>
              </a:endParaRPr>
            </a:p>
          </p:txBody>
        </p:sp>
        <p:sp>
          <p:nvSpPr>
            <p:cNvPr id="119" name="Block Arc 118">
              <a:extLst>
                <a:ext uri="{FF2B5EF4-FFF2-40B4-BE49-F238E27FC236}">
                  <a16:creationId xmlns:a16="http://schemas.microsoft.com/office/drawing/2014/main" id="{3BBECA83-C922-D512-0913-F308220D153C}"/>
                </a:ext>
              </a:extLst>
            </p:cNvPr>
            <p:cNvSpPr/>
            <p:nvPr/>
          </p:nvSpPr>
          <p:spPr>
            <a:xfrm rot="14982772">
              <a:off x="2150597" y="2151019"/>
              <a:ext cx="3439949" cy="3439949"/>
            </a:xfrm>
            <a:prstGeom prst="blockArc">
              <a:avLst>
                <a:gd name="adj1" fmla="val 20050826"/>
                <a:gd name="adj2" fmla="val 1122482"/>
                <a:gd name="adj3" fmla="val 20941"/>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1" name="Block Arc 120">
              <a:extLst>
                <a:ext uri="{FF2B5EF4-FFF2-40B4-BE49-F238E27FC236}">
                  <a16:creationId xmlns:a16="http://schemas.microsoft.com/office/drawing/2014/main" id="{EEE422C9-F6A2-5B78-FDF6-46F2E7F0778F}"/>
                </a:ext>
              </a:extLst>
            </p:cNvPr>
            <p:cNvSpPr/>
            <p:nvPr/>
          </p:nvSpPr>
          <p:spPr>
            <a:xfrm rot="9066691">
              <a:off x="2150589" y="2151018"/>
              <a:ext cx="3439949" cy="3439949"/>
            </a:xfrm>
            <a:prstGeom prst="blockArc">
              <a:avLst>
                <a:gd name="adj1" fmla="val 20722041"/>
                <a:gd name="adj2" fmla="val 1624464"/>
                <a:gd name="adj3" fmla="val 20809"/>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5" name="Rectangle 124">
              <a:extLst>
                <a:ext uri="{FF2B5EF4-FFF2-40B4-BE49-F238E27FC236}">
                  <a16:creationId xmlns:a16="http://schemas.microsoft.com/office/drawing/2014/main" id="{6DF62555-CD7D-B2C0-30DE-54A4316E8B65}"/>
                </a:ext>
              </a:extLst>
            </p:cNvPr>
            <p:cNvSpPr/>
            <p:nvPr/>
          </p:nvSpPr>
          <p:spPr>
            <a:xfrm rot="21309999">
              <a:off x="3321868" y="3088089"/>
              <a:ext cx="990886" cy="416854"/>
            </a:xfrm>
            <a:prstGeom prst="rect">
              <a:avLst/>
            </a:prstGeom>
          </p:spPr>
          <p:txBody>
            <a:bodyPr wrap="square">
              <a:prstTxWarp prst="textArchUp">
                <a:avLst>
                  <a:gd name="adj" fmla="val 11057518"/>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Respect </a:t>
              </a:r>
            </a:p>
          </p:txBody>
        </p:sp>
        <p:sp>
          <p:nvSpPr>
            <p:cNvPr id="126" name="Rectangle 125">
              <a:extLst>
                <a:ext uri="{FF2B5EF4-FFF2-40B4-BE49-F238E27FC236}">
                  <a16:creationId xmlns:a16="http://schemas.microsoft.com/office/drawing/2014/main" id="{F483CD85-FD85-3177-E4D5-A974BCD3DAA3}"/>
                </a:ext>
              </a:extLst>
            </p:cNvPr>
            <p:cNvSpPr/>
            <p:nvPr/>
          </p:nvSpPr>
          <p:spPr>
            <a:xfrm rot="5400000">
              <a:off x="3783267" y="3593382"/>
              <a:ext cx="1166729" cy="535080"/>
            </a:xfrm>
            <a:prstGeom prst="rect">
              <a:avLst/>
            </a:prstGeom>
          </p:spPr>
          <p:txBody>
            <a:bodyPr wrap="square">
              <a:prstTxWarp prst="textArchUp">
                <a:avLst>
                  <a:gd name="adj" fmla="val 11323613"/>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Collaboration </a:t>
              </a:r>
            </a:p>
          </p:txBody>
        </p:sp>
        <p:sp>
          <p:nvSpPr>
            <p:cNvPr id="123" name="Block Arc 122">
              <a:extLst>
                <a:ext uri="{FF2B5EF4-FFF2-40B4-BE49-F238E27FC236}">
                  <a16:creationId xmlns:a16="http://schemas.microsoft.com/office/drawing/2014/main" id="{D14CEC52-5787-4CE6-D42F-E3E2719D005B}"/>
                </a:ext>
              </a:extLst>
            </p:cNvPr>
            <p:cNvSpPr/>
            <p:nvPr/>
          </p:nvSpPr>
          <p:spPr>
            <a:xfrm rot="1734070">
              <a:off x="2150739" y="2156005"/>
              <a:ext cx="3439949" cy="3439949"/>
            </a:xfrm>
            <a:prstGeom prst="blockArc">
              <a:avLst>
                <a:gd name="adj1" fmla="val 19874700"/>
                <a:gd name="adj2" fmla="val 765153"/>
                <a:gd name="adj3" fmla="val 20732"/>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7" name="Rectangle 126">
              <a:extLst>
                <a:ext uri="{FF2B5EF4-FFF2-40B4-BE49-F238E27FC236}">
                  <a16:creationId xmlns:a16="http://schemas.microsoft.com/office/drawing/2014/main" id="{4A557C10-EFAD-DAD1-4F3B-7D68A391F576}"/>
                </a:ext>
              </a:extLst>
            </p:cNvPr>
            <p:cNvSpPr/>
            <p:nvPr/>
          </p:nvSpPr>
          <p:spPr>
            <a:xfrm rot="4875791">
              <a:off x="2781441" y="3662763"/>
              <a:ext cx="1092396" cy="503452"/>
            </a:xfrm>
            <a:prstGeom prst="rect">
              <a:avLst/>
            </a:prstGeom>
          </p:spPr>
          <p:txBody>
            <a:bodyPr wrap="square">
              <a:prstTxWarp prst="textArchDown">
                <a:avLst>
                  <a:gd name="adj" fmla="val 140597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Integrity </a:t>
              </a:r>
            </a:p>
          </p:txBody>
        </p:sp>
        <p:sp>
          <p:nvSpPr>
            <p:cNvPr id="128" name="Rectangle 127">
              <a:extLst>
                <a:ext uri="{FF2B5EF4-FFF2-40B4-BE49-F238E27FC236}">
                  <a16:creationId xmlns:a16="http://schemas.microsoft.com/office/drawing/2014/main" id="{A760AC20-CFD5-CB96-DC31-5F108DAC41A0}"/>
                </a:ext>
              </a:extLst>
            </p:cNvPr>
            <p:cNvSpPr/>
            <p:nvPr/>
          </p:nvSpPr>
          <p:spPr>
            <a:xfrm>
              <a:off x="3348004" y="4122462"/>
              <a:ext cx="1059894" cy="582553"/>
            </a:xfrm>
            <a:prstGeom prst="rect">
              <a:avLst/>
            </a:prstGeom>
          </p:spPr>
          <p:txBody>
            <a:bodyPr wrap="square">
              <a:prstTxWarp prst="textArchDown">
                <a:avLst>
                  <a:gd name="adj" fmla="val 98823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Excellence </a:t>
              </a:r>
            </a:p>
          </p:txBody>
        </p:sp>
        <p:sp>
          <p:nvSpPr>
            <p:cNvPr id="107" name="Block Arc 106">
              <a:extLst>
                <a:ext uri="{FF2B5EF4-FFF2-40B4-BE49-F238E27FC236}">
                  <a16:creationId xmlns:a16="http://schemas.microsoft.com/office/drawing/2014/main" id="{2E120546-1550-2B92-DDF8-6E37A67404FE}"/>
                </a:ext>
              </a:extLst>
            </p:cNvPr>
            <p:cNvSpPr/>
            <p:nvPr/>
          </p:nvSpPr>
          <p:spPr>
            <a:xfrm rot="20556388">
              <a:off x="2150597" y="2151020"/>
              <a:ext cx="3439949" cy="3439949"/>
            </a:xfrm>
            <a:prstGeom prst="blockArc">
              <a:avLst>
                <a:gd name="adj1" fmla="val 20219796"/>
                <a:gd name="adj2" fmla="val 871660"/>
                <a:gd name="adj3" fmla="val 20618"/>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44" name="Rectangle 43">
            <a:extLst>
              <a:ext uri="{FF2B5EF4-FFF2-40B4-BE49-F238E27FC236}">
                <a16:creationId xmlns:a16="http://schemas.microsoft.com/office/drawing/2014/main" id="{CC4C3FE4-75E5-C43A-1974-2D15434622E3}"/>
              </a:ext>
            </a:extLst>
          </p:cNvPr>
          <p:cNvSpPr/>
          <p:nvPr/>
        </p:nvSpPr>
        <p:spPr>
          <a:xfrm>
            <a:off x="592051" y="5476155"/>
            <a:ext cx="2815490" cy="938719"/>
          </a:xfrm>
          <a:prstGeom prst="rect">
            <a:avLst/>
          </a:prstGeom>
        </p:spPr>
        <p:txBody>
          <a:bodyPr wrap="square">
            <a:spAutoFit/>
          </a:bodyPr>
          <a:lstStyle/>
          <a:p>
            <a:pPr algn="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Create positive momentum by persuading the organization, demonstrating personal courage, and an ability to durably align different opinions.</a:t>
            </a:r>
          </a:p>
        </p:txBody>
      </p:sp>
      <p:cxnSp>
        <p:nvCxnSpPr>
          <p:cNvPr id="79" name="Straight Connector 78">
            <a:extLst>
              <a:ext uri="{FF2B5EF4-FFF2-40B4-BE49-F238E27FC236}">
                <a16:creationId xmlns:a16="http://schemas.microsoft.com/office/drawing/2014/main" id="{69AEB909-BA1A-A573-8A21-2CF73942E383}"/>
              </a:ext>
            </a:extLst>
          </p:cNvPr>
          <p:cNvCxnSpPr>
            <a:cxnSpLocks/>
          </p:cNvCxnSpPr>
          <p:nvPr/>
        </p:nvCxnSpPr>
        <p:spPr>
          <a:xfrm flipH="1">
            <a:off x="4726720" y="5337978"/>
            <a:ext cx="496543" cy="494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256C835-9C9A-6462-164E-9A59A689892F}"/>
              </a:ext>
            </a:extLst>
          </p:cNvPr>
          <p:cNvCxnSpPr/>
          <p:nvPr/>
        </p:nvCxnSpPr>
        <p:spPr>
          <a:xfrm flipH="1">
            <a:off x="3820343" y="5834436"/>
            <a:ext cx="910858"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78E92E0B-1DE0-6F3E-8B05-45C871E27E5D}"/>
              </a:ext>
            </a:extLst>
          </p:cNvPr>
          <p:cNvSpPr/>
          <p:nvPr/>
        </p:nvSpPr>
        <p:spPr>
          <a:xfrm>
            <a:off x="3806478" y="581163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45DA9264-4A0C-3107-C027-131F8CC402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95" name="Rectangle 94">
            <a:extLst>
              <a:ext uri="{FF2B5EF4-FFF2-40B4-BE49-F238E27FC236}">
                <a16:creationId xmlns:a16="http://schemas.microsoft.com/office/drawing/2014/main" id="{64AA68AF-D489-01AA-DDC6-1FFF2251C727}"/>
              </a:ext>
            </a:extLst>
          </p:cNvPr>
          <p:cNvSpPr/>
          <p:nvPr/>
        </p:nvSpPr>
        <p:spPr>
          <a:xfrm>
            <a:off x="900369" y="5256977"/>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Influence &amp; Challenge</a:t>
            </a:r>
          </a:p>
        </p:txBody>
      </p:sp>
      <p:sp>
        <p:nvSpPr>
          <p:cNvPr id="101" name="TextBox 100">
            <a:extLst>
              <a:ext uri="{FF2B5EF4-FFF2-40B4-BE49-F238E27FC236}">
                <a16:creationId xmlns:a16="http://schemas.microsoft.com/office/drawing/2014/main" id="{9124A626-DA3F-074E-E3DD-CA0AB8AB6F49}"/>
              </a:ext>
            </a:extLst>
          </p:cNvPr>
          <p:cNvSpPr txBox="1"/>
          <p:nvPr/>
        </p:nvSpPr>
        <p:spPr>
          <a:xfrm>
            <a:off x="2660047" y="260072"/>
            <a:ext cx="6671891" cy="954107"/>
          </a:xfrm>
          <a:prstGeom prst="rect">
            <a:avLst/>
          </a:prstGeom>
          <a:noFill/>
        </p:spPr>
        <p:txBody>
          <a:bodyPr wrap="square" rtlCol="0">
            <a:spAutoFit/>
          </a:bodyPr>
          <a:lstStyle/>
          <a:p>
            <a:pPr algn="ctr"/>
            <a:r>
              <a:rPr lang="en-US" sz="28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8 LEADERSHIP COMPETENCIES</a:t>
            </a:r>
          </a:p>
          <a:p>
            <a:pPr algn="ctr"/>
            <a:r>
              <a:rPr lang="en-US" sz="2800">
                <a:latin typeface="Graphik Semibold" panose="020B0703030202060203" pitchFamily="34" charset="0"/>
                <a:ea typeface="Open Sans Extrabold" panose="020B0906030804020204" pitchFamily="34" charset="0"/>
                <a:cs typeface="Open Sans Extrabold" panose="020B0906030804020204" pitchFamily="34" charset="0"/>
              </a:rPr>
              <a:t> FOR SUCCESS</a:t>
            </a:r>
          </a:p>
        </p:txBody>
      </p:sp>
      <p:sp>
        <p:nvSpPr>
          <p:cNvPr id="2" name="TextBox 1">
            <a:extLst>
              <a:ext uri="{FF2B5EF4-FFF2-40B4-BE49-F238E27FC236}">
                <a16:creationId xmlns:a16="http://schemas.microsoft.com/office/drawing/2014/main" id="{F177764C-6CC0-EB59-9B91-604BF2C1E3DB}"/>
              </a:ext>
            </a:extLst>
          </p:cNvPr>
          <p:cNvSpPr txBox="1"/>
          <p:nvPr/>
        </p:nvSpPr>
        <p:spPr>
          <a:xfrm>
            <a:off x="0" y="6312351"/>
            <a:ext cx="36050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INSPIRE OUR PEOPLE</a:t>
            </a:r>
          </a:p>
        </p:txBody>
      </p:sp>
    </p:spTree>
    <p:custDataLst>
      <p:tags r:id="rId1"/>
    </p:custDataLst>
    <p:extLst>
      <p:ext uri="{BB962C8B-B14F-4D97-AF65-F5344CB8AC3E}">
        <p14:creationId xmlns:p14="http://schemas.microsoft.com/office/powerpoint/2010/main" val="307213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95C6ED-B0D4-4D62-B18F-B1180A2164BC}"/>
              </a:ext>
            </a:extLst>
          </p:cNvPr>
          <p:cNvPicPr>
            <a:picLocks noChangeAspect="1"/>
          </p:cNvPicPr>
          <p:nvPr/>
        </p:nvPicPr>
        <p:blipFill rotWithShape="1">
          <a:blip r:embed="rId2">
            <a:extLst>
              <a:ext uri="{28A0092B-C50C-407E-A947-70E740481C1C}">
                <a14:useLocalDpi xmlns:a14="http://schemas.microsoft.com/office/drawing/2010/main" val="0"/>
              </a:ext>
            </a:extLst>
          </a:blip>
          <a:srcRect l="3" t="19675" r="-3" b="5325"/>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82CFBFB-67E1-4FC6-9035-4E9A0E016F2D}"/>
              </a:ext>
            </a:extLst>
          </p:cNvPr>
          <p:cNvSpPr/>
          <p:nvPr/>
        </p:nvSpPr>
        <p:spPr>
          <a:xfrm>
            <a:off x="0" y="0"/>
            <a:ext cx="12191578" cy="6858000"/>
          </a:xfrm>
          <a:prstGeom prst="rect">
            <a:avLst/>
          </a:prstGeom>
          <a:solidFill>
            <a:srgbClr val="01509F">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E379020-FCEE-47D9-8E57-2087994827F7}"/>
              </a:ext>
            </a:extLst>
          </p:cNvPr>
          <p:cNvGrpSpPr/>
          <p:nvPr/>
        </p:nvGrpSpPr>
        <p:grpSpPr>
          <a:xfrm>
            <a:off x="1715148" y="1543556"/>
            <a:ext cx="4609452" cy="1120939"/>
            <a:chOff x="1715148" y="1543556"/>
            <a:chExt cx="4609452" cy="1120939"/>
          </a:xfrm>
        </p:grpSpPr>
        <p:sp>
          <p:nvSpPr>
            <p:cNvPr id="11" name="TextBox 10">
              <a:extLst>
                <a:ext uri="{FF2B5EF4-FFF2-40B4-BE49-F238E27FC236}">
                  <a16:creationId xmlns:a16="http://schemas.microsoft.com/office/drawing/2014/main" id="{B37CA81C-30D0-47E4-89E9-D6A7E6879D6D}"/>
                </a:ext>
              </a:extLst>
            </p:cNvPr>
            <p:cNvSpPr txBox="1"/>
            <p:nvPr/>
          </p:nvSpPr>
          <p:spPr>
            <a:xfrm>
              <a:off x="1715148" y="1543556"/>
              <a:ext cx="4609452" cy="1015663"/>
            </a:xfrm>
            <a:prstGeom prst="rect">
              <a:avLst/>
            </a:prstGeom>
          </p:spPr>
          <p:txBody>
            <a:bodyPr wrap="square" lIns="0" tIns="0" rIns="0" bIns="0" rtlCol="0" anchor="t">
              <a:spAutoFit/>
            </a:bodyPr>
            <a:lstStyle/>
            <a:p>
              <a:r>
                <a:rPr lang="en-US" sz="6600">
                  <a:solidFill>
                    <a:schemeClr val="bg1"/>
                  </a:solidFill>
                  <a:latin typeface="Graphik Semibold" panose="020B0703030202060203" pitchFamily="34" charset="0"/>
                  <a:ea typeface="Open Sans Extrabold" panose="020B0906030804020204" pitchFamily="34" charset="0"/>
                  <a:cs typeface="Open Sans Extrabold" panose="020B0906030804020204" pitchFamily="34" charset="0"/>
                </a:rPr>
                <a:t>GROW</a:t>
              </a:r>
              <a:r>
                <a:rPr lang="en-US" sz="66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a:t>
              </a:r>
            </a:p>
          </p:txBody>
        </p:sp>
        <p:sp>
          <p:nvSpPr>
            <p:cNvPr id="24" name="TextBox 23">
              <a:extLst>
                <a:ext uri="{FF2B5EF4-FFF2-40B4-BE49-F238E27FC236}">
                  <a16:creationId xmlns:a16="http://schemas.microsoft.com/office/drawing/2014/main" id="{9414D7B1-EE6E-476E-AC13-11A17C9542E9}"/>
                </a:ext>
              </a:extLst>
            </p:cNvPr>
            <p:cNvSpPr txBox="1"/>
            <p:nvPr/>
          </p:nvSpPr>
          <p:spPr>
            <a:xfrm>
              <a:off x="1715148" y="1648832"/>
              <a:ext cx="4609452" cy="1015663"/>
            </a:xfrm>
            <a:prstGeom prst="rect">
              <a:avLst/>
            </a:prstGeom>
          </p:spPr>
          <p:txBody>
            <a:bodyPr wrap="square" lIns="0" tIns="0" rIns="0" bIns="0" rtlCol="0" anchor="t">
              <a:spAutoFit/>
            </a:bodyPr>
            <a:lstStyle/>
            <a:p>
              <a:r>
                <a:rPr lang="en-US" sz="6600">
                  <a:solidFill>
                    <a:schemeClr val="bg1">
                      <a:alpha val="8000"/>
                    </a:schemeClr>
                  </a:solidFill>
                  <a:latin typeface="Graphik Semibold" panose="020B0703030202060203" pitchFamily="34" charset="0"/>
                  <a:ea typeface="Open Sans Extrabold" panose="020B0906030804020204" pitchFamily="34" charset="0"/>
                  <a:cs typeface="Open Sans Extrabold" panose="020B0906030804020204" pitchFamily="34" charset="0"/>
                </a:rPr>
                <a:t>GROW</a:t>
              </a:r>
              <a:r>
                <a:rPr lang="en-US" sz="6600">
                  <a:solidFill>
                    <a:srgbClr val="009FE3">
                      <a:alpha val="8000"/>
                    </a:srgbClr>
                  </a:solidFill>
                  <a:latin typeface="Graphik Semibold" panose="020B0703030202060203" pitchFamily="34" charset="0"/>
                  <a:ea typeface="Open Sans Extrabold" panose="020B0906030804020204" pitchFamily="34" charset="0"/>
                  <a:cs typeface="Open Sans Extrabold" panose="020B0906030804020204" pitchFamily="34" charset="0"/>
                </a:rPr>
                <a:t>.</a:t>
              </a:r>
            </a:p>
          </p:txBody>
        </p:sp>
      </p:grpSp>
      <p:grpSp>
        <p:nvGrpSpPr>
          <p:cNvPr id="30" name="Group 29">
            <a:extLst>
              <a:ext uri="{FF2B5EF4-FFF2-40B4-BE49-F238E27FC236}">
                <a16:creationId xmlns:a16="http://schemas.microsoft.com/office/drawing/2014/main" id="{BECD6D8E-533F-4E57-A4FC-80A2F9781839}"/>
              </a:ext>
            </a:extLst>
          </p:cNvPr>
          <p:cNvGrpSpPr/>
          <p:nvPr/>
        </p:nvGrpSpPr>
        <p:grpSpPr>
          <a:xfrm>
            <a:off x="1715148" y="2559219"/>
            <a:ext cx="4799952" cy="1104900"/>
            <a:chOff x="1715148" y="2559219"/>
            <a:chExt cx="4799952" cy="1104900"/>
          </a:xfrm>
        </p:grpSpPr>
        <p:sp>
          <p:nvSpPr>
            <p:cNvPr id="18" name="TextBox 17">
              <a:extLst>
                <a:ext uri="{FF2B5EF4-FFF2-40B4-BE49-F238E27FC236}">
                  <a16:creationId xmlns:a16="http://schemas.microsoft.com/office/drawing/2014/main" id="{FD53EE91-4783-4D71-A621-0586FD793CA0}"/>
                </a:ext>
              </a:extLst>
            </p:cNvPr>
            <p:cNvSpPr txBox="1"/>
            <p:nvPr/>
          </p:nvSpPr>
          <p:spPr>
            <a:xfrm>
              <a:off x="1715148" y="2559219"/>
              <a:ext cx="4799952" cy="1015663"/>
            </a:xfrm>
            <a:prstGeom prst="rect">
              <a:avLst/>
            </a:prstGeom>
          </p:spPr>
          <p:txBody>
            <a:bodyPr wrap="square" lIns="0" tIns="0" rIns="0" bIns="0" rtlCol="0" anchor="t">
              <a:spAutoFit/>
            </a:bodyPr>
            <a:lstStyle/>
            <a:p>
              <a:r>
                <a:rPr lang="en-US" sz="6600">
                  <a:solidFill>
                    <a:schemeClr val="bg1"/>
                  </a:solidFill>
                  <a:latin typeface="Graphik Semibold" panose="020B0703030202060203" pitchFamily="34" charset="0"/>
                  <a:ea typeface="Open Sans Extrabold" panose="020B0906030804020204" pitchFamily="34" charset="0"/>
                  <a:cs typeface="Open Sans Extrabold" panose="020B0906030804020204" pitchFamily="34" charset="0"/>
                </a:rPr>
                <a:t>INNOVATE</a:t>
              </a:r>
              <a:r>
                <a:rPr lang="en-US" sz="66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a:t>
              </a:r>
            </a:p>
          </p:txBody>
        </p:sp>
        <p:sp>
          <p:nvSpPr>
            <p:cNvPr id="25" name="TextBox 24">
              <a:extLst>
                <a:ext uri="{FF2B5EF4-FFF2-40B4-BE49-F238E27FC236}">
                  <a16:creationId xmlns:a16="http://schemas.microsoft.com/office/drawing/2014/main" id="{4A568196-EF8A-4CB8-81AC-BC616FC16E98}"/>
                </a:ext>
              </a:extLst>
            </p:cNvPr>
            <p:cNvSpPr txBox="1"/>
            <p:nvPr/>
          </p:nvSpPr>
          <p:spPr>
            <a:xfrm>
              <a:off x="1715148" y="2648456"/>
              <a:ext cx="4799952" cy="1015663"/>
            </a:xfrm>
            <a:prstGeom prst="rect">
              <a:avLst/>
            </a:prstGeom>
          </p:spPr>
          <p:txBody>
            <a:bodyPr wrap="square" lIns="0" tIns="0" rIns="0" bIns="0" rtlCol="0" anchor="t">
              <a:spAutoFit/>
            </a:bodyPr>
            <a:lstStyle/>
            <a:p>
              <a:r>
                <a:rPr lang="en-US" sz="6600">
                  <a:solidFill>
                    <a:schemeClr val="bg1">
                      <a:alpha val="8000"/>
                    </a:schemeClr>
                  </a:solidFill>
                  <a:latin typeface="Graphik Semibold" panose="020B0703030202060203" pitchFamily="34" charset="0"/>
                  <a:ea typeface="Open Sans Extrabold" panose="020B0906030804020204" pitchFamily="34" charset="0"/>
                  <a:cs typeface="Open Sans Extrabold" panose="020B0906030804020204" pitchFamily="34" charset="0"/>
                </a:rPr>
                <a:t>INNOVATE</a:t>
              </a:r>
              <a:r>
                <a:rPr lang="en-US" sz="6600">
                  <a:solidFill>
                    <a:srgbClr val="009FE3">
                      <a:alpha val="8000"/>
                    </a:srgbClr>
                  </a:solidFill>
                  <a:latin typeface="Graphik Semibold" panose="020B0703030202060203" pitchFamily="34" charset="0"/>
                  <a:ea typeface="Open Sans Extrabold" panose="020B0906030804020204" pitchFamily="34" charset="0"/>
                  <a:cs typeface="Open Sans Extrabold" panose="020B0906030804020204" pitchFamily="34" charset="0"/>
                </a:rPr>
                <a:t>.</a:t>
              </a:r>
            </a:p>
          </p:txBody>
        </p:sp>
      </p:grpSp>
      <p:grpSp>
        <p:nvGrpSpPr>
          <p:cNvPr id="29" name="Group 28">
            <a:extLst>
              <a:ext uri="{FF2B5EF4-FFF2-40B4-BE49-F238E27FC236}">
                <a16:creationId xmlns:a16="http://schemas.microsoft.com/office/drawing/2014/main" id="{46B1754C-E813-4D04-8242-EBACC6DF181A}"/>
              </a:ext>
            </a:extLst>
          </p:cNvPr>
          <p:cNvGrpSpPr/>
          <p:nvPr/>
        </p:nvGrpSpPr>
        <p:grpSpPr>
          <a:xfrm>
            <a:off x="1715148" y="3721269"/>
            <a:ext cx="4609452" cy="1120939"/>
            <a:chOff x="1715148" y="3721269"/>
            <a:chExt cx="4609452" cy="1120939"/>
          </a:xfrm>
        </p:grpSpPr>
        <p:sp>
          <p:nvSpPr>
            <p:cNvPr id="19" name="TextBox 18">
              <a:extLst>
                <a:ext uri="{FF2B5EF4-FFF2-40B4-BE49-F238E27FC236}">
                  <a16:creationId xmlns:a16="http://schemas.microsoft.com/office/drawing/2014/main" id="{143F2706-05CF-4DE5-BFC0-A880EBD17C94}"/>
                </a:ext>
              </a:extLst>
            </p:cNvPr>
            <p:cNvSpPr txBox="1"/>
            <p:nvPr/>
          </p:nvSpPr>
          <p:spPr>
            <a:xfrm>
              <a:off x="1715148" y="3721269"/>
              <a:ext cx="4609452" cy="1015663"/>
            </a:xfrm>
            <a:prstGeom prst="rect">
              <a:avLst/>
            </a:prstGeom>
          </p:spPr>
          <p:txBody>
            <a:bodyPr wrap="square" lIns="0" tIns="0" rIns="0" bIns="0" rtlCol="0" anchor="t">
              <a:spAutoFit/>
            </a:bodyPr>
            <a:lstStyle/>
            <a:p>
              <a:r>
                <a:rPr lang="en-US" sz="6600">
                  <a:solidFill>
                    <a:schemeClr val="bg1"/>
                  </a:solidFill>
                  <a:latin typeface="Graphik Semibold" panose="020B0703030202060203" pitchFamily="34" charset="0"/>
                  <a:ea typeface="Open Sans Extrabold" panose="020B0906030804020204" pitchFamily="34" charset="0"/>
                  <a:cs typeface="Open Sans Extrabold" panose="020B0906030804020204" pitchFamily="34" charset="0"/>
                </a:rPr>
                <a:t>INSPIRE</a:t>
              </a:r>
              <a:r>
                <a:rPr lang="en-US" sz="66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a:t>
              </a:r>
            </a:p>
          </p:txBody>
        </p:sp>
        <p:sp>
          <p:nvSpPr>
            <p:cNvPr id="26" name="TextBox 25">
              <a:extLst>
                <a:ext uri="{FF2B5EF4-FFF2-40B4-BE49-F238E27FC236}">
                  <a16:creationId xmlns:a16="http://schemas.microsoft.com/office/drawing/2014/main" id="{FF614D89-2514-439D-A24E-F6B92A05ADA3}"/>
                </a:ext>
              </a:extLst>
            </p:cNvPr>
            <p:cNvSpPr txBox="1"/>
            <p:nvPr/>
          </p:nvSpPr>
          <p:spPr>
            <a:xfrm>
              <a:off x="1715148" y="3826545"/>
              <a:ext cx="4609452" cy="1015663"/>
            </a:xfrm>
            <a:prstGeom prst="rect">
              <a:avLst/>
            </a:prstGeom>
          </p:spPr>
          <p:txBody>
            <a:bodyPr wrap="square" lIns="0" tIns="0" rIns="0" bIns="0" rtlCol="0" anchor="t">
              <a:spAutoFit/>
            </a:bodyPr>
            <a:lstStyle/>
            <a:p>
              <a:r>
                <a:rPr lang="en-US" sz="6600">
                  <a:solidFill>
                    <a:schemeClr val="bg1">
                      <a:alpha val="8000"/>
                    </a:schemeClr>
                  </a:solidFill>
                  <a:latin typeface="Graphik Semibold" panose="020B0703030202060203" pitchFamily="34" charset="0"/>
                  <a:ea typeface="Open Sans Extrabold" panose="020B0906030804020204" pitchFamily="34" charset="0"/>
                  <a:cs typeface="Open Sans Extrabold" panose="020B0906030804020204" pitchFamily="34" charset="0"/>
                </a:rPr>
                <a:t>INSPIRE</a:t>
              </a:r>
              <a:r>
                <a:rPr lang="en-US" sz="6600">
                  <a:solidFill>
                    <a:srgbClr val="009FE3">
                      <a:alpha val="8000"/>
                    </a:srgbClr>
                  </a:solidFill>
                  <a:latin typeface="Graphik Semibold" panose="020B0703030202060203" pitchFamily="34" charset="0"/>
                  <a:ea typeface="Open Sans Extrabold" panose="020B0906030804020204" pitchFamily="34" charset="0"/>
                  <a:cs typeface="Open Sans Extrabold" panose="020B0906030804020204" pitchFamily="34" charset="0"/>
                </a:rPr>
                <a:t>.</a:t>
              </a:r>
            </a:p>
          </p:txBody>
        </p:sp>
      </p:grpSp>
      <p:pic>
        <p:nvPicPr>
          <p:cNvPr id="23" name="Picture 22" descr="A picture containing text&#10;&#10;Description automatically generated">
            <a:extLst>
              <a:ext uri="{FF2B5EF4-FFF2-40B4-BE49-F238E27FC236}">
                <a16:creationId xmlns:a16="http://schemas.microsoft.com/office/drawing/2014/main" id="{C02B158C-512C-40A1-A0B6-12941495525E}"/>
              </a:ext>
            </a:extLst>
          </p:cNvPr>
          <p:cNvPicPr>
            <a:picLocks noChangeAspect="1"/>
          </p:cNvPicPr>
          <p:nvPr/>
        </p:nvPicPr>
        <p:blipFill rotWithShape="1">
          <a:blip r:embed="rId3">
            <a:extLst>
              <a:ext uri="{28A0092B-C50C-407E-A947-70E740481C1C}">
                <a14:useLocalDpi xmlns:a14="http://schemas.microsoft.com/office/drawing/2010/main" val="0"/>
              </a:ext>
            </a:extLst>
          </a:blip>
          <a:srcRect t="37317" r="4965" b="40176"/>
          <a:stretch/>
        </p:blipFill>
        <p:spPr>
          <a:xfrm>
            <a:off x="8350472" y="5448300"/>
            <a:ext cx="3263601" cy="1092875"/>
          </a:xfrm>
          <a:prstGeom prst="rect">
            <a:avLst/>
          </a:prstGeom>
        </p:spPr>
      </p:pic>
    </p:spTree>
    <p:extLst>
      <p:ext uri="{BB962C8B-B14F-4D97-AF65-F5344CB8AC3E}">
        <p14:creationId xmlns:p14="http://schemas.microsoft.com/office/powerpoint/2010/main" val="393956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0-#ppt_w/2"/>
                                          </p:val>
                                        </p:tav>
                                        <p:tav tm="100000">
                                          <p:val>
                                            <p:strVal val="#ppt_x"/>
                                          </p:val>
                                        </p:tav>
                                      </p:tavLst>
                                    </p:anim>
                                    <p:anim calcmode="lin" valueType="num">
                                      <p:cBhvr additive="base">
                                        <p:cTn id="8" dur="75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750" fill="hold"/>
                                        <p:tgtEl>
                                          <p:spTgt spid="30"/>
                                        </p:tgtEl>
                                        <p:attrNameLst>
                                          <p:attrName>ppt_x</p:attrName>
                                        </p:attrNameLst>
                                      </p:cBhvr>
                                      <p:tavLst>
                                        <p:tav tm="0">
                                          <p:val>
                                            <p:strVal val="0-#ppt_w/2"/>
                                          </p:val>
                                        </p:tav>
                                        <p:tav tm="100000">
                                          <p:val>
                                            <p:strVal val="#ppt_x"/>
                                          </p:val>
                                        </p:tav>
                                      </p:tavLst>
                                    </p:anim>
                                    <p:anim calcmode="lin" valueType="num">
                                      <p:cBhvr additive="base">
                                        <p:cTn id="13" dur="75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750" fill="hold"/>
                                        <p:tgtEl>
                                          <p:spTgt spid="29"/>
                                        </p:tgtEl>
                                        <p:attrNameLst>
                                          <p:attrName>ppt_x</p:attrName>
                                        </p:attrNameLst>
                                      </p:cBhvr>
                                      <p:tavLst>
                                        <p:tav tm="0">
                                          <p:val>
                                            <p:strVal val="0-#ppt_w/2"/>
                                          </p:val>
                                        </p:tav>
                                        <p:tav tm="100000">
                                          <p:val>
                                            <p:strVal val="#ppt_x"/>
                                          </p:val>
                                        </p:tav>
                                      </p:tavLst>
                                    </p:anim>
                                    <p:anim calcmode="lin" valueType="num">
                                      <p:cBhvr additive="base">
                                        <p:cTn id="18" dur="750" fill="hold"/>
                                        <p:tgtEl>
                                          <p:spTgt spid="29"/>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9CE25-25FC-925A-1591-3CF95B13008F}"/>
            </a:ext>
          </a:extLst>
        </p:cNvPr>
        <p:cNvGrpSpPr/>
        <p:nvPr/>
      </p:nvGrpSpPr>
      <p:grpSpPr>
        <a:xfrm>
          <a:off x="0" y="0"/>
          <a:ext cx="0" cy="0"/>
          <a:chOff x="0" y="0"/>
          <a:chExt cx="0" cy="0"/>
        </a:xfrm>
      </p:grpSpPr>
      <p:pic>
        <p:nvPicPr>
          <p:cNvPr id="106" name="Picture 2">
            <a:extLst>
              <a:ext uri="{FF2B5EF4-FFF2-40B4-BE49-F238E27FC236}">
                <a16:creationId xmlns:a16="http://schemas.microsoft.com/office/drawing/2014/main" id="{A8BA3100-0515-53C8-4E96-175B75203CA0}"/>
              </a:ext>
            </a:extLst>
          </p:cNvPr>
          <p:cNvPicPr>
            <a:picLocks noChangeAspect="1"/>
          </p:cNvPicPr>
          <p:nvPr/>
        </p:nvPicPr>
        <p:blipFill>
          <a:blip r:embed="rId4"/>
          <a:srcRect t="37" b="37"/>
          <a:stretch>
            <a:fillRect/>
          </a:stretch>
        </p:blipFill>
        <p:spPr>
          <a:xfrm>
            <a:off x="-10" y="-11788"/>
            <a:ext cx="12192000" cy="6858000"/>
          </a:xfrm>
          <a:prstGeom prst="rect">
            <a:avLst/>
          </a:prstGeom>
        </p:spPr>
      </p:pic>
      <p:grpSp>
        <p:nvGrpSpPr>
          <p:cNvPr id="96" name="Group 95">
            <a:extLst>
              <a:ext uri="{FF2B5EF4-FFF2-40B4-BE49-F238E27FC236}">
                <a16:creationId xmlns:a16="http://schemas.microsoft.com/office/drawing/2014/main" id="{8902C47D-FE93-C036-4758-9AA36D657B91}"/>
              </a:ext>
            </a:extLst>
          </p:cNvPr>
          <p:cNvGrpSpPr/>
          <p:nvPr/>
        </p:nvGrpSpPr>
        <p:grpSpPr>
          <a:xfrm>
            <a:off x="4263740" y="2020527"/>
            <a:ext cx="3452510" cy="3447650"/>
            <a:chOff x="2150589" y="2149262"/>
            <a:chExt cx="3452510" cy="3447650"/>
          </a:xfrm>
        </p:grpSpPr>
        <p:grpSp>
          <p:nvGrpSpPr>
            <p:cNvPr id="97" name="Group 96">
              <a:extLst>
                <a:ext uri="{FF2B5EF4-FFF2-40B4-BE49-F238E27FC236}">
                  <a16:creationId xmlns:a16="http://schemas.microsoft.com/office/drawing/2014/main" id="{61A19C96-9091-A710-9DDB-173812DDF17F}"/>
                </a:ext>
              </a:extLst>
            </p:cNvPr>
            <p:cNvGrpSpPr/>
            <p:nvPr/>
          </p:nvGrpSpPr>
          <p:grpSpPr>
            <a:xfrm>
              <a:off x="2945713" y="2942706"/>
              <a:ext cx="1866545" cy="1866545"/>
              <a:chOff x="4851632" y="2184636"/>
              <a:chExt cx="2488727" cy="2488727"/>
            </a:xfrm>
            <a:effectLst/>
          </p:grpSpPr>
          <p:sp>
            <p:nvSpPr>
              <p:cNvPr id="129" name="Oval 128">
                <a:extLst>
                  <a:ext uri="{FF2B5EF4-FFF2-40B4-BE49-F238E27FC236}">
                    <a16:creationId xmlns:a16="http://schemas.microsoft.com/office/drawing/2014/main" id="{2B3B2749-AC2C-65B4-2D15-1E7AF92BFBCE}"/>
                  </a:ext>
                </a:extLst>
              </p:cNvPr>
              <p:cNvSpPr/>
              <p:nvPr/>
            </p:nvSpPr>
            <p:spPr>
              <a:xfrm>
                <a:off x="5287790" y="2620794"/>
                <a:ext cx="1616412" cy="1616412"/>
              </a:xfrm>
              <a:prstGeom prst="ellipse">
                <a:avLst/>
              </a:prstGeom>
              <a:noFill/>
              <a:ln w="76200">
                <a:solidFill>
                  <a:srgbClr val="2B4A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white"/>
                  </a:solidFill>
                  <a:latin typeface="Calibri" panose="020F0502020204030204" pitchFamily="34" charset="0"/>
                  <a:cs typeface="Calibri" panose="020F0502020204030204" pitchFamily="34" charset="0"/>
                </a:endParaRPr>
              </a:p>
            </p:txBody>
          </p:sp>
          <p:pic>
            <p:nvPicPr>
              <p:cNvPr id="130" name="Picture 129">
                <a:extLst>
                  <a:ext uri="{FF2B5EF4-FFF2-40B4-BE49-F238E27FC236}">
                    <a16:creationId xmlns:a16="http://schemas.microsoft.com/office/drawing/2014/main" id="{828AB598-4154-0CC9-5C24-1A3FB1E511A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7805" y="2962725"/>
                <a:ext cx="909866" cy="885603"/>
              </a:xfrm>
              <a:prstGeom prst="rect">
                <a:avLst/>
              </a:prstGeom>
            </p:spPr>
          </p:pic>
          <p:sp>
            <p:nvSpPr>
              <p:cNvPr id="131" name="Circle: Hollow 130">
                <a:extLst>
                  <a:ext uri="{FF2B5EF4-FFF2-40B4-BE49-F238E27FC236}">
                    <a16:creationId xmlns:a16="http://schemas.microsoft.com/office/drawing/2014/main" id="{B0379CDF-23B8-28CB-951F-EDDF86A1B91A}"/>
                  </a:ext>
                </a:extLst>
              </p:cNvPr>
              <p:cNvSpPr/>
              <p:nvPr/>
            </p:nvSpPr>
            <p:spPr>
              <a:xfrm>
                <a:off x="4851632" y="2184636"/>
                <a:ext cx="2488727" cy="2488727"/>
              </a:xfrm>
              <a:prstGeom prst="donut">
                <a:avLst>
                  <a:gd name="adj" fmla="val 13292"/>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98" name="Block Arc 97">
              <a:extLst>
                <a:ext uri="{FF2B5EF4-FFF2-40B4-BE49-F238E27FC236}">
                  <a16:creationId xmlns:a16="http://schemas.microsoft.com/office/drawing/2014/main" id="{CE45EBDC-219F-B170-2BD0-65E89EC1545E}"/>
                </a:ext>
              </a:extLst>
            </p:cNvPr>
            <p:cNvSpPr/>
            <p:nvPr/>
          </p:nvSpPr>
          <p:spPr>
            <a:xfrm rot="12776278">
              <a:off x="2150590" y="2151019"/>
              <a:ext cx="3439949" cy="3439949"/>
            </a:xfrm>
            <a:prstGeom prst="blockArc">
              <a:avLst>
                <a:gd name="adj1" fmla="val 19678662"/>
                <a:gd name="adj2" fmla="val 479576"/>
                <a:gd name="adj3" fmla="val 20656"/>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99" name="Block Arc 98">
              <a:extLst>
                <a:ext uri="{FF2B5EF4-FFF2-40B4-BE49-F238E27FC236}">
                  <a16:creationId xmlns:a16="http://schemas.microsoft.com/office/drawing/2014/main" id="{50C237CE-CFCD-6B51-799D-2FDDB32E4CA2}"/>
                </a:ext>
              </a:extLst>
            </p:cNvPr>
            <p:cNvSpPr/>
            <p:nvPr/>
          </p:nvSpPr>
          <p:spPr>
            <a:xfrm rot="5635935">
              <a:off x="2162235" y="2161661"/>
              <a:ext cx="3418148" cy="3439949"/>
            </a:xfrm>
            <a:prstGeom prst="blockArc">
              <a:avLst>
                <a:gd name="adj1" fmla="val 18611423"/>
                <a:gd name="adj2" fmla="val 21263739"/>
                <a:gd name="adj3" fmla="val 20916"/>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3724943C-5933-0D12-9FAD-57B74E9FF97F}"/>
                </a:ext>
              </a:extLst>
            </p:cNvPr>
            <p:cNvSpPr txBox="1"/>
            <p:nvPr/>
          </p:nvSpPr>
          <p:spPr>
            <a:xfrm>
              <a:off x="4661559" y="4221172"/>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Managing Complexity</a:t>
              </a:r>
            </a:p>
          </p:txBody>
        </p:sp>
        <p:sp>
          <p:nvSpPr>
            <p:cNvPr id="109" name="TextBox 108">
              <a:extLst>
                <a:ext uri="{FF2B5EF4-FFF2-40B4-BE49-F238E27FC236}">
                  <a16:creationId xmlns:a16="http://schemas.microsoft.com/office/drawing/2014/main" id="{5682A2AD-BBEE-3F5F-2F68-D6A2E9E49D62}"/>
                </a:ext>
              </a:extLst>
            </p:cNvPr>
            <p:cNvSpPr txBox="1"/>
            <p:nvPr/>
          </p:nvSpPr>
          <p:spPr>
            <a:xfrm>
              <a:off x="2905860" y="2448687"/>
              <a:ext cx="772588"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2" name="TextBox 111">
              <a:extLst>
                <a:ext uri="{FF2B5EF4-FFF2-40B4-BE49-F238E27FC236}">
                  <a16:creationId xmlns:a16="http://schemas.microsoft.com/office/drawing/2014/main" id="{2D3EEB1E-5ECB-0BA4-4F97-ABB60B4A91F7}"/>
                </a:ext>
              </a:extLst>
            </p:cNvPr>
            <p:cNvSpPr txBox="1"/>
            <p:nvPr/>
          </p:nvSpPr>
          <p:spPr>
            <a:xfrm>
              <a:off x="2707472" y="4870803"/>
              <a:ext cx="805280" cy="415498"/>
            </a:xfrm>
            <a:prstGeom prst="rect">
              <a:avLst/>
            </a:prstGeom>
            <a:noFill/>
          </p:spPr>
          <p:txBody>
            <a:bodyPr wrap="square" rtlCol="0">
              <a:spAutoFit/>
            </a:bodyPr>
            <a:lstStyle/>
            <a:p>
              <a:pPr algn="r" defTabSz="685800">
                <a:defRPr/>
              </a:pPr>
              <a:r>
                <a:rPr lang="en-US" sz="1050" b="1">
                  <a:solidFill>
                    <a:prstClr val="white"/>
                  </a:solidFill>
                  <a:latin typeface="Calibri" panose="020F0502020204030204" pitchFamily="34" charset="0"/>
                  <a:cs typeface="Calibri" panose="020F0502020204030204" pitchFamily="34" charset="0"/>
                </a:rPr>
                <a:t>Developing talents</a:t>
              </a:r>
            </a:p>
          </p:txBody>
        </p:sp>
        <p:sp>
          <p:nvSpPr>
            <p:cNvPr id="113" name="TextBox 112">
              <a:extLst>
                <a:ext uri="{FF2B5EF4-FFF2-40B4-BE49-F238E27FC236}">
                  <a16:creationId xmlns:a16="http://schemas.microsoft.com/office/drawing/2014/main" id="{FD1C0245-926B-EA5C-4022-65F408104A37}"/>
                </a:ext>
              </a:extLst>
            </p:cNvPr>
            <p:cNvSpPr txBox="1"/>
            <p:nvPr/>
          </p:nvSpPr>
          <p:spPr>
            <a:xfrm>
              <a:off x="3889920" y="4907578"/>
              <a:ext cx="1049481"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Engaging Leadership</a:t>
              </a:r>
              <a:endParaRPr lang="en-US" sz="1100">
                <a:solidFill>
                  <a:prstClr val="white"/>
                </a:solidFill>
                <a:cs typeface="Calibri" panose="020F0502020204030204" pitchFamily="34" charset="0"/>
              </a:endParaRPr>
            </a:p>
          </p:txBody>
        </p:sp>
        <p:sp>
          <p:nvSpPr>
            <p:cNvPr id="114" name="Block Arc 113">
              <a:extLst>
                <a:ext uri="{FF2B5EF4-FFF2-40B4-BE49-F238E27FC236}">
                  <a16:creationId xmlns:a16="http://schemas.microsoft.com/office/drawing/2014/main" id="{A44A0227-D84F-CBB3-7EF1-D38A1206BB86}"/>
                </a:ext>
              </a:extLst>
            </p:cNvPr>
            <p:cNvSpPr/>
            <p:nvPr/>
          </p:nvSpPr>
          <p:spPr>
            <a:xfrm rot="14982772">
              <a:off x="2163150" y="2156963"/>
              <a:ext cx="3439949" cy="3439949"/>
            </a:xfrm>
            <a:prstGeom prst="blockArc">
              <a:avLst>
                <a:gd name="adj1" fmla="val 1280164"/>
                <a:gd name="adj2" fmla="val 3913451"/>
                <a:gd name="adj3" fmla="val 20660"/>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6" name="Block Arc 115">
              <a:extLst>
                <a:ext uri="{FF2B5EF4-FFF2-40B4-BE49-F238E27FC236}">
                  <a16:creationId xmlns:a16="http://schemas.microsoft.com/office/drawing/2014/main" id="{7B00F040-7896-9163-41EC-6D7F5DE24052}"/>
                </a:ext>
              </a:extLst>
            </p:cNvPr>
            <p:cNvSpPr/>
            <p:nvPr/>
          </p:nvSpPr>
          <p:spPr>
            <a:xfrm rot="9066691">
              <a:off x="2152010" y="2149262"/>
              <a:ext cx="3439949" cy="3439949"/>
            </a:xfrm>
            <a:prstGeom prst="blockArc">
              <a:avLst>
                <a:gd name="adj1" fmla="val 18022323"/>
                <a:gd name="adj2" fmla="val 20526550"/>
                <a:gd name="adj3" fmla="val 20712"/>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38C962BC-410B-7E01-732B-55B5089CA863}"/>
                </a:ext>
              </a:extLst>
            </p:cNvPr>
            <p:cNvSpPr txBox="1"/>
            <p:nvPr/>
          </p:nvSpPr>
          <p:spPr>
            <a:xfrm>
              <a:off x="2202487" y="4165341"/>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19" name="Block Arc 118">
              <a:extLst>
                <a:ext uri="{FF2B5EF4-FFF2-40B4-BE49-F238E27FC236}">
                  <a16:creationId xmlns:a16="http://schemas.microsoft.com/office/drawing/2014/main" id="{F4AA3C17-C44B-592C-5664-81C26F95C550}"/>
                </a:ext>
              </a:extLst>
            </p:cNvPr>
            <p:cNvSpPr/>
            <p:nvPr/>
          </p:nvSpPr>
          <p:spPr>
            <a:xfrm rot="14982772">
              <a:off x="2150597" y="2151019"/>
              <a:ext cx="3439949" cy="3439949"/>
            </a:xfrm>
            <a:prstGeom prst="blockArc">
              <a:avLst>
                <a:gd name="adj1" fmla="val 20050826"/>
                <a:gd name="adj2" fmla="val 1122482"/>
                <a:gd name="adj3" fmla="val 20941"/>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1" name="Block Arc 120">
              <a:extLst>
                <a:ext uri="{FF2B5EF4-FFF2-40B4-BE49-F238E27FC236}">
                  <a16:creationId xmlns:a16="http://schemas.microsoft.com/office/drawing/2014/main" id="{980BC718-9611-FC58-971E-DCC7F78470E9}"/>
                </a:ext>
              </a:extLst>
            </p:cNvPr>
            <p:cNvSpPr/>
            <p:nvPr/>
          </p:nvSpPr>
          <p:spPr>
            <a:xfrm rot="9066691">
              <a:off x="2150589" y="2151018"/>
              <a:ext cx="3439949" cy="3439949"/>
            </a:xfrm>
            <a:prstGeom prst="blockArc">
              <a:avLst>
                <a:gd name="adj1" fmla="val 20722041"/>
                <a:gd name="adj2" fmla="val 1624464"/>
                <a:gd name="adj3" fmla="val 20809"/>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5" name="Rectangle 124">
              <a:extLst>
                <a:ext uri="{FF2B5EF4-FFF2-40B4-BE49-F238E27FC236}">
                  <a16:creationId xmlns:a16="http://schemas.microsoft.com/office/drawing/2014/main" id="{764CC3DA-3C9A-A927-AF80-163C826BD09C}"/>
                </a:ext>
              </a:extLst>
            </p:cNvPr>
            <p:cNvSpPr/>
            <p:nvPr/>
          </p:nvSpPr>
          <p:spPr>
            <a:xfrm rot="21309999">
              <a:off x="3321868" y="3088089"/>
              <a:ext cx="990886" cy="416854"/>
            </a:xfrm>
            <a:prstGeom prst="rect">
              <a:avLst/>
            </a:prstGeom>
          </p:spPr>
          <p:txBody>
            <a:bodyPr wrap="square">
              <a:prstTxWarp prst="textArchUp">
                <a:avLst>
                  <a:gd name="adj" fmla="val 11057518"/>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Respect </a:t>
              </a:r>
            </a:p>
          </p:txBody>
        </p:sp>
        <p:sp>
          <p:nvSpPr>
            <p:cNvPr id="126" name="Rectangle 125">
              <a:extLst>
                <a:ext uri="{FF2B5EF4-FFF2-40B4-BE49-F238E27FC236}">
                  <a16:creationId xmlns:a16="http://schemas.microsoft.com/office/drawing/2014/main" id="{F333AA5B-7E5D-5EB3-6A79-382847EA1EF0}"/>
                </a:ext>
              </a:extLst>
            </p:cNvPr>
            <p:cNvSpPr/>
            <p:nvPr/>
          </p:nvSpPr>
          <p:spPr>
            <a:xfrm rot="5400000">
              <a:off x="3783267" y="3593382"/>
              <a:ext cx="1166729" cy="535080"/>
            </a:xfrm>
            <a:prstGeom prst="rect">
              <a:avLst/>
            </a:prstGeom>
          </p:spPr>
          <p:txBody>
            <a:bodyPr wrap="square">
              <a:prstTxWarp prst="textArchUp">
                <a:avLst>
                  <a:gd name="adj" fmla="val 11323613"/>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Collaboration </a:t>
              </a:r>
            </a:p>
          </p:txBody>
        </p:sp>
        <p:sp>
          <p:nvSpPr>
            <p:cNvPr id="123" name="Block Arc 122">
              <a:extLst>
                <a:ext uri="{FF2B5EF4-FFF2-40B4-BE49-F238E27FC236}">
                  <a16:creationId xmlns:a16="http://schemas.microsoft.com/office/drawing/2014/main" id="{B38340A8-710D-297B-EDED-ED317147CC0A}"/>
                </a:ext>
              </a:extLst>
            </p:cNvPr>
            <p:cNvSpPr/>
            <p:nvPr/>
          </p:nvSpPr>
          <p:spPr>
            <a:xfrm rot="1734070">
              <a:off x="2150739" y="2156005"/>
              <a:ext cx="3439949" cy="3439949"/>
            </a:xfrm>
            <a:prstGeom prst="blockArc">
              <a:avLst>
                <a:gd name="adj1" fmla="val 19874700"/>
                <a:gd name="adj2" fmla="val 765153"/>
                <a:gd name="adj3" fmla="val 20732"/>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7" name="Rectangle 126">
              <a:extLst>
                <a:ext uri="{FF2B5EF4-FFF2-40B4-BE49-F238E27FC236}">
                  <a16:creationId xmlns:a16="http://schemas.microsoft.com/office/drawing/2014/main" id="{08A1022C-E3F6-2AFB-122D-834451F379F6}"/>
                </a:ext>
              </a:extLst>
            </p:cNvPr>
            <p:cNvSpPr/>
            <p:nvPr/>
          </p:nvSpPr>
          <p:spPr>
            <a:xfrm rot="4875791">
              <a:off x="2781441" y="3662763"/>
              <a:ext cx="1092396" cy="503452"/>
            </a:xfrm>
            <a:prstGeom prst="rect">
              <a:avLst/>
            </a:prstGeom>
          </p:spPr>
          <p:txBody>
            <a:bodyPr wrap="square">
              <a:prstTxWarp prst="textArchDown">
                <a:avLst>
                  <a:gd name="adj" fmla="val 140597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Integrity </a:t>
              </a:r>
            </a:p>
          </p:txBody>
        </p:sp>
        <p:sp>
          <p:nvSpPr>
            <p:cNvPr id="128" name="Rectangle 127">
              <a:extLst>
                <a:ext uri="{FF2B5EF4-FFF2-40B4-BE49-F238E27FC236}">
                  <a16:creationId xmlns:a16="http://schemas.microsoft.com/office/drawing/2014/main" id="{465B0BE7-A755-E549-61E1-0A549DC23101}"/>
                </a:ext>
              </a:extLst>
            </p:cNvPr>
            <p:cNvSpPr/>
            <p:nvPr/>
          </p:nvSpPr>
          <p:spPr>
            <a:xfrm>
              <a:off x="3348004" y="4122462"/>
              <a:ext cx="1059894" cy="582553"/>
            </a:xfrm>
            <a:prstGeom prst="rect">
              <a:avLst/>
            </a:prstGeom>
          </p:spPr>
          <p:txBody>
            <a:bodyPr wrap="square">
              <a:prstTxWarp prst="textArchDown">
                <a:avLst>
                  <a:gd name="adj" fmla="val 98823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Excellence </a:t>
              </a:r>
            </a:p>
          </p:txBody>
        </p:sp>
        <p:sp>
          <p:nvSpPr>
            <p:cNvPr id="107" name="Block Arc 106">
              <a:extLst>
                <a:ext uri="{FF2B5EF4-FFF2-40B4-BE49-F238E27FC236}">
                  <a16:creationId xmlns:a16="http://schemas.microsoft.com/office/drawing/2014/main" id="{BC83FF49-CB2B-ED83-C2A8-0DFB5C0391D0}"/>
                </a:ext>
              </a:extLst>
            </p:cNvPr>
            <p:cNvSpPr/>
            <p:nvPr/>
          </p:nvSpPr>
          <p:spPr>
            <a:xfrm rot="20556388">
              <a:off x="2150597" y="2151020"/>
              <a:ext cx="3439949" cy="3439949"/>
            </a:xfrm>
            <a:prstGeom prst="blockArc">
              <a:avLst>
                <a:gd name="adj1" fmla="val 20219796"/>
                <a:gd name="adj2" fmla="val 871660"/>
                <a:gd name="adj3" fmla="val 20618"/>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cxnSp>
        <p:nvCxnSpPr>
          <p:cNvPr id="65" name="Straight Connector 64">
            <a:extLst>
              <a:ext uri="{FF2B5EF4-FFF2-40B4-BE49-F238E27FC236}">
                <a16:creationId xmlns:a16="http://schemas.microsoft.com/office/drawing/2014/main" id="{989F125D-86BE-F205-3663-7BB7C8456D7C}"/>
              </a:ext>
            </a:extLst>
          </p:cNvPr>
          <p:cNvCxnSpPr>
            <a:cxnSpLocks/>
          </p:cNvCxnSpPr>
          <p:nvPr/>
        </p:nvCxnSpPr>
        <p:spPr>
          <a:xfrm>
            <a:off x="7009838" y="5137255"/>
            <a:ext cx="461622" cy="406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1360456-ED06-45ED-B6FF-4C8867BB8451}"/>
              </a:ext>
            </a:extLst>
          </p:cNvPr>
          <p:cNvCxnSpPr/>
          <p:nvPr/>
        </p:nvCxnSpPr>
        <p:spPr>
          <a:xfrm>
            <a:off x="7471460" y="5543526"/>
            <a:ext cx="660539" cy="0"/>
          </a:xfrm>
          <a:prstGeom prst="line">
            <a:avLst/>
          </a:prstGeom>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A29FF1AE-45B0-1B89-C3F9-69CFEDBE2A13}"/>
              </a:ext>
            </a:extLst>
          </p:cNvPr>
          <p:cNvSpPr/>
          <p:nvPr/>
        </p:nvSpPr>
        <p:spPr>
          <a:xfrm>
            <a:off x="8119743" y="5509970"/>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D44DFB82-3D55-234A-2C6B-A225007F61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01" name="TextBox 100">
            <a:extLst>
              <a:ext uri="{FF2B5EF4-FFF2-40B4-BE49-F238E27FC236}">
                <a16:creationId xmlns:a16="http://schemas.microsoft.com/office/drawing/2014/main" id="{F10924C7-6DAB-ED7C-AB64-3440F8E50CC8}"/>
              </a:ext>
            </a:extLst>
          </p:cNvPr>
          <p:cNvSpPr txBox="1"/>
          <p:nvPr/>
        </p:nvSpPr>
        <p:spPr>
          <a:xfrm>
            <a:off x="2660047" y="260072"/>
            <a:ext cx="6671891" cy="954107"/>
          </a:xfrm>
          <a:prstGeom prst="rect">
            <a:avLst/>
          </a:prstGeom>
          <a:noFill/>
        </p:spPr>
        <p:txBody>
          <a:bodyPr wrap="square" rtlCol="0">
            <a:spAutoFit/>
          </a:bodyPr>
          <a:lstStyle/>
          <a:p>
            <a:pPr algn="ctr"/>
            <a:r>
              <a:rPr lang="en-US" sz="28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8 LEADERSHIP COMPETENCIES</a:t>
            </a:r>
          </a:p>
          <a:p>
            <a:pPr algn="ctr"/>
            <a:r>
              <a:rPr lang="en-US" sz="2800">
                <a:latin typeface="Graphik Semibold" panose="020B0703030202060203" pitchFamily="34" charset="0"/>
                <a:ea typeface="Open Sans Extrabold" panose="020B0906030804020204" pitchFamily="34" charset="0"/>
                <a:cs typeface="Open Sans Extrabold" panose="020B0906030804020204" pitchFamily="34" charset="0"/>
              </a:rPr>
              <a:t> FOR SUCCESS</a:t>
            </a:r>
          </a:p>
        </p:txBody>
      </p:sp>
      <p:sp>
        <p:nvSpPr>
          <p:cNvPr id="100" name="Rectangle 99">
            <a:extLst>
              <a:ext uri="{FF2B5EF4-FFF2-40B4-BE49-F238E27FC236}">
                <a16:creationId xmlns:a16="http://schemas.microsoft.com/office/drawing/2014/main" id="{04BA97FB-58C4-FF8F-A80A-B98EA58A4D2C}"/>
              </a:ext>
            </a:extLst>
          </p:cNvPr>
          <p:cNvSpPr/>
          <p:nvPr/>
        </p:nvSpPr>
        <p:spPr>
          <a:xfrm>
            <a:off x="8617784" y="5454839"/>
            <a:ext cx="2815490" cy="938719"/>
          </a:xfrm>
          <a:prstGeom prst="rect">
            <a:avLst/>
          </a:prstGeom>
        </p:spPr>
        <p:txBody>
          <a:bodyPr wrap="square">
            <a:spAutoFit/>
          </a:bodyPr>
          <a:lstStyle/>
          <a:p>
            <a:pP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Inspire people through a compelling vision fueled by a culture of support, enablement and empathy. Building a safe environment for employees to be at their best, feel included and valued. </a:t>
            </a:r>
          </a:p>
        </p:txBody>
      </p:sp>
      <p:sp>
        <p:nvSpPr>
          <p:cNvPr id="105" name="Rectangle 104">
            <a:extLst>
              <a:ext uri="{FF2B5EF4-FFF2-40B4-BE49-F238E27FC236}">
                <a16:creationId xmlns:a16="http://schemas.microsoft.com/office/drawing/2014/main" id="{868C9EAE-EC8C-10E5-98FF-147278CF06C3}"/>
              </a:ext>
            </a:extLst>
          </p:cNvPr>
          <p:cNvSpPr/>
          <p:nvPr/>
        </p:nvSpPr>
        <p:spPr>
          <a:xfrm>
            <a:off x="8617784" y="5185557"/>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Engaging Leadership</a:t>
            </a:r>
          </a:p>
        </p:txBody>
      </p:sp>
      <p:sp>
        <p:nvSpPr>
          <p:cNvPr id="2" name="TextBox 1">
            <a:extLst>
              <a:ext uri="{FF2B5EF4-FFF2-40B4-BE49-F238E27FC236}">
                <a16:creationId xmlns:a16="http://schemas.microsoft.com/office/drawing/2014/main" id="{73CE3216-3390-1959-6AF0-7C353D026C9E}"/>
              </a:ext>
            </a:extLst>
          </p:cNvPr>
          <p:cNvSpPr txBox="1"/>
          <p:nvPr/>
        </p:nvSpPr>
        <p:spPr>
          <a:xfrm>
            <a:off x="0" y="6312351"/>
            <a:ext cx="36050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INSPIRE OUR PEOPLE</a:t>
            </a:r>
          </a:p>
        </p:txBody>
      </p:sp>
    </p:spTree>
    <p:custDataLst>
      <p:tags r:id="rId1"/>
    </p:custDataLst>
    <p:extLst>
      <p:ext uri="{BB962C8B-B14F-4D97-AF65-F5344CB8AC3E}">
        <p14:creationId xmlns:p14="http://schemas.microsoft.com/office/powerpoint/2010/main" val="191809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A1FE5-54E7-188B-FF70-3F1525BAAD6E}"/>
            </a:ext>
          </a:extLst>
        </p:cNvPr>
        <p:cNvGrpSpPr/>
        <p:nvPr/>
      </p:nvGrpSpPr>
      <p:grpSpPr>
        <a:xfrm>
          <a:off x="0" y="0"/>
          <a:ext cx="0" cy="0"/>
          <a:chOff x="0" y="0"/>
          <a:chExt cx="0" cy="0"/>
        </a:xfrm>
      </p:grpSpPr>
      <p:pic>
        <p:nvPicPr>
          <p:cNvPr id="106" name="Picture 2">
            <a:extLst>
              <a:ext uri="{FF2B5EF4-FFF2-40B4-BE49-F238E27FC236}">
                <a16:creationId xmlns:a16="http://schemas.microsoft.com/office/drawing/2014/main" id="{E6102799-2205-4D61-7A7B-3FB9C5EB25DB}"/>
              </a:ext>
            </a:extLst>
          </p:cNvPr>
          <p:cNvPicPr>
            <a:picLocks noChangeAspect="1"/>
          </p:cNvPicPr>
          <p:nvPr/>
        </p:nvPicPr>
        <p:blipFill>
          <a:blip r:embed="rId4"/>
          <a:srcRect t="37" b="37"/>
          <a:stretch>
            <a:fillRect/>
          </a:stretch>
        </p:blipFill>
        <p:spPr>
          <a:xfrm>
            <a:off x="-10" y="-11788"/>
            <a:ext cx="12192000" cy="6858000"/>
          </a:xfrm>
          <a:prstGeom prst="rect">
            <a:avLst/>
          </a:prstGeom>
        </p:spPr>
      </p:pic>
      <p:grpSp>
        <p:nvGrpSpPr>
          <p:cNvPr id="96" name="Group 95">
            <a:extLst>
              <a:ext uri="{FF2B5EF4-FFF2-40B4-BE49-F238E27FC236}">
                <a16:creationId xmlns:a16="http://schemas.microsoft.com/office/drawing/2014/main" id="{69CCB806-25B8-30E1-D65E-63190E74653D}"/>
              </a:ext>
            </a:extLst>
          </p:cNvPr>
          <p:cNvGrpSpPr/>
          <p:nvPr/>
        </p:nvGrpSpPr>
        <p:grpSpPr>
          <a:xfrm>
            <a:off x="4263740" y="2020527"/>
            <a:ext cx="3452510" cy="3447650"/>
            <a:chOff x="2150589" y="2149262"/>
            <a:chExt cx="3452510" cy="3447650"/>
          </a:xfrm>
        </p:grpSpPr>
        <p:grpSp>
          <p:nvGrpSpPr>
            <p:cNvPr id="97" name="Group 96">
              <a:extLst>
                <a:ext uri="{FF2B5EF4-FFF2-40B4-BE49-F238E27FC236}">
                  <a16:creationId xmlns:a16="http://schemas.microsoft.com/office/drawing/2014/main" id="{60AF1C4F-18B7-9ADF-614C-1124B0E4B087}"/>
                </a:ext>
              </a:extLst>
            </p:cNvPr>
            <p:cNvGrpSpPr/>
            <p:nvPr/>
          </p:nvGrpSpPr>
          <p:grpSpPr>
            <a:xfrm>
              <a:off x="2945713" y="2942706"/>
              <a:ext cx="1866545" cy="1866545"/>
              <a:chOff x="4851632" y="2184636"/>
              <a:chExt cx="2488727" cy="2488727"/>
            </a:xfrm>
            <a:effectLst/>
          </p:grpSpPr>
          <p:sp>
            <p:nvSpPr>
              <p:cNvPr id="129" name="Oval 128">
                <a:extLst>
                  <a:ext uri="{FF2B5EF4-FFF2-40B4-BE49-F238E27FC236}">
                    <a16:creationId xmlns:a16="http://schemas.microsoft.com/office/drawing/2014/main" id="{63DF918D-EE26-7FAD-0B95-14BD120DEB40}"/>
                  </a:ext>
                </a:extLst>
              </p:cNvPr>
              <p:cNvSpPr/>
              <p:nvPr/>
            </p:nvSpPr>
            <p:spPr>
              <a:xfrm>
                <a:off x="5287790" y="2620794"/>
                <a:ext cx="1616412" cy="1616412"/>
              </a:xfrm>
              <a:prstGeom prst="ellipse">
                <a:avLst/>
              </a:prstGeom>
              <a:noFill/>
              <a:ln w="76200">
                <a:solidFill>
                  <a:srgbClr val="2B4A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white"/>
                  </a:solidFill>
                  <a:latin typeface="Calibri" panose="020F0502020204030204" pitchFamily="34" charset="0"/>
                  <a:cs typeface="Calibri" panose="020F0502020204030204" pitchFamily="34" charset="0"/>
                </a:endParaRPr>
              </a:p>
            </p:txBody>
          </p:sp>
          <p:pic>
            <p:nvPicPr>
              <p:cNvPr id="130" name="Picture 129">
                <a:extLst>
                  <a:ext uri="{FF2B5EF4-FFF2-40B4-BE49-F238E27FC236}">
                    <a16:creationId xmlns:a16="http://schemas.microsoft.com/office/drawing/2014/main" id="{5C805371-4899-0687-6BBA-B1F252F3AF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7805" y="2962725"/>
                <a:ext cx="909866" cy="885603"/>
              </a:xfrm>
              <a:prstGeom prst="rect">
                <a:avLst/>
              </a:prstGeom>
            </p:spPr>
          </p:pic>
          <p:sp>
            <p:nvSpPr>
              <p:cNvPr id="131" name="Circle: Hollow 130">
                <a:extLst>
                  <a:ext uri="{FF2B5EF4-FFF2-40B4-BE49-F238E27FC236}">
                    <a16:creationId xmlns:a16="http://schemas.microsoft.com/office/drawing/2014/main" id="{0EB1B38A-A68F-AC62-01F0-653BE1D63A46}"/>
                  </a:ext>
                </a:extLst>
              </p:cNvPr>
              <p:cNvSpPr/>
              <p:nvPr/>
            </p:nvSpPr>
            <p:spPr>
              <a:xfrm>
                <a:off x="4851632" y="2184636"/>
                <a:ext cx="2488727" cy="2488727"/>
              </a:xfrm>
              <a:prstGeom prst="donut">
                <a:avLst>
                  <a:gd name="adj" fmla="val 13292"/>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98" name="Block Arc 97">
              <a:extLst>
                <a:ext uri="{FF2B5EF4-FFF2-40B4-BE49-F238E27FC236}">
                  <a16:creationId xmlns:a16="http://schemas.microsoft.com/office/drawing/2014/main" id="{D6877E3B-8CD4-97E9-CE59-A1B04849193E}"/>
                </a:ext>
              </a:extLst>
            </p:cNvPr>
            <p:cNvSpPr/>
            <p:nvPr/>
          </p:nvSpPr>
          <p:spPr>
            <a:xfrm rot="12776278">
              <a:off x="2150590" y="2151019"/>
              <a:ext cx="3439949" cy="3439949"/>
            </a:xfrm>
            <a:prstGeom prst="blockArc">
              <a:avLst>
                <a:gd name="adj1" fmla="val 19678662"/>
                <a:gd name="adj2" fmla="val 479576"/>
                <a:gd name="adj3" fmla="val 20656"/>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99" name="Block Arc 98">
              <a:extLst>
                <a:ext uri="{FF2B5EF4-FFF2-40B4-BE49-F238E27FC236}">
                  <a16:creationId xmlns:a16="http://schemas.microsoft.com/office/drawing/2014/main" id="{7CF1052D-4B95-C292-4F75-850675275A2A}"/>
                </a:ext>
              </a:extLst>
            </p:cNvPr>
            <p:cNvSpPr/>
            <p:nvPr/>
          </p:nvSpPr>
          <p:spPr>
            <a:xfrm rot="5635935">
              <a:off x="2162235" y="2161661"/>
              <a:ext cx="3418148" cy="3439949"/>
            </a:xfrm>
            <a:prstGeom prst="blockArc">
              <a:avLst>
                <a:gd name="adj1" fmla="val 18611423"/>
                <a:gd name="adj2" fmla="val 21263739"/>
                <a:gd name="adj3" fmla="val 20916"/>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0F447379-B174-CCF1-41C6-D7822BD35551}"/>
                </a:ext>
              </a:extLst>
            </p:cNvPr>
            <p:cNvSpPr txBox="1"/>
            <p:nvPr/>
          </p:nvSpPr>
          <p:spPr>
            <a:xfrm>
              <a:off x="4661559" y="4221172"/>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Managing Complexity</a:t>
              </a:r>
            </a:p>
          </p:txBody>
        </p:sp>
        <p:sp>
          <p:nvSpPr>
            <p:cNvPr id="109" name="TextBox 108">
              <a:extLst>
                <a:ext uri="{FF2B5EF4-FFF2-40B4-BE49-F238E27FC236}">
                  <a16:creationId xmlns:a16="http://schemas.microsoft.com/office/drawing/2014/main" id="{E0A18B1D-97E8-7015-FC90-DDDCF32817BB}"/>
                </a:ext>
              </a:extLst>
            </p:cNvPr>
            <p:cNvSpPr txBox="1"/>
            <p:nvPr/>
          </p:nvSpPr>
          <p:spPr>
            <a:xfrm>
              <a:off x="2905860" y="2448687"/>
              <a:ext cx="772588"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2" name="TextBox 111">
              <a:extLst>
                <a:ext uri="{FF2B5EF4-FFF2-40B4-BE49-F238E27FC236}">
                  <a16:creationId xmlns:a16="http://schemas.microsoft.com/office/drawing/2014/main" id="{F6197EB5-5730-FB42-6E9E-5F016A2501CD}"/>
                </a:ext>
              </a:extLst>
            </p:cNvPr>
            <p:cNvSpPr txBox="1"/>
            <p:nvPr/>
          </p:nvSpPr>
          <p:spPr>
            <a:xfrm>
              <a:off x="2707472" y="4870803"/>
              <a:ext cx="805280" cy="415498"/>
            </a:xfrm>
            <a:prstGeom prst="rect">
              <a:avLst/>
            </a:prstGeom>
            <a:noFill/>
          </p:spPr>
          <p:txBody>
            <a:bodyPr wrap="square" rtlCol="0">
              <a:spAutoFit/>
            </a:bodyPr>
            <a:lstStyle/>
            <a:p>
              <a:pPr algn="r" defTabSz="685800">
                <a:defRPr/>
              </a:pPr>
              <a:r>
                <a:rPr lang="en-US" sz="1050" b="1">
                  <a:solidFill>
                    <a:prstClr val="white"/>
                  </a:solidFill>
                  <a:latin typeface="Calibri" panose="020F0502020204030204" pitchFamily="34" charset="0"/>
                  <a:cs typeface="Calibri" panose="020F0502020204030204" pitchFamily="34" charset="0"/>
                </a:rPr>
                <a:t>Developing talents</a:t>
              </a:r>
            </a:p>
          </p:txBody>
        </p:sp>
        <p:sp>
          <p:nvSpPr>
            <p:cNvPr id="114" name="Block Arc 113">
              <a:extLst>
                <a:ext uri="{FF2B5EF4-FFF2-40B4-BE49-F238E27FC236}">
                  <a16:creationId xmlns:a16="http://schemas.microsoft.com/office/drawing/2014/main" id="{BB17744C-2261-AE90-FD29-97FB29E9B518}"/>
                </a:ext>
              </a:extLst>
            </p:cNvPr>
            <p:cNvSpPr/>
            <p:nvPr/>
          </p:nvSpPr>
          <p:spPr>
            <a:xfrm rot="14982772">
              <a:off x="2163150" y="2156963"/>
              <a:ext cx="3439949" cy="3439949"/>
            </a:xfrm>
            <a:prstGeom prst="blockArc">
              <a:avLst>
                <a:gd name="adj1" fmla="val 1280164"/>
                <a:gd name="adj2" fmla="val 3913451"/>
                <a:gd name="adj3" fmla="val 20660"/>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6" name="Block Arc 115">
              <a:extLst>
                <a:ext uri="{FF2B5EF4-FFF2-40B4-BE49-F238E27FC236}">
                  <a16:creationId xmlns:a16="http://schemas.microsoft.com/office/drawing/2014/main" id="{49FC1716-5D08-7F4A-592E-0EEBDBE49E2F}"/>
                </a:ext>
              </a:extLst>
            </p:cNvPr>
            <p:cNvSpPr/>
            <p:nvPr/>
          </p:nvSpPr>
          <p:spPr>
            <a:xfrm rot="9066691">
              <a:off x="2152010" y="2149262"/>
              <a:ext cx="3439949" cy="3439949"/>
            </a:xfrm>
            <a:prstGeom prst="blockArc">
              <a:avLst>
                <a:gd name="adj1" fmla="val 18022323"/>
                <a:gd name="adj2" fmla="val 20526550"/>
                <a:gd name="adj3" fmla="val 20712"/>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2B9E6186-E1E9-61A1-7372-9F1F1B0ED3A1}"/>
                </a:ext>
              </a:extLst>
            </p:cNvPr>
            <p:cNvSpPr txBox="1"/>
            <p:nvPr/>
          </p:nvSpPr>
          <p:spPr>
            <a:xfrm>
              <a:off x="2202487" y="4165341"/>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19" name="Block Arc 118">
              <a:extLst>
                <a:ext uri="{FF2B5EF4-FFF2-40B4-BE49-F238E27FC236}">
                  <a16:creationId xmlns:a16="http://schemas.microsoft.com/office/drawing/2014/main" id="{FE4F43FE-AD9B-4423-8864-0C161175EB22}"/>
                </a:ext>
              </a:extLst>
            </p:cNvPr>
            <p:cNvSpPr/>
            <p:nvPr/>
          </p:nvSpPr>
          <p:spPr>
            <a:xfrm rot="14982772">
              <a:off x="2150597" y="2151019"/>
              <a:ext cx="3439949" cy="3439949"/>
            </a:xfrm>
            <a:prstGeom prst="blockArc">
              <a:avLst>
                <a:gd name="adj1" fmla="val 20050826"/>
                <a:gd name="adj2" fmla="val 1122482"/>
                <a:gd name="adj3" fmla="val 20941"/>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1" name="Block Arc 120">
              <a:extLst>
                <a:ext uri="{FF2B5EF4-FFF2-40B4-BE49-F238E27FC236}">
                  <a16:creationId xmlns:a16="http://schemas.microsoft.com/office/drawing/2014/main" id="{D64BB41E-7B69-4D2A-A22D-B7404E350174}"/>
                </a:ext>
              </a:extLst>
            </p:cNvPr>
            <p:cNvSpPr/>
            <p:nvPr/>
          </p:nvSpPr>
          <p:spPr>
            <a:xfrm rot="9066691">
              <a:off x="2150589" y="2151018"/>
              <a:ext cx="3439949" cy="3439949"/>
            </a:xfrm>
            <a:prstGeom prst="blockArc">
              <a:avLst>
                <a:gd name="adj1" fmla="val 20722041"/>
                <a:gd name="adj2" fmla="val 1624464"/>
                <a:gd name="adj3" fmla="val 20809"/>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5" name="Rectangle 124">
              <a:extLst>
                <a:ext uri="{FF2B5EF4-FFF2-40B4-BE49-F238E27FC236}">
                  <a16:creationId xmlns:a16="http://schemas.microsoft.com/office/drawing/2014/main" id="{D6064625-13EE-DC4E-F5DA-B0C37DC14230}"/>
                </a:ext>
              </a:extLst>
            </p:cNvPr>
            <p:cNvSpPr/>
            <p:nvPr/>
          </p:nvSpPr>
          <p:spPr>
            <a:xfrm rot="21309999">
              <a:off x="3321868" y="3088089"/>
              <a:ext cx="990886" cy="416854"/>
            </a:xfrm>
            <a:prstGeom prst="rect">
              <a:avLst/>
            </a:prstGeom>
          </p:spPr>
          <p:txBody>
            <a:bodyPr wrap="square">
              <a:prstTxWarp prst="textArchUp">
                <a:avLst>
                  <a:gd name="adj" fmla="val 11057518"/>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Respect </a:t>
              </a:r>
            </a:p>
          </p:txBody>
        </p:sp>
        <p:sp>
          <p:nvSpPr>
            <p:cNvPr id="126" name="Rectangle 125">
              <a:extLst>
                <a:ext uri="{FF2B5EF4-FFF2-40B4-BE49-F238E27FC236}">
                  <a16:creationId xmlns:a16="http://schemas.microsoft.com/office/drawing/2014/main" id="{CD9CE12D-1A91-81AE-C487-8947723BAAE9}"/>
                </a:ext>
              </a:extLst>
            </p:cNvPr>
            <p:cNvSpPr/>
            <p:nvPr/>
          </p:nvSpPr>
          <p:spPr>
            <a:xfrm rot="5400000">
              <a:off x="3783267" y="3593382"/>
              <a:ext cx="1166729" cy="535080"/>
            </a:xfrm>
            <a:prstGeom prst="rect">
              <a:avLst/>
            </a:prstGeom>
          </p:spPr>
          <p:txBody>
            <a:bodyPr wrap="square">
              <a:prstTxWarp prst="textArchUp">
                <a:avLst>
                  <a:gd name="adj" fmla="val 11323613"/>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Collaboration </a:t>
              </a:r>
            </a:p>
          </p:txBody>
        </p:sp>
        <p:sp>
          <p:nvSpPr>
            <p:cNvPr id="123" name="Block Arc 122">
              <a:extLst>
                <a:ext uri="{FF2B5EF4-FFF2-40B4-BE49-F238E27FC236}">
                  <a16:creationId xmlns:a16="http://schemas.microsoft.com/office/drawing/2014/main" id="{F7CCED2D-6BCC-A916-8C6E-06B20F189A03}"/>
                </a:ext>
              </a:extLst>
            </p:cNvPr>
            <p:cNvSpPr/>
            <p:nvPr/>
          </p:nvSpPr>
          <p:spPr>
            <a:xfrm rot="1734070">
              <a:off x="2150739" y="2156005"/>
              <a:ext cx="3439949" cy="3439949"/>
            </a:xfrm>
            <a:prstGeom prst="blockArc">
              <a:avLst>
                <a:gd name="adj1" fmla="val 19874700"/>
                <a:gd name="adj2" fmla="val 765153"/>
                <a:gd name="adj3" fmla="val 20732"/>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7" name="Rectangle 126">
              <a:extLst>
                <a:ext uri="{FF2B5EF4-FFF2-40B4-BE49-F238E27FC236}">
                  <a16:creationId xmlns:a16="http://schemas.microsoft.com/office/drawing/2014/main" id="{FC950C7F-2E91-98C5-8577-6E6EE53C7E49}"/>
                </a:ext>
              </a:extLst>
            </p:cNvPr>
            <p:cNvSpPr/>
            <p:nvPr/>
          </p:nvSpPr>
          <p:spPr>
            <a:xfrm rot="4875791">
              <a:off x="2781441" y="3662763"/>
              <a:ext cx="1092396" cy="503452"/>
            </a:xfrm>
            <a:prstGeom prst="rect">
              <a:avLst/>
            </a:prstGeom>
          </p:spPr>
          <p:txBody>
            <a:bodyPr wrap="square">
              <a:prstTxWarp prst="textArchDown">
                <a:avLst>
                  <a:gd name="adj" fmla="val 140597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Integrity </a:t>
              </a:r>
            </a:p>
          </p:txBody>
        </p:sp>
        <p:sp>
          <p:nvSpPr>
            <p:cNvPr id="124" name="TextBox 123">
              <a:extLst>
                <a:ext uri="{FF2B5EF4-FFF2-40B4-BE49-F238E27FC236}">
                  <a16:creationId xmlns:a16="http://schemas.microsoft.com/office/drawing/2014/main" id="{2A436D5B-1CC2-B0E9-C18C-B5275B47FAB1}"/>
                </a:ext>
              </a:extLst>
            </p:cNvPr>
            <p:cNvSpPr txBox="1"/>
            <p:nvPr/>
          </p:nvSpPr>
          <p:spPr>
            <a:xfrm>
              <a:off x="4661559" y="4132993"/>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28" name="Rectangle 127">
              <a:extLst>
                <a:ext uri="{FF2B5EF4-FFF2-40B4-BE49-F238E27FC236}">
                  <a16:creationId xmlns:a16="http://schemas.microsoft.com/office/drawing/2014/main" id="{441E0A47-DBE9-E6E7-737F-ECE4B5F031E1}"/>
                </a:ext>
              </a:extLst>
            </p:cNvPr>
            <p:cNvSpPr/>
            <p:nvPr/>
          </p:nvSpPr>
          <p:spPr>
            <a:xfrm>
              <a:off x="3348004" y="4122462"/>
              <a:ext cx="1059894" cy="582553"/>
            </a:xfrm>
            <a:prstGeom prst="rect">
              <a:avLst/>
            </a:prstGeom>
          </p:spPr>
          <p:txBody>
            <a:bodyPr wrap="square">
              <a:prstTxWarp prst="textArchDown">
                <a:avLst>
                  <a:gd name="adj" fmla="val 98823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Excellence </a:t>
              </a:r>
            </a:p>
          </p:txBody>
        </p:sp>
        <p:sp>
          <p:nvSpPr>
            <p:cNvPr id="107" name="Block Arc 106">
              <a:extLst>
                <a:ext uri="{FF2B5EF4-FFF2-40B4-BE49-F238E27FC236}">
                  <a16:creationId xmlns:a16="http://schemas.microsoft.com/office/drawing/2014/main" id="{A701A248-E8D5-3CA5-E07B-50708E4305AE}"/>
                </a:ext>
              </a:extLst>
            </p:cNvPr>
            <p:cNvSpPr/>
            <p:nvPr/>
          </p:nvSpPr>
          <p:spPr>
            <a:xfrm rot="20556388">
              <a:off x="2150597" y="2151020"/>
              <a:ext cx="3439949" cy="3439949"/>
            </a:xfrm>
            <a:prstGeom prst="blockArc">
              <a:avLst>
                <a:gd name="adj1" fmla="val 20219796"/>
                <a:gd name="adj2" fmla="val 871660"/>
                <a:gd name="adj3" fmla="val 20618"/>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cxnSp>
        <p:nvCxnSpPr>
          <p:cNvPr id="61" name="Straight Connector 60">
            <a:extLst>
              <a:ext uri="{FF2B5EF4-FFF2-40B4-BE49-F238E27FC236}">
                <a16:creationId xmlns:a16="http://schemas.microsoft.com/office/drawing/2014/main" id="{99FEA084-DAB6-3A0E-1D3B-0A4AE8060631}"/>
              </a:ext>
            </a:extLst>
          </p:cNvPr>
          <p:cNvCxnSpPr>
            <a:cxnSpLocks/>
          </p:cNvCxnSpPr>
          <p:nvPr/>
        </p:nvCxnSpPr>
        <p:spPr>
          <a:xfrm flipV="1">
            <a:off x="7504908" y="4365956"/>
            <a:ext cx="247874" cy="167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35FFC18-F6AF-14FB-F176-6307C3029314}"/>
              </a:ext>
            </a:extLst>
          </p:cNvPr>
          <p:cNvCxnSpPr/>
          <p:nvPr/>
        </p:nvCxnSpPr>
        <p:spPr>
          <a:xfrm>
            <a:off x="7748512" y="4367652"/>
            <a:ext cx="771877" cy="0"/>
          </a:xfrm>
          <a:prstGeom prst="line">
            <a:avLst/>
          </a:prstGeom>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B9AD6229-D22E-6FDA-A9FA-8E7450A4E82F}"/>
              </a:ext>
            </a:extLst>
          </p:cNvPr>
          <p:cNvSpPr/>
          <p:nvPr/>
        </p:nvSpPr>
        <p:spPr>
          <a:xfrm>
            <a:off x="8480052" y="4334096"/>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3CF1CE9B-ABAF-0C2D-AE99-697E0FC72B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01" name="TextBox 100">
            <a:extLst>
              <a:ext uri="{FF2B5EF4-FFF2-40B4-BE49-F238E27FC236}">
                <a16:creationId xmlns:a16="http://schemas.microsoft.com/office/drawing/2014/main" id="{25B478F6-7391-9675-18B1-01EC18282B79}"/>
              </a:ext>
            </a:extLst>
          </p:cNvPr>
          <p:cNvSpPr txBox="1"/>
          <p:nvPr/>
        </p:nvSpPr>
        <p:spPr>
          <a:xfrm>
            <a:off x="2660047" y="260072"/>
            <a:ext cx="6671891" cy="954107"/>
          </a:xfrm>
          <a:prstGeom prst="rect">
            <a:avLst/>
          </a:prstGeom>
          <a:noFill/>
        </p:spPr>
        <p:txBody>
          <a:bodyPr wrap="square" rtlCol="0">
            <a:spAutoFit/>
          </a:bodyPr>
          <a:lstStyle/>
          <a:p>
            <a:pPr algn="ctr"/>
            <a:r>
              <a:rPr lang="en-US" sz="28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8 LEADERSHIP COMPETENCIES</a:t>
            </a:r>
          </a:p>
          <a:p>
            <a:pPr algn="ctr"/>
            <a:r>
              <a:rPr lang="en-US" sz="2800">
                <a:latin typeface="Graphik Semibold" panose="020B0703030202060203" pitchFamily="34" charset="0"/>
                <a:ea typeface="Open Sans Extrabold" panose="020B0906030804020204" pitchFamily="34" charset="0"/>
                <a:cs typeface="Open Sans Extrabold" panose="020B0906030804020204" pitchFamily="34" charset="0"/>
              </a:rPr>
              <a:t> FOR SUCCESS</a:t>
            </a:r>
          </a:p>
        </p:txBody>
      </p:sp>
      <p:sp>
        <p:nvSpPr>
          <p:cNvPr id="81" name="Rectangle 80">
            <a:extLst>
              <a:ext uri="{FF2B5EF4-FFF2-40B4-BE49-F238E27FC236}">
                <a16:creationId xmlns:a16="http://schemas.microsoft.com/office/drawing/2014/main" id="{88DB73AE-AE6E-1D64-63C4-08576D0BFB4A}"/>
              </a:ext>
            </a:extLst>
          </p:cNvPr>
          <p:cNvSpPr/>
          <p:nvPr/>
        </p:nvSpPr>
        <p:spPr>
          <a:xfrm>
            <a:off x="8617784" y="3835130"/>
            <a:ext cx="2795065" cy="1107996"/>
          </a:xfrm>
          <a:prstGeom prst="rect">
            <a:avLst/>
          </a:prstGeom>
          <a:noFill/>
        </p:spPr>
        <p:txBody>
          <a:bodyPr wrap="square">
            <a:spAutoFit/>
          </a:bodyPr>
          <a:lstStyle/>
          <a:p>
            <a:pP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Anticipate and lead change: adapt actions, accordingly, demonstrate tolerance for ambiguity; have a comfort with uncertainty. Shows flexibility in adjusting own views and objectives in order to achieve a shared goal.</a:t>
            </a: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 </a:t>
            </a:r>
            <a:endParaRPr lang="en-US" sz="11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Rectangle 103">
            <a:extLst>
              <a:ext uri="{FF2B5EF4-FFF2-40B4-BE49-F238E27FC236}">
                <a16:creationId xmlns:a16="http://schemas.microsoft.com/office/drawing/2014/main" id="{67665465-C6C0-237D-41BC-7858AF1DBDC1}"/>
              </a:ext>
            </a:extLst>
          </p:cNvPr>
          <p:cNvSpPr/>
          <p:nvPr/>
        </p:nvSpPr>
        <p:spPr>
          <a:xfrm>
            <a:off x="8617784" y="3583165"/>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Change Agile</a:t>
            </a:r>
          </a:p>
        </p:txBody>
      </p:sp>
      <p:sp>
        <p:nvSpPr>
          <p:cNvPr id="2" name="TextBox 1">
            <a:extLst>
              <a:ext uri="{FF2B5EF4-FFF2-40B4-BE49-F238E27FC236}">
                <a16:creationId xmlns:a16="http://schemas.microsoft.com/office/drawing/2014/main" id="{7C3B68D9-34EB-1EF9-FE3C-1C8CAAF2DC29}"/>
              </a:ext>
            </a:extLst>
          </p:cNvPr>
          <p:cNvSpPr txBox="1"/>
          <p:nvPr/>
        </p:nvSpPr>
        <p:spPr>
          <a:xfrm>
            <a:off x="0" y="6312351"/>
            <a:ext cx="36050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ACTIVATE INNOVATION</a:t>
            </a:r>
          </a:p>
        </p:txBody>
      </p:sp>
    </p:spTree>
    <p:custDataLst>
      <p:tags r:id="rId1"/>
    </p:custDataLst>
    <p:extLst>
      <p:ext uri="{BB962C8B-B14F-4D97-AF65-F5344CB8AC3E}">
        <p14:creationId xmlns:p14="http://schemas.microsoft.com/office/powerpoint/2010/main" val="365658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50727-7B9F-209B-0824-ADEBCE307E36}"/>
            </a:ext>
          </a:extLst>
        </p:cNvPr>
        <p:cNvGrpSpPr/>
        <p:nvPr/>
      </p:nvGrpSpPr>
      <p:grpSpPr>
        <a:xfrm>
          <a:off x="0" y="0"/>
          <a:ext cx="0" cy="0"/>
          <a:chOff x="0" y="0"/>
          <a:chExt cx="0" cy="0"/>
        </a:xfrm>
      </p:grpSpPr>
      <p:pic>
        <p:nvPicPr>
          <p:cNvPr id="106" name="Picture 2">
            <a:extLst>
              <a:ext uri="{FF2B5EF4-FFF2-40B4-BE49-F238E27FC236}">
                <a16:creationId xmlns:a16="http://schemas.microsoft.com/office/drawing/2014/main" id="{E0F6BF8B-36ED-7350-58D6-688047CE17BB}"/>
              </a:ext>
            </a:extLst>
          </p:cNvPr>
          <p:cNvPicPr>
            <a:picLocks noChangeAspect="1"/>
          </p:cNvPicPr>
          <p:nvPr/>
        </p:nvPicPr>
        <p:blipFill>
          <a:blip r:embed="rId4"/>
          <a:srcRect t="37" b="37"/>
          <a:stretch>
            <a:fillRect/>
          </a:stretch>
        </p:blipFill>
        <p:spPr>
          <a:xfrm>
            <a:off x="-10" y="-11788"/>
            <a:ext cx="12192000" cy="6858000"/>
          </a:xfrm>
          <a:prstGeom prst="rect">
            <a:avLst/>
          </a:prstGeom>
        </p:spPr>
      </p:pic>
      <p:cxnSp>
        <p:nvCxnSpPr>
          <p:cNvPr id="54" name="Straight Connector 53">
            <a:extLst>
              <a:ext uri="{FF2B5EF4-FFF2-40B4-BE49-F238E27FC236}">
                <a16:creationId xmlns:a16="http://schemas.microsoft.com/office/drawing/2014/main" id="{3C9139CF-24FE-D9F0-18ED-D1F1C6748322}"/>
              </a:ext>
            </a:extLst>
          </p:cNvPr>
          <p:cNvCxnSpPr>
            <a:cxnSpLocks/>
          </p:cNvCxnSpPr>
          <p:nvPr/>
        </p:nvCxnSpPr>
        <p:spPr>
          <a:xfrm flipV="1">
            <a:off x="7443893" y="3038164"/>
            <a:ext cx="424966" cy="456361"/>
          </a:xfrm>
          <a:prstGeom prst="line">
            <a:avLst/>
          </a:prstGeom>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77899C33-553F-F45A-5D34-8B41D4859F60}"/>
              </a:ext>
            </a:extLst>
          </p:cNvPr>
          <p:cNvGrpSpPr/>
          <p:nvPr/>
        </p:nvGrpSpPr>
        <p:grpSpPr>
          <a:xfrm>
            <a:off x="4263740" y="2020527"/>
            <a:ext cx="3452510" cy="3447650"/>
            <a:chOff x="2150589" y="2149262"/>
            <a:chExt cx="3452510" cy="3447650"/>
          </a:xfrm>
        </p:grpSpPr>
        <p:grpSp>
          <p:nvGrpSpPr>
            <p:cNvPr id="97" name="Group 96">
              <a:extLst>
                <a:ext uri="{FF2B5EF4-FFF2-40B4-BE49-F238E27FC236}">
                  <a16:creationId xmlns:a16="http://schemas.microsoft.com/office/drawing/2014/main" id="{296BB5DF-6BDF-DA53-08C9-3A8468B73EBC}"/>
                </a:ext>
              </a:extLst>
            </p:cNvPr>
            <p:cNvGrpSpPr/>
            <p:nvPr/>
          </p:nvGrpSpPr>
          <p:grpSpPr>
            <a:xfrm>
              <a:off x="2945713" y="2942706"/>
              <a:ext cx="1866545" cy="1866545"/>
              <a:chOff x="4851632" y="2184636"/>
              <a:chExt cx="2488727" cy="2488727"/>
            </a:xfrm>
            <a:effectLst/>
          </p:grpSpPr>
          <p:sp>
            <p:nvSpPr>
              <p:cNvPr id="129" name="Oval 128">
                <a:extLst>
                  <a:ext uri="{FF2B5EF4-FFF2-40B4-BE49-F238E27FC236}">
                    <a16:creationId xmlns:a16="http://schemas.microsoft.com/office/drawing/2014/main" id="{D19F069C-D804-436F-A14F-255C634D58CE}"/>
                  </a:ext>
                </a:extLst>
              </p:cNvPr>
              <p:cNvSpPr/>
              <p:nvPr/>
            </p:nvSpPr>
            <p:spPr>
              <a:xfrm>
                <a:off x="5287790" y="2620794"/>
                <a:ext cx="1616412" cy="1616412"/>
              </a:xfrm>
              <a:prstGeom prst="ellipse">
                <a:avLst/>
              </a:prstGeom>
              <a:noFill/>
              <a:ln w="76200">
                <a:solidFill>
                  <a:srgbClr val="2B4A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white"/>
                  </a:solidFill>
                  <a:latin typeface="Calibri" panose="020F0502020204030204" pitchFamily="34" charset="0"/>
                  <a:cs typeface="Calibri" panose="020F0502020204030204" pitchFamily="34" charset="0"/>
                </a:endParaRPr>
              </a:p>
            </p:txBody>
          </p:sp>
          <p:pic>
            <p:nvPicPr>
              <p:cNvPr id="130" name="Picture 129">
                <a:extLst>
                  <a:ext uri="{FF2B5EF4-FFF2-40B4-BE49-F238E27FC236}">
                    <a16:creationId xmlns:a16="http://schemas.microsoft.com/office/drawing/2014/main" id="{B727E483-1C24-3508-B0F0-ABEA7CBD91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7805" y="2962725"/>
                <a:ext cx="909866" cy="885603"/>
              </a:xfrm>
              <a:prstGeom prst="rect">
                <a:avLst/>
              </a:prstGeom>
            </p:spPr>
          </p:pic>
          <p:sp>
            <p:nvSpPr>
              <p:cNvPr id="131" name="Circle: Hollow 130">
                <a:extLst>
                  <a:ext uri="{FF2B5EF4-FFF2-40B4-BE49-F238E27FC236}">
                    <a16:creationId xmlns:a16="http://schemas.microsoft.com/office/drawing/2014/main" id="{F30EB97E-5344-F100-3CCA-F72A634F0337}"/>
                  </a:ext>
                </a:extLst>
              </p:cNvPr>
              <p:cNvSpPr/>
              <p:nvPr/>
            </p:nvSpPr>
            <p:spPr>
              <a:xfrm>
                <a:off x="4851632" y="2184636"/>
                <a:ext cx="2488727" cy="2488727"/>
              </a:xfrm>
              <a:prstGeom prst="donut">
                <a:avLst>
                  <a:gd name="adj" fmla="val 13292"/>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98" name="Block Arc 97">
              <a:extLst>
                <a:ext uri="{FF2B5EF4-FFF2-40B4-BE49-F238E27FC236}">
                  <a16:creationId xmlns:a16="http://schemas.microsoft.com/office/drawing/2014/main" id="{D11D042E-22DF-65F4-0A56-FC104DED42FE}"/>
                </a:ext>
              </a:extLst>
            </p:cNvPr>
            <p:cNvSpPr/>
            <p:nvPr/>
          </p:nvSpPr>
          <p:spPr>
            <a:xfrm rot="12776278">
              <a:off x="2150590" y="2151019"/>
              <a:ext cx="3439949" cy="3439949"/>
            </a:xfrm>
            <a:prstGeom prst="blockArc">
              <a:avLst>
                <a:gd name="adj1" fmla="val 19678662"/>
                <a:gd name="adj2" fmla="val 479576"/>
                <a:gd name="adj3" fmla="val 20656"/>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99" name="Block Arc 98">
              <a:extLst>
                <a:ext uri="{FF2B5EF4-FFF2-40B4-BE49-F238E27FC236}">
                  <a16:creationId xmlns:a16="http://schemas.microsoft.com/office/drawing/2014/main" id="{DFFFECB4-2F0E-BB09-53B6-C31A47C6A09B}"/>
                </a:ext>
              </a:extLst>
            </p:cNvPr>
            <p:cNvSpPr/>
            <p:nvPr/>
          </p:nvSpPr>
          <p:spPr>
            <a:xfrm rot="5635935">
              <a:off x="2162235" y="2161661"/>
              <a:ext cx="3418148" cy="3439949"/>
            </a:xfrm>
            <a:prstGeom prst="blockArc">
              <a:avLst>
                <a:gd name="adj1" fmla="val 18611423"/>
                <a:gd name="adj2" fmla="val 21263739"/>
                <a:gd name="adj3" fmla="val 20916"/>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4F8A9814-5274-5642-6757-278F24AD9D38}"/>
                </a:ext>
              </a:extLst>
            </p:cNvPr>
            <p:cNvSpPr txBox="1"/>
            <p:nvPr/>
          </p:nvSpPr>
          <p:spPr>
            <a:xfrm>
              <a:off x="4661559" y="4221172"/>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Managing Complexity</a:t>
              </a:r>
            </a:p>
          </p:txBody>
        </p:sp>
        <p:sp>
          <p:nvSpPr>
            <p:cNvPr id="109" name="TextBox 108">
              <a:extLst>
                <a:ext uri="{FF2B5EF4-FFF2-40B4-BE49-F238E27FC236}">
                  <a16:creationId xmlns:a16="http://schemas.microsoft.com/office/drawing/2014/main" id="{5937A956-FDBA-CE15-5753-77F98F22E7F7}"/>
                </a:ext>
              </a:extLst>
            </p:cNvPr>
            <p:cNvSpPr txBox="1"/>
            <p:nvPr/>
          </p:nvSpPr>
          <p:spPr>
            <a:xfrm>
              <a:off x="2905860" y="2448687"/>
              <a:ext cx="772588"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2" name="TextBox 111">
              <a:extLst>
                <a:ext uri="{FF2B5EF4-FFF2-40B4-BE49-F238E27FC236}">
                  <a16:creationId xmlns:a16="http://schemas.microsoft.com/office/drawing/2014/main" id="{18165337-4B5C-90BD-DA27-82F415AA93C5}"/>
                </a:ext>
              </a:extLst>
            </p:cNvPr>
            <p:cNvSpPr txBox="1"/>
            <p:nvPr/>
          </p:nvSpPr>
          <p:spPr>
            <a:xfrm>
              <a:off x="2707472" y="4870803"/>
              <a:ext cx="805280" cy="415498"/>
            </a:xfrm>
            <a:prstGeom prst="rect">
              <a:avLst/>
            </a:prstGeom>
            <a:noFill/>
          </p:spPr>
          <p:txBody>
            <a:bodyPr wrap="square" rtlCol="0">
              <a:spAutoFit/>
            </a:bodyPr>
            <a:lstStyle/>
            <a:p>
              <a:pPr algn="r" defTabSz="685800">
                <a:defRPr/>
              </a:pPr>
              <a:r>
                <a:rPr lang="en-US" sz="1050" b="1">
                  <a:solidFill>
                    <a:prstClr val="white"/>
                  </a:solidFill>
                  <a:latin typeface="Calibri" panose="020F0502020204030204" pitchFamily="34" charset="0"/>
                  <a:cs typeface="Calibri" panose="020F0502020204030204" pitchFamily="34" charset="0"/>
                </a:rPr>
                <a:t>Developing talents</a:t>
              </a:r>
            </a:p>
          </p:txBody>
        </p:sp>
        <p:sp>
          <p:nvSpPr>
            <p:cNvPr id="114" name="Block Arc 113">
              <a:extLst>
                <a:ext uri="{FF2B5EF4-FFF2-40B4-BE49-F238E27FC236}">
                  <a16:creationId xmlns:a16="http://schemas.microsoft.com/office/drawing/2014/main" id="{D391787D-F67D-658B-F79B-53D5B22603C2}"/>
                </a:ext>
              </a:extLst>
            </p:cNvPr>
            <p:cNvSpPr/>
            <p:nvPr/>
          </p:nvSpPr>
          <p:spPr>
            <a:xfrm rot="14982772">
              <a:off x="2163150" y="2156963"/>
              <a:ext cx="3439949" cy="3439949"/>
            </a:xfrm>
            <a:prstGeom prst="blockArc">
              <a:avLst>
                <a:gd name="adj1" fmla="val 1280164"/>
                <a:gd name="adj2" fmla="val 3913451"/>
                <a:gd name="adj3" fmla="val 20660"/>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6" name="Block Arc 115">
              <a:extLst>
                <a:ext uri="{FF2B5EF4-FFF2-40B4-BE49-F238E27FC236}">
                  <a16:creationId xmlns:a16="http://schemas.microsoft.com/office/drawing/2014/main" id="{0CE75E01-3766-B8CF-0A65-C8F392F9C64F}"/>
                </a:ext>
              </a:extLst>
            </p:cNvPr>
            <p:cNvSpPr/>
            <p:nvPr/>
          </p:nvSpPr>
          <p:spPr>
            <a:xfrm rot="9066691">
              <a:off x="2152010" y="2149262"/>
              <a:ext cx="3439949" cy="3439949"/>
            </a:xfrm>
            <a:prstGeom prst="blockArc">
              <a:avLst>
                <a:gd name="adj1" fmla="val 18022323"/>
                <a:gd name="adj2" fmla="val 20526550"/>
                <a:gd name="adj3" fmla="val 20712"/>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8B7507EF-4827-B25F-5027-9D9DF631111C}"/>
                </a:ext>
              </a:extLst>
            </p:cNvPr>
            <p:cNvSpPr txBox="1"/>
            <p:nvPr/>
          </p:nvSpPr>
          <p:spPr>
            <a:xfrm>
              <a:off x="2202487" y="4165341"/>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19" name="Block Arc 118">
              <a:extLst>
                <a:ext uri="{FF2B5EF4-FFF2-40B4-BE49-F238E27FC236}">
                  <a16:creationId xmlns:a16="http://schemas.microsoft.com/office/drawing/2014/main" id="{E6B4F01F-F9E0-4323-133E-1D7B1BE6B62A}"/>
                </a:ext>
              </a:extLst>
            </p:cNvPr>
            <p:cNvSpPr/>
            <p:nvPr/>
          </p:nvSpPr>
          <p:spPr>
            <a:xfrm rot="14982772">
              <a:off x="2150597" y="2151019"/>
              <a:ext cx="3439949" cy="3439949"/>
            </a:xfrm>
            <a:prstGeom prst="blockArc">
              <a:avLst>
                <a:gd name="adj1" fmla="val 20050826"/>
                <a:gd name="adj2" fmla="val 1122482"/>
                <a:gd name="adj3" fmla="val 20941"/>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1" name="Block Arc 120">
              <a:extLst>
                <a:ext uri="{FF2B5EF4-FFF2-40B4-BE49-F238E27FC236}">
                  <a16:creationId xmlns:a16="http://schemas.microsoft.com/office/drawing/2014/main" id="{6B5C82B7-3468-4E49-003C-2E1E02B005E6}"/>
                </a:ext>
              </a:extLst>
            </p:cNvPr>
            <p:cNvSpPr/>
            <p:nvPr/>
          </p:nvSpPr>
          <p:spPr>
            <a:xfrm rot="9066691">
              <a:off x="2150589" y="2151018"/>
              <a:ext cx="3439949" cy="3439949"/>
            </a:xfrm>
            <a:prstGeom prst="blockArc">
              <a:avLst>
                <a:gd name="adj1" fmla="val 20722041"/>
                <a:gd name="adj2" fmla="val 1624464"/>
                <a:gd name="adj3" fmla="val 20809"/>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5" name="Rectangle 124">
              <a:extLst>
                <a:ext uri="{FF2B5EF4-FFF2-40B4-BE49-F238E27FC236}">
                  <a16:creationId xmlns:a16="http://schemas.microsoft.com/office/drawing/2014/main" id="{FB8E2204-0368-CAB9-92B1-718E60F7EBF1}"/>
                </a:ext>
              </a:extLst>
            </p:cNvPr>
            <p:cNvSpPr/>
            <p:nvPr/>
          </p:nvSpPr>
          <p:spPr>
            <a:xfrm rot="21309999">
              <a:off x="3321868" y="3088089"/>
              <a:ext cx="990886" cy="416854"/>
            </a:xfrm>
            <a:prstGeom prst="rect">
              <a:avLst/>
            </a:prstGeom>
          </p:spPr>
          <p:txBody>
            <a:bodyPr wrap="square">
              <a:prstTxWarp prst="textArchUp">
                <a:avLst>
                  <a:gd name="adj" fmla="val 11057518"/>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Respect </a:t>
              </a:r>
            </a:p>
          </p:txBody>
        </p:sp>
        <p:sp>
          <p:nvSpPr>
            <p:cNvPr id="126" name="Rectangle 125">
              <a:extLst>
                <a:ext uri="{FF2B5EF4-FFF2-40B4-BE49-F238E27FC236}">
                  <a16:creationId xmlns:a16="http://schemas.microsoft.com/office/drawing/2014/main" id="{E59E4AF9-D1CB-DDED-6C93-B52C6C5D28D2}"/>
                </a:ext>
              </a:extLst>
            </p:cNvPr>
            <p:cNvSpPr/>
            <p:nvPr/>
          </p:nvSpPr>
          <p:spPr>
            <a:xfrm rot="5400000">
              <a:off x="3783267" y="3593382"/>
              <a:ext cx="1166729" cy="535080"/>
            </a:xfrm>
            <a:prstGeom prst="rect">
              <a:avLst/>
            </a:prstGeom>
          </p:spPr>
          <p:txBody>
            <a:bodyPr wrap="square">
              <a:prstTxWarp prst="textArchUp">
                <a:avLst>
                  <a:gd name="adj" fmla="val 11323613"/>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Collaboration </a:t>
              </a:r>
            </a:p>
          </p:txBody>
        </p:sp>
        <p:sp>
          <p:nvSpPr>
            <p:cNvPr id="123" name="Block Arc 122">
              <a:extLst>
                <a:ext uri="{FF2B5EF4-FFF2-40B4-BE49-F238E27FC236}">
                  <a16:creationId xmlns:a16="http://schemas.microsoft.com/office/drawing/2014/main" id="{F48C4064-2D49-667D-55D2-E69E2335E43A}"/>
                </a:ext>
              </a:extLst>
            </p:cNvPr>
            <p:cNvSpPr/>
            <p:nvPr/>
          </p:nvSpPr>
          <p:spPr>
            <a:xfrm rot="1734070">
              <a:off x="2150739" y="2156005"/>
              <a:ext cx="3439949" cy="3439949"/>
            </a:xfrm>
            <a:prstGeom prst="blockArc">
              <a:avLst>
                <a:gd name="adj1" fmla="val 19874700"/>
                <a:gd name="adj2" fmla="val 765153"/>
                <a:gd name="adj3" fmla="val 20732"/>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7" name="Rectangle 126">
              <a:extLst>
                <a:ext uri="{FF2B5EF4-FFF2-40B4-BE49-F238E27FC236}">
                  <a16:creationId xmlns:a16="http://schemas.microsoft.com/office/drawing/2014/main" id="{E901F444-505F-78CB-67BD-08D6BA5822BF}"/>
                </a:ext>
              </a:extLst>
            </p:cNvPr>
            <p:cNvSpPr/>
            <p:nvPr/>
          </p:nvSpPr>
          <p:spPr>
            <a:xfrm rot="4875791">
              <a:off x="2781441" y="3662763"/>
              <a:ext cx="1092396" cy="503452"/>
            </a:xfrm>
            <a:prstGeom prst="rect">
              <a:avLst/>
            </a:prstGeom>
          </p:spPr>
          <p:txBody>
            <a:bodyPr wrap="square">
              <a:prstTxWarp prst="textArchDown">
                <a:avLst>
                  <a:gd name="adj" fmla="val 140597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Integrity </a:t>
              </a:r>
            </a:p>
          </p:txBody>
        </p:sp>
        <p:sp>
          <p:nvSpPr>
            <p:cNvPr id="128" name="Rectangle 127">
              <a:extLst>
                <a:ext uri="{FF2B5EF4-FFF2-40B4-BE49-F238E27FC236}">
                  <a16:creationId xmlns:a16="http://schemas.microsoft.com/office/drawing/2014/main" id="{30301912-F85F-C98F-A03E-5F07B12EA255}"/>
                </a:ext>
              </a:extLst>
            </p:cNvPr>
            <p:cNvSpPr/>
            <p:nvPr/>
          </p:nvSpPr>
          <p:spPr>
            <a:xfrm>
              <a:off x="3348004" y="4122462"/>
              <a:ext cx="1059894" cy="582553"/>
            </a:xfrm>
            <a:prstGeom prst="rect">
              <a:avLst/>
            </a:prstGeom>
          </p:spPr>
          <p:txBody>
            <a:bodyPr wrap="square">
              <a:prstTxWarp prst="textArchDown">
                <a:avLst>
                  <a:gd name="adj" fmla="val 98823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Excellence </a:t>
              </a:r>
            </a:p>
          </p:txBody>
        </p:sp>
        <p:sp>
          <p:nvSpPr>
            <p:cNvPr id="107" name="Block Arc 106">
              <a:extLst>
                <a:ext uri="{FF2B5EF4-FFF2-40B4-BE49-F238E27FC236}">
                  <a16:creationId xmlns:a16="http://schemas.microsoft.com/office/drawing/2014/main" id="{4B5287CB-A1AC-FAE6-AE18-D54C35DE6A6A}"/>
                </a:ext>
              </a:extLst>
            </p:cNvPr>
            <p:cNvSpPr/>
            <p:nvPr/>
          </p:nvSpPr>
          <p:spPr>
            <a:xfrm rot="20556388">
              <a:off x="2150597" y="2151020"/>
              <a:ext cx="3439949" cy="3439949"/>
            </a:xfrm>
            <a:prstGeom prst="blockArc">
              <a:avLst>
                <a:gd name="adj1" fmla="val 20219796"/>
                <a:gd name="adj2" fmla="val 871660"/>
                <a:gd name="adj3" fmla="val 20618"/>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1" name="TextBox 110">
              <a:extLst>
                <a:ext uri="{FF2B5EF4-FFF2-40B4-BE49-F238E27FC236}">
                  <a16:creationId xmlns:a16="http://schemas.microsoft.com/office/drawing/2014/main" id="{DE948A72-648B-5B38-C19E-620FB36114AE}"/>
                </a:ext>
              </a:extLst>
            </p:cNvPr>
            <p:cNvSpPr txBox="1"/>
            <p:nvPr/>
          </p:nvSpPr>
          <p:spPr>
            <a:xfrm>
              <a:off x="4729270" y="3189564"/>
              <a:ext cx="864624"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Future Proofing</a:t>
              </a:r>
              <a:endParaRPr lang="en-US" sz="1100">
                <a:solidFill>
                  <a:prstClr val="white"/>
                </a:solidFill>
                <a:cs typeface="Calibri" panose="020F0502020204030204" pitchFamily="34" charset="0"/>
              </a:endParaRPr>
            </a:p>
          </p:txBody>
        </p:sp>
      </p:grpSp>
      <p:cxnSp>
        <p:nvCxnSpPr>
          <p:cNvPr id="59" name="Straight Connector 58">
            <a:extLst>
              <a:ext uri="{FF2B5EF4-FFF2-40B4-BE49-F238E27FC236}">
                <a16:creationId xmlns:a16="http://schemas.microsoft.com/office/drawing/2014/main" id="{C535DD8B-B11C-5D60-5176-3F18707FBFBF}"/>
              </a:ext>
            </a:extLst>
          </p:cNvPr>
          <p:cNvCxnSpPr/>
          <p:nvPr/>
        </p:nvCxnSpPr>
        <p:spPr>
          <a:xfrm>
            <a:off x="7868859" y="3038164"/>
            <a:ext cx="537883"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AEA0C169-CDB0-21F9-4EC2-E1D8F8BBDBB5}"/>
              </a:ext>
            </a:extLst>
          </p:cNvPr>
          <p:cNvSpPr/>
          <p:nvPr/>
        </p:nvSpPr>
        <p:spPr>
          <a:xfrm>
            <a:off x="8363878" y="301478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F9626727-A671-F145-BE9E-474E8E3C3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01" name="TextBox 100">
            <a:extLst>
              <a:ext uri="{FF2B5EF4-FFF2-40B4-BE49-F238E27FC236}">
                <a16:creationId xmlns:a16="http://schemas.microsoft.com/office/drawing/2014/main" id="{784707E7-9E67-9CCE-D5D3-A15FB0374BF7}"/>
              </a:ext>
            </a:extLst>
          </p:cNvPr>
          <p:cNvSpPr txBox="1"/>
          <p:nvPr/>
        </p:nvSpPr>
        <p:spPr>
          <a:xfrm>
            <a:off x="2660047" y="260072"/>
            <a:ext cx="6671891" cy="954107"/>
          </a:xfrm>
          <a:prstGeom prst="rect">
            <a:avLst/>
          </a:prstGeom>
          <a:noFill/>
        </p:spPr>
        <p:txBody>
          <a:bodyPr wrap="square" rtlCol="0">
            <a:spAutoFit/>
          </a:bodyPr>
          <a:lstStyle/>
          <a:p>
            <a:pPr algn="ctr"/>
            <a:r>
              <a:rPr lang="en-US" sz="28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8 LEADERSHIP COMPETENCIES</a:t>
            </a:r>
          </a:p>
          <a:p>
            <a:pPr algn="ctr"/>
            <a:r>
              <a:rPr lang="en-US" sz="2800">
                <a:latin typeface="Graphik Semibold" panose="020B0703030202060203" pitchFamily="34" charset="0"/>
                <a:ea typeface="Open Sans Extrabold" panose="020B0906030804020204" pitchFamily="34" charset="0"/>
                <a:cs typeface="Open Sans Extrabold" panose="020B0906030804020204" pitchFamily="34" charset="0"/>
              </a:rPr>
              <a:t> FOR SUCCESS</a:t>
            </a:r>
          </a:p>
        </p:txBody>
      </p:sp>
      <p:sp>
        <p:nvSpPr>
          <p:cNvPr id="80" name="Rectangle 79">
            <a:extLst>
              <a:ext uri="{FF2B5EF4-FFF2-40B4-BE49-F238E27FC236}">
                <a16:creationId xmlns:a16="http://schemas.microsoft.com/office/drawing/2014/main" id="{315A4F7B-A0B6-A355-1115-DDC7B36B57F9}"/>
              </a:ext>
            </a:extLst>
          </p:cNvPr>
          <p:cNvSpPr/>
          <p:nvPr/>
        </p:nvSpPr>
        <p:spPr>
          <a:xfrm>
            <a:off x="8617784" y="2661541"/>
            <a:ext cx="2795064" cy="769441"/>
          </a:xfrm>
          <a:prstGeom prst="rect">
            <a:avLst/>
          </a:prstGeom>
          <a:noFill/>
        </p:spPr>
        <p:txBody>
          <a:bodyPr wrap="square">
            <a:spAutoFit/>
          </a:bodyPr>
          <a:lstStyle/>
          <a:p>
            <a:pPr defTabSz="685715">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Demonstrate an unquestionable willingness to learn everyday, un-learn old approaches, and partner with others to assist them in doing the same.</a:t>
            </a:r>
          </a:p>
        </p:txBody>
      </p:sp>
      <p:sp>
        <p:nvSpPr>
          <p:cNvPr id="103" name="Rectangle 102">
            <a:extLst>
              <a:ext uri="{FF2B5EF4-FFF2-40B4-BE49-F238E27FC236}">
                <a16:creationId xmlns:a16="http://schemas.microsoft.com/office/drawing/2014/main" id="{F29B6222-DF7D-075A-C7F1-6AAC42195F7A}"/>
              </a:ext>
            </a:extLst>
          </p:cNvPr>
          <p:cNvSpPr/>
          <p:nvPr/>
        </p:nvSpPr>
        <p:spPr>
          <a:xfrm>
            <a:off x="8617784" y="2411606"/>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Future Proofing</a:t>
            </a:r>
          </a:p>
        </p:txBody>
      </p:sp>
      <p:sp>
        <p:nvSpPr>
          <p:cNvPr id="2" name="TextBox 1">
            <a:extLst>
              <a:ext uri="{FF2B5EF4-FFF2-40B4-BE49-F238E27FC236}">
                <a16:creationId xmlns:a16="http://schemas.microsoft.com/office/drawing/2014/main" id="{9831E2B1-9D68-254B-A453-4F3156489F7F}"/>
              </a:ext>
            </a:extLst>
          </p:cNvPr>
          <p:cNvSpPr txBox="1"/>
          <p:nvPr/>
        </p:nvSpPr>
        <p:spPr>
          <a:xfrm>
            <a:off x="0" y="6312351"/>
            <a:ext cx="36050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ACTIVATE INNOVATION</a:t>
            </a:r>
          </a:p>
        </p:txBody>
      </p:sp>
    </p:spTree>
    <p:custDataLst>
      <p:tags r:id="rId1"/>
    </p:custDataLst>
    <p:extLst>
      <p:ext uri="{BB962C8B-B14F-4D97-AF65-F5344CB8AC3E}">
        <p14:creationId xmlns:p14="http://schemas.microsoft.com/office/powerpoint/2010/main" val="40355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DAD8A-8BEF-F1B1-37F1-8331457BBCAD}"/>
            </a:ext>
          </a:extLst>
        </p:cNvPr>
        <p:cNvGrpSpPr/>
        <p:nvPr/>
      </p:nvGrpSpPr>
      <p:grpSpPr>
        <a:xfrm>
          <a:off x="0" y="0"/>
          <a:ext cx="0" cy="0"/>
          <a:chOff x="0" y="0"/>
          <a:chExt cx="0" cy="0"/>
        </a:xfrm>
      </p:grpSpPr>
      <p:pic>
        <p:nvPicPr>
          <p:cNvPr id="106" name="Picture 2">
            <a:extLst>
              <a:ext uri="{FF2B5EF4-FFF2-40B4-BE49-F238E27FC236}">
                <a16:creationId xmlns:a16="http://schemas.microsoft.com/office/drawing/2014/main" id="{7E63C991-6EEB-E4E6-29EC-5F568151561A}"/>
              </a:ext>
            </a:extLst>
          </p:cNvPr>
          <p:cNvPicPr>
            <a:picLocks noChangeAspect="1"/>
          </p:cNvPicPr>
          <p:nvPr/>
        </p:nvPicPr>
        <p:blipFill>
          <a:blip r:embed="rId4"/>
          <a:srcRect t="37" b="37"/>
          <a:stretch>
            <a:fillRect/>
          </a:stretch>
        </p:blipFill>
        <p:spPr>
          <a:xfrm>
            <a:off x="-10" y="-11788"/>
            <a:ext cx="12192000" cy="6858000"/>
          </a:xfrm>
          <a:prstGeom prst="rect">
            <a:avLst/>
          </a:prstGeom>
        </p:spPr>
      </p:pic>
      <p:grpSp>
        <p:nvGrpSpPr>
          <p:cNvPr id="96" name="Group 95">
            <a:extLst>
              <a:ext uri="{FF2B5EF4-FFF2-40B4-BE49-F238E27FC236}">
                <a16:creationId xmlns:a16="http://schemas.microsoft.com/office/drawing/2014/main" id="{1CF4749B-1696-47B1-8EF4-438A4ECF2615}"/>
              </a:ext>
            </a:extLst>
          </p:cNvPr>
          <p:cNvGrpSpPr/>
          <p:nvPr/>
        </p:nvGrpSpPr>
        <p:grpSpPr>
          <a:xfrm>
            <a:off x="4263740" y="2020527"/>
            <a:ext cx="3452510" cy="3447650"/>
            <a:chOff x="2150589" y="2149262"/>
            <a:chExt cx="3452510" cy="3447650"/>
          </a:xfrm>
        </p:grpSpPr>
        <p:grpSp>
          <p:nvGrpSpPr>
            <p:cNvPr id="97" name="Group 96">
              <a:extLst>
                <a:ext uri="{FF2B5EF4-FFF2-40B4-BE49-F238E27FC236}">
                  <a16:creationId xmlns:a16="http://schemas.microsoft.com/office/drawing/2014/main" id="{5F03FB14-5F1E-EB0A-23B8-8B51B251DE82}"/>
                </a:ext>
              </a:extLst>
            </p:cNvPr>
            <p:cNvGrpSpPr/>
            <p:nvPr/>
          </p:nvGrpSpPr>
          <p:grpSpPr>
            <a:xfrm>
              <a:off x="2945713" y="2942706"/>
              <a:ext cx="1866545" cy="1866545"/>
              <a:chOff x="4851632" y="2184636"/>
              <a:chExt cx="2488727" cy="2488727"/>
            </a:xfrm>
            <a:effectLst/>
          </p:grpSpPr>
          <p:sp>
            <p:nvSpPr>
              <p:cNvPr id="129" name="Oval 128">
                <a:extLst>
                  <a:ext uri="{FF2B5EF4-FFF2-40B4-BE49-F238E27FC236}">
                    <a16:creationId xmlns:a16="http://schemas.microsoft.com/office/drawing/2014/main" id="{90E06864-D5DD-11E2-CF6F-ED5AFA9D9D13}"/>
                  </a:ext>
                </a:extLst>
              </p:cNvPr>
              <p:cNvSpPr/>
              <p:nvPr/>
            </p:nvSpPr>
            <p:spPr>
              <a:xfrm>
                <a:off x="5287790" y="2620794"/>
                <a:ext cx="1616412" cy="1616412"/>
              </a:xfrm>
              <a:prstGeom prst="ellipse">
                <a:avLst/>
              </a:prstGeom>
              <a:noFill/>
              <a:ln w="76200">
                <a:solidFill>
                  <a:srgbClr val="2B4A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white"/>
                  </a:solidFill>
                  <a:latin typeface="Calibri" panose="020F0502020204030204" pitchFamily="34" charset="0"/>
                  <a:cs typeface="Calibri" panose="020F0502020204030204" pitchFamily="34" charset="0"/>
                </a:endParaRPr>
              </a:p>
            </p:txBody>
          </p:sp>
          <p:pic>
            <p:nvPicPr>
              <p:cNvPr id="130" name="Picture 129">
                <a:extLst>
                  <a:ext uri="{FF2B5EF4-FFF2-40B4-BE49-F238E27FC236}">
                    <a16:creationId xmlns:a16="http://schemas.microsoft.com/office/drawing/2014/main" id="{1B235106-40A9-1709-4E6F-0B16AA99D0C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7805" y="2962725"/>
                <a:ext cx="909866" cy="885603"/>
              </a:xfrm>
              <a:prstGeom prst="rect">
                <a:avLst/>
              </a:prstGeom>
            </p:spPr>
          </p:pic>
          <p:sp>
            <p:nvSpPr>
              <p:cNvPr id="131" name="Circle: Hollow 130">
                <a:extLst>
                  <a:ext uri="{FF2B5EF4-FFF2-40B4-BE49-F238E27FC236}">
                    <a16:creationId xmlns:a16="http://schemas.microsoft.com/office/drawing/2014/main" id="{07460E99-3798-78CA-1EA0-6F5AE18F8E2E}"/>
                  </a:ext>
                </a:extLst>
              </p:cNvPr>
              <p:cNvSpPr/>
              <p:nvPr/>
            </p:nvSpPr>
            <p:spPr>
              <a:xfrm>
                <a:off x="4851632" y="2184636"/>
                <a:ext cx="2488727" cy="2488727"/>
              </a:xfrm>
              <a:prstGeom prst="donut">
                <a:avLst>
                  <a:gd name="adj" fmla="val 13292"/>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98" name="Block Arc 97">
              <a:extLst>
                <a:ext uri="{FF2B5EF4-FFF2-40B4-BE49-F238E27FC236}">
                  <a16:creationId xmlns:a16="http://schemas.microsoft.com/office/drawing/2014/main" id="{C23017A8-02A3-297F-901E-412807149F56}"/>
                </a:ext>
              </a:extLst>
            </p:cNvPr>
            <p:cNvSpPr/>
            <p:nvPr/>
          </p:nvSpPr>
          <p:spPr>
            <a:xfrm rot="12776278">
              <a:off x="2150590" y="2151019"/>
              <a:ext cx="3439949" cy="3439949"/>
            </a:xfrm>
            <a:prstGeom prst="blockArc">
              <a:avLst>
                <a:gd name="adj1" fmla="val 19678662"/>
                <a:gd name="adj2" fmla="val 479576"/>
                <a:gd name="adj3" fmla="val 20656"/>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99" name="Block Arc 98">
              <a:extLst>
                <a:ext uri="{FF2B5EF4-FFF2-40B4-BE49-F238E27FC236}">
                  <a16:creationId xmlns:a16="http://schemas.microsoft.com/office/drawing/2014/main" id="{5A37FF90-C431-9706-CBE2-01A029A5A47C}"/>
                </a:ext>
              </a:extLst>
            </p:cNvPr>
            <p:cNvSpPr/>
            <p:nvPr/>
          </p:nvSpPr>
          <p:spPr>
            <a:xfrm rot="5635935">
              <a:off x="2162235" y="2161661"/>
              <a:ext cx="3418148" cy="3439949"/>
            </a:xfrm>
            <a:prstGeom prst="blockArc">
              <a:avLst>
                <a:gd name="adj1" fmla="val 18611423"/>
                <a:gd name="adj2" fmla="val 21263739"/>
                <a:gd name="adj3" fmla="val 20916"/>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C21D883F-29A5-FD63-0B1B-F832DFE7CB0A}"/>
                </a:ext>
              </a:extLst>
            </p:cNvPr>
            <p:cNvSpPr txBox="1"/>
            <p:nvPr/>
          </p:nvSpPr>
          <p:spPr>
            <a:xfrm>
              <a:off x="4661559" y="4221172"/>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Managing Complexity</a:t>
              </a:r>
            </a:p>
          </p:txBody>
        </p:sp>
        <p:sp>
          <p:nvSpPr>
            <p:cNvPr id="109" name="TextBox 108">
              <a:extLst>
                <a:ext uri="{FF2B5EF4-FFF2-40B4-BE49-F238E27FC236}">
                  <a16:creationId xmlns:a16="http://schemas.microsoft.com/office/drawing/2014/main" id="{9A925877-7179-26FE-FC43-982BE59EAF39}"/>
                </a:ext>
              </a:extLst>
            </p:cNvPr>
            <p:cNvSpPr txBox="1"/>
            <p:nvPr/>
          </p:nvSpPr>
          <p:spPr>
            <a:xfrm>
              <a:off x="2905860" y="2448687"/>
              <a:ext cx="772588"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2" name="TextBox 111">
              <a:extLst>
                <a:ext uri="{FF2B5EF4-FFF2-40B4-BE49-F238E27FC236}">
                  <a16:creationId xmlns:a16="http://schemas.microsoft.com/office/drawing/2014/main" id="{AF66BDE7-2F1C-F6BF-A2C7-602D5BCB5A73}"/>
                </a:ext>
              </a:extLst>
            </p:cNvPr>
            <p:cNvSpPr txBox="1"/>
            <p:nvPr/>
          </p:nvSpPr>
          <p:spPr>
            <a:xfrm>
              <a:off x="2707472" y="4870803"/>
              <a:ext cx="805280" cy="415498"/>
            </a:xfrm>
            <a:prstGeom prst="rect">
              <a:avLst/>
            </a:prstGeom>
            <a:noFill/>
          </p:spPr>
          <p:txBody>
            <a:bodyPr wrap="square" rtlCol="0">
              <a:spAutoFit/>
            </a:bodyPr>
            <a:lstStyle/>
            <a:p>
              <a:pPr algn="r" defTabSz="685800">
                <a:defRPr/>
              </a:pPr>
              <a:r>
                <a:rPr lang="en-US" sz="1050" b="1">
                  <a:solidFill>
                    <a:prstClr val="white"/>
                  </a:solidFill>
                  <a:latin typeface="Calibri" panose="020F0502020204030204" pitchFamily="34" charset="0"/>
                  <a:cs typeface="Calibri" panose="020F0502020204030204" pitchFamily="34" charset="0"/>
                </a:rPr>
                <a:t>Developing talents</a:t>
              </a:r>
            </a:p>
          </p:txBody>
        </p:sp>
        <p:sp>
          <p:nvSpPr>
            <p:cNvPr id="114" name="Block Arc 113">
              <a:extLst>
                <a:ext uri="{FF2B5EF4-FFF2-40B4-BE49-F238E27FC236}">
                  <a16:creationId xmlns:a16="http://schemas.microsoft.com/office/drawing/2014/main" id="{2D79CA63-F279-34DE-9739-609E40A47E2A}"/>
                </a:ext>
              </a:extLst>
            </p:cNvPr>
            <p:cNvSpPr/>
            <p:nvPr/>
          </p:nvSpPr>
          <p:spPr>
            <a:xfrm rot="14982772">
              <a:off x="2163150" y="2156963"/>
              <a:ext cx="3439949" cy="3439949"/>
            </a:xfrm>
            <a:prstGeom prst="blockArc">
              <a:avLst>
                <a:gd name="adj1" fmla="val 1280164"/>
                <a:gd name="adj2" fmla="val 3913451"/>
                <a:gd name="adj3" fmla="val 20660"/>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5" name="TextBox 114">
              <a:extLst>
                <a:ext uri="{FF2B5EF4-FFF2-40B4-BE49-F238E27FC236}">
                  <a16:creationId xmlns:a16="http://schemas.microsoft.com/office/drawing/2014/main" id="{7D888B6F-2D65-53BA-73EF-879D3131959B}"/>
                </a:ext>
              </a:extLst>
            </p:cNvPr>
            <p:cNvSpPr txBox="1"/>
            <p:nvPr/>
          </p:nvSpPr>
          <p:spPr>
            <a:xfrm>
              <a:off x="3777216" y="2410288"/>
              <a:ext cx="1218270"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6" name="Block Arc 115">
              <a:extLst>
                <a:ext uri="{FF2B5EF4-FFF2-40B4-BE49-F238E27FC236}">
                  <a16:creationId xmlns:a16="http://schemas.microsoft.com/office/drawing/2014/main" id="{6090B2DA-2113-5B09-D0A6-8833BF514A10}"/>
                </a:ext>
              </a:extLst>
            </p:cNvPr>
            <p:cNvSpPr/>
            <p:nvPr/>
          </p:nvSpPr>
          <p:spPr>
            <a:xfrm rot="9066691">
              <a:off x="2152010" y="2149262"/>
              <a:ext cx="3439949" cy="3439949"/>
            </a:xfrm>
            <a:prstGeom prst="blockArc">
              <a:avLst>
                <a:gd name="adj1" fmla="val 18022323"/>
                <a:gd name="adj2" fmla="val 20526550"/>
                <a:gd name="adj3" fmla="val 20712"/>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FFEFF8DA-8311-129B-5AF4-75BA7719136C}"/>
                </a:ext>
              </a:extLst>
            </p:cNvPr>
            <p:cNvSpPr txBox="1"/>
            <p:nvPr/>
          </p:nvSpPr>
          <p:spPr>
            <a:xfrm>
              <a:off x="2202487" y="4165341"/>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19" name="Block Arc 118">
              <a:extLst>
                <a:ext uri="{FF2B5EF4-FFF2-40B4-BE49-F238E27FC236}">
                  <a16:creationId xmlns:a16="http://schemas.microsoft.com/office/drawing/2014/main" id="{16F687FE-8EAC-C132-B485-20C85A03545C}"/>
                </a:ext>
              </a:extLst>
            </p:cNvPr>
            <p:cNvSpPr/>
            <p:nvPr/>
          </p:nvSpPr>
          <p:spPr>
            <a:xfrm rot="14982772">
              <a:off x="2150597" y="2151019"/>
              <a:ext cx="3439949" cy="3439949"/>
            </a:xfrm>
            <a:prstGeom prst="blockArc">
              <a:avLst>
                <a:gd name="adj1" fmla="val 20050826"/>
                <a:gd name="adj2" fmla="val 1122482"/>
                <a:gd name="adj3" fmla="val 20941"/>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1" name="Block Arc 120">
              <a:extLst>
                <a:ext uri="{FF2B5EF4-FFF2-40B4-BE49-F238E27FC236}">
                  <a16:creationId xmlns:a16="http://schemas.microsoft.com/office/drawing/2014/main" id="{97BBE23D-B654-527B-51C4-12970F1F8659}"/>
                </a:ext>
              </a:extLst>
            </p:cNvPr>
            <p:cNvSpPr/>
            <p:nvPr/>
          </p:nvSpPr>
          <p:spPr>
            <a:xfrm rot="9066691">
              <a:off x="2150589" y="2151018"/>
              <a:ext cx="3439949" cy="3439949"/>
            </a:xfrm>
            <a:prstGeom prst="blockArc">
              <a:avLst>
                <a:gd name="adj1" fmla="val 20722041"/>
                <a:gd name="adj2" fmla="val 1624464"/>
                <a:gd name="adj3" fmla="val 20809"/>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5" name="Rectangle 124">
              <a:extLst>
                <a:ext uri="{FF2B5EF4-FFF2-40B4-BE49-F238E27FC236}">
                  <a16:creationId xmlns:a16="http://schemas.microsoft.com/office/drawing/2014/main" id="{3B4390B4-5AE1-FB0A-62A9-932AB6EF5ED3}"/>
                </a:ext>
              </a:extLst>
            </p:cNvPr>
            <p:cNvSpPr/>
            <p:nvPr/>
          </p:nvSpPr>
          <p:spPr>
            <a:xfrm rot="21309999">
              <a:off x="3321868" y="3088089"/>
              <a:ext cx="990886" cy="416854"/>
            </a:xfrm>
            <a:prstGeom prst="rect">
              <a:avLst/>
            </a:prstGeom>
          </p:spPr>
          <p:txBody>
            <a:bodyPr wrap="square">
              <a:prstTxWarp prst="textArchUp">
                <a:avLst>
                  <a:gd name="adj" fmla="val 11057518"/>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Respect </a:t>
              </a:r>
            </a:p>
          </p:txBody>
        </p:sp>
        <p:sp>
          <p:nvSpPr>
            <p:cNvPr id="126" name="Rectangle 125">
              <a:extLst>
                <a:ext uri="{FF2B5EF4-FFF2-40B4-BE49-F238E27FC236}">
                  <a16:creationId xmlns:a16="http://schemas.microsoft.com/office/drawing/2014/main" id="{EE8FABC2-C12A-2EBE-0C76-E6B760728ED0}"/>
                </a:ext>
              </a:extLst>
            </p:cNvPr>
            <p:cNvSpPr/>
            <p:nvPr/>
          </p:nvSpPr>
          <p:spPr>
            <a:xfrm rot="5400000">
              <a:off x="3783267" y="3593382"/>
              <a:ext cx="1166729" cy="535080"/>
            </a:xfrm>
            <a:prstGeom prst="rect">
              <a:avLst/>
            </a:prstGeom>
          </p:spPr>
          <p:txBody>
            <a:bodyPr wrap="square">
              <a:prstTxWarp prst="textArchUp">
                <a:avLst>
                  <a:gd name="adj" fmla="val 11323613"/>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Collaboration </a:t>
              </a:r>
            </a:p>
          </p:txBody>
        </p:sp>
        <p:sp>
          <p:nvSpPr>
            <p:cNvPr id="123" name="Block Arc 122">
              <a:extLst>
                <a:ext uri="{FF2B5EF4-FFF2-40B4-BE49-F238E27FC236}">
                  <a16:creationId xmlns:a16="http://schemas.microsoft.com/office/drawing/2014/main" id="{59DF8F50-7330-A12C-5F11-42599CDB3C71}"/>
                </a:ext>
              </a:extLst>
            </p:cNvPr>
            <p:cNvSpPr/>
            <p:nvPr/>
          </p:nvSpPr>
          <p:spPr>
            <a:xfrm rot="1734070">
              <a:off x="2150739" y="2156005"/>
              <a:ext cx="3439949" cy="3439949"/>
            </a:xfrm>
            <a:prstGeom prst="blockArc">
              <a:avLst>
                <a:gd name="adj1" fmla="val 19874700"/>
                <a:gd name="adj2" fmla="val 765153"/>
                <a:gd name="adj3" fmla="val 20732"/>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7" name="Rectangle 126">
              <a:extLst>
                <a:ext uri="{FF2B5EF4-FFF2-40B4-BE49-F238E27FC236}">
                  <a16:creationId xmlns:a16="http://schemas.microsoft.com/office/drawing/2014/main" id="{4D754617-ED06-0112-C6AB-5FB921440876}"/>
                </a:ext>
              </a:extLst>
            </p:cNvPr>
            <p:cNvSpPr/>
            <p:nvPr/>
          </p:nvSpPr>
          <p:spPr>
            <a:xfrm rot="4875791">
              <a:off x="2781441" y="3662763"/>
              <a:ext cx="1092396" cy="503452"/>
            </a:xfrm>
            <a:prstGeom prst="rect">
              <a:avLst/>
            </a:prstGeom>
          </p:spPr>
          <p:txBody>
            <a:bodyPr wrap="square">
              <a:prstTxWarp prst="textArchDown">
                <a:avLst>
                  <a:gd name="adj" fmla="val 140597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Integrity </a:t>
              </a:r>
            </a:p>
          </p:txBody>
        </p:sp>
        <p:sp>
          <p:nvSpPr>
            <p:cNvPr id="128" name="Rectangle 127">
              <a:extLst>
                <a:ext uri="{FF2B5EF4-FFF2-40B4-BE49-F238E27FC236}">
                  <a16:creationId xmlns:a16="http://schemas.microsoft.com/office/drawing/2014/main" id="{D98D4EA1-50F6-006E-929C-935C2029C47C}"/>
                </a:ext>
              </a:extLst>
            </p:cNvPr>
            <p:cNvSpPr/>
            <p:nvPr/>
          </p:nvSpPr>
          <p:spPr>
            <a:xfrm>
              <a:off x="3348004" y="4122462"/>
              <a:ext cx="1059894" cy="582553"/>
            </a:xfrm>
            <a:prstGeom prst="rect">
              <a:avLst/>
            </a:prstGeom>
          </p:spPr>
          <p:txBody>
            <a:bodyPr wrap="square">
              <a:prstTxWarp prst="textArchDown">
                <a:avLst>
                  <a:gd name="adj" fmla="val 98823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Excellence </a:t>
              </a:r>
            </a:p>
          </p:txBody>
        </p:sp>
        <p:sp>
          <p:nvSpPr>
            <p:cNvPr id="107" name="Block Arc 106">
              <a:extLst>
                <a:ext uri="{FF2B5EF4-FFF2-40B4-BE49-F238E27FC236}">
                  <a16:creationId xmlns:a16="http://schemas.microsoft.com/office/drawing/2014/main" id="{F1ACF87B-526F-9F3D-DEF0-C8A536F1591B}"/>
                </a:ext>
              </a:extLst>
            </p:cNvPr>
            <p:cNvSpPr/>
            <p:nvPr/>
          </p:nvSpPr>
          <p:spPr>
            <a:xfrm rot="20556388">
              <a:off x="2150597" y="2151020"/>
              <a:ext cx="3439949" cy="3439949"/>
            </a:xfrm>
            <a:prstGeom prst="blockArc">
              <a:avLst>
                <a:gd name="adj1" fmla="val 20219796"/>
                <a:gd name="adj2" fmla="val 871660"/>
                <a:gd name="adj3" fmla="val 20618"/>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cxnSp>
        <p:nvCxnSpPr>
          <p:cNvPr id="50" name="Straight Connector 49">
            <a:extLst>
              <a:ext uri="{FF2B5EF4-FFF2-40B4-BE49-F238E27FC236}">
                <a16:creationId xmlns:a16="http://schemas.microsoft.com/office/drawing/2014/main" id="{8E48DFC5-2271-8D2B-0736-04A2B2141B56}"/>
              </a:ext>
            </a:extLst>
          </p:cNvPr>
          <p:cNvCxnSpPr>
            <a:cxnSpLocks/>
          </p:cNvCxnSpPr>
          <p:nvPr/>
        </p:nvCxnSpPr>
        <p:spPr>
          <a:xfrm flipV="1">
            <a:off x="6999210" y="1845548"/>
            <a:ext cx="466542" cy="466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A685E4D-3D14-D241-40C9-5F78B6BDA045}"/>
              </a:ext>
            </a:extLst>
          </p:cNvPr>
          <p:cNvCxnSpPr/>
          <p:nvPr/>
        </p:nvCxnSpPr>
        <p:spPr>
          <a:xfrm>
            <a:off x="7465752" y="1846761"/>
            <a:ext cx="906011" cy="0"/>
          </a:xfrm>
          <a:prstGeom prst="line">
            <a:avLst/>
          </a:prstGeom>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B0E90080-C289-027E-84E2-A856B10ADEA1}"/>
              </a:ext>
            </a:extLst>
          </p:cNvPr>
          <p:cNvSpPr/>
          <p:nvPr/>
        </p:nvSpPr>
        <p:spPr>
          <a:xfrm>
            <a:off x="8314978" y="1809895"/>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1A62A822-01B6-E708-3D74-2775C6416D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01" name="TextBox 100">
            <a:extLst>
              <a:ext uri="{FF2B5EF4-FFF2-40B4-BE49-F238E27FC236}">
                <a16:creationId xmlns:a16="http://schemas.microsoft.com/office/drawing/2014/main" id="{DF425D40-99AB-FAE7-A915-174E9EF49016}"/>
              </a:ext>
            </a:extLst>
          </p:cNvPr>
          <p:cNvSpPr txBox="1"/>
          <p:nvPr/>
        </p:nvSpPr>
        <p:spPr>
          <a:xfrm>
            <a:off x="2660047" y="260072"/>
            <a:ext cx="6671891" cy="954107"/>
          </a:xfrm>
          <a:prstGeom prst="rect">
            <a:avLst/>
          </a:prstGeom>
          <a:noFill/>
        </p:spPr>
        <p:txBody>
          <a:bodyPr wrap="square" rtlCol="0">
            <a:spAutoFit/>
          </a:bodyPr>
          <a:lstStyle/>
          <a:p>
            <a:pPr algn="ctr"/>
            <a:r>
              <a:rPr lang="en-US" sz="28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8 LEADERSHIP COMPETENCIES</a:t>
            </a:r>
          </a:p>
          <a:p>
            <a:pPr algn="ctr"/>
            <a:r>
              <a:rPr lang="en-US" sz="2800">
                <a:latin typeface="Graphik Semibold" panose="020B0703030202060203" pitchFamily="34" charset="0"/>
                <a:ea typeface="Open Sans Extrabold" panose="020B0906030804020204" pitchFamily="34" charset="0"/>
                <a:cs typeface="Open Sans Extrabold" panose="020B0906030804020204" pitchFamily="34" charset="0"/>
              </a:rPr>
              <a:t> FOR SUCCESS</a:t>
            </a:r>
          </a:p>
        </p:txBody>
      </p:sp>
      <p:sp>
        <p:nvSpPr>
          <p:cNvPr id="78" name="Rectangle 77">
            <a:extLst>
              <a:ext uri="{FF2B5EF4-FFF2-40B4-BE49-F238E27FC236}">
                <a16:creationId xmlns:a16="http://schemas.microsoft.com/office/drawing/2014/main" id="{A5C59D45-B53F-AF10-C054-F91CEFC84B28}"/>
              </a:ext>
            </a:extLst>
          </p:cNvPr>
          <p:cNvSpPr/>
          <p:nvPr/>
        </p:nvSpPr>
        <p:spPr>
          <a:xfrm>
            <a:off x="8617784" y="1492285"/>
            <a:ext cx="2607557" cy="769441"/>
          </a:xfrm>
          <a:prstGeom prst="rect">
            <a:avLst/>
          </a:prstGeom>
        </p:spPr>
        <p:txBody>
          <a:bodyPr wrap="square">
            <a:spAutoFit/>
          </a:bodyPr>
          <a:lstStyle/>
          <a:p>
            <a:pP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Works to delight internal and external customers with exceptional service and products, acting as a trusted advisor.</a:t>
            </a:r>
          </a:p>
        </p:txBody>
      </p:sp>
      <p:sp>
        <p:nvSpPr>
          <p:cNvPr id="102" name="Rectangle 101">
            <a:extLst>
              <a:ext uri="{FF2B5EF4-FFF2-40B4-BE49-F238E27FC236}">
                <a16:creationId xmlns:a16="http://schemas.microsoft.com/office/drawing/2014/main" id="{5950A660-6615-FC26-C594-1124EE54C7F5}"/>
              </a:ext>
            </a:extLst>
          </p:cNvPr>
          <p:cNvSpPr/>
          <p:nvPr/>
        </p:nvSpPr>
        <p:spPr>
          <a:xfrm>
            <a:off x="8617784" y="1230612"/>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Customer Centricity</a:t>
            </a:r>
          </a:p>
        </p:txBody>
      </p:sp>
      <p:sp>
        <p:nvSpPr>
          <p:cNvPr id="2" name="TextBox 1">
            <a:extLst>
              <a:ext uri="{FF2B5EF4-FFF2-40B4-BE49-F238E27FC236}">
                <a16:creationId xmlns:a16="http://schemas.microsoft.com/office/drawing/2014/main" id="{04E4AFA4-4D64-A288-0F1F-F49EEA0FAED9}"/>
              </a:ext>
            </a:extLst>
          </p:cNvPr>
          <p:cNvSpPr txBox="1"/>
          <p:nvPr/>
        </p:nvSpPr>
        <p:spPr>
          <a:xfrm>
            <a:off x="0" y="6312351"/>
            <a:ext cx="36050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ACTIVATE INNOVATION</a:t>
            </a:r>
          </a:p>
        </p:txBody>
      </p:sp>
    </p:spTree>
    <p:custDataLst>
      <p:tags r:id="rId1"/>
    </p:custDataLst>
    <p:extLst>
      <p:ext uri="{BB962C8B-B14F-4D97-AF65-F5344CB8AC3E}">
        <p14:creationId xmlns:p14="http://schemas.microsoft.com/office/powerpoint/2010/main" val="330938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DCAB1-013D-D50C-96CB-56B65542A5F2}"/>
            </a:ext>
          </a:extLst>
        </p:cNvPr>
        <p:cNvGrpSpPr/>
        <p:nvPr/>
      </p:nvGrpSpPr>
      <p:grpSpPr>
        <a:xfrm>
          <a:off x="0" y="0"/>
          <a:ext cx="0" cy="0"/>
          <a:chOff x="0" y="0"/>
          <a:chExt cx="0" cy="0"/>
        </a:xfrm>
      </p:grpSpPr>
      <p:pic>
        <p:nvPicPr>
          <p:cNvPr id="106" name="Picture 2">
            <a:extLst>
              <a:ext uri="{FF2B5EF4-FFF2-40B4-BE49-F238E27FC236}">
                <a16:creationId xmlns:a16="http://schemas.microsoft.com/office/drawing/2014/main" id="{344251E9-399C-E86E-B6A2-07541AFA87D5}"/>
              </a:ext>
            </a:extLst>
          </p:cNvPr>
          <p:cNvPicPr>
            <a:picLocks noChangeAspect="1"/>
          </p:cNvPicPr>
          <p:nvPr/>
        </p:nvPicPr>
        <p:blipFill>
          <a:blip r:embed="rId4"/>
          <a:srcRect t="37" b="37"/>
          <a:stretch>
            <a:fillRect/>
          </a:stretch>
        </p:blipFill>
        <p:spPr>
          <a:xfrm>
            <a:off x="-10" y="-11788"/>
            <a:ext cx="12192000" cy="6858000"/>
          </a:xfrm>
          <a:prstGeom prst="rect">
            <a:avLst/>
          </a:prstGeom>
        </p:spPr>
      </p:pic>
      <p:cxnSp>
        <p:nvCxnSpPr>
          <p:cNvPr id="54" name="Straight Connector 53">
            <a:extLst>
              <a:ext uri="{FF2B5EF4-FFF2-40B4-BE49-F238E27FC236}">
                <a16:creationId xmlns:a16="http://schemas.microsoft.com/office/drawing/2014/main" id="{AB85F898-E5A8-2637-CA6F-3F57A3E3E501}"/>
              </a:ext>
            </a:extLst>
          </p:cNvPr>
          <p:cNvCxnSpPr>
            <a:cxnSpLocks/>
          </p:cNvCxnSpPr>
          <p:nvPr/>
        </p:nvCxnSpPr>
        <p:spPr>
          <a:xfrm flipV="1">
            <a:off x="7443893" y="3038164"/>
            <a:ext cx="424966" cy="456361"/>
          </a:xfrm>
          <a:prstGeom prst="line">
            <a:avLst/>
          </a:prstGeom>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94CBA609-D992-31D6-238B-6A951ECCF87A}"/>
              </a:ext>
            </a:extLst>
          </p:cNvPr>
          <p:cNvGrpSpPr/>
          <p:nvPr/>
        </p:nvGrpSpPr>
        <p:grpSpPr>
          <a:xfrm>
            <a:off x="4263740" y="2020527"/>
            <a:ext cx="3452510" cy="3447650"/>
            <a:chOff x="2150589" y="2149262"/>
            <a:chExt cx="3452510" cy="3447650"/>
          </a:xfrm>
        </p:grpSpPr>
        <p:grpSp>
          <p:nvGrpSpPr>
            <p:cNvPr id="97" name="Group 96">
              <a:extLst>
                <a:ext uri="{FF2B5EF4-FFF2-40B4-BE49-F238E27FC236}">
                  <a16:creationId xmlns:a16="http://schemas.microsoft.com/office/drawing/2014/main" id="{653F2A22-B3D1-D467-E19A-EA385EB408CF}"/>
                </a:ext>
              </a:extLst>
            </p:cNvPr>
            <p:cNvGrpSpPr/>
            <p:nvPr/>
          </p:nvGrpSpPr>
          <p:grpSpPr>
            <a:xfrm>
              <a:off x="2945713" y="2942706"/>
              <a:ext cx="1866545" cy="1866545"/>
              <a:chOff x="4851632" y="2184636"/>
              <a:chExt cx="2488727" cy="2488727"/>
            </a:xfrm>
            <a:effectLst/>
          </p:grpSpPr>
          <p:sp>
            <p:nvSpPr>
              <p:cNvPr id="129" name="Oval 128">
                <a:extLst>
                  <a:ext uri="{FF2B5EF4-FFF2-40B4-BE49-F238E27FC236}">
                    <a16:creationId xmlns:a16="http://schemas.microsoft.com/office/drawing/2014/main" id="{3AEC2C1F-352A-E330-E8A0-AABE937B143C}"/>
                  </a:ext>
                </a:extLst>
              </p:cNvPr>
              <p:cNvSpPr/>
              <p:nvPr/>
            </p:nvSpPr>
            <p:spPr>
              <a:xfrm>
                <a:off x="5287790" y="2620794"/>
                <a:ext cx="1616412" cy="1616412"/>
              </a:xfrm>
              <a:prstGeom prst="ellipse">
                <a:avLst/>
              </a:prstGeom>
              <a:noFill/>
              <a:ln w="76200">
                <a:solidFill>
                  <a:srgbClr val="2B4A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white"/>
                  </a:solidFill>
                  <a:latin typeface="Calibri" panose="020F0502020204030204" pitchFamily="34" charset="0"/>
                  <a:cs typeface="Calibri" panose="020F0502020204030204" pitchFamily="34" charset="0"/>
                </a:endParaRPr>
              </a:p>
            </p:txBody>
          </p:sp>
          <p:pic>
            <p:nvPicPr>
              <p:cNvPr id="130" name="Picture 129">
                <a:extLst>
                  <a:ext uri="{FF2B5EF4-FFF2-40B4-BE49-F238E27FC236}">
                    <a16:creationId xmlns:a16="http://schemas.microsoft.com/office/drawing/2014/main" id="{0AF5497E-62BE-AA73-D28B-2E3471F8F7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7805" y="2962725"/>
                <a:ext cx="909866" cy="885603"/>
              </a:xfrm>
              <a:prstGeom prst="rect">
                <a:avLst/>
              </a:prstGeom>
            </p:spPr>
          </p:pic>
          <p:sp>
            <p:nvSpPr>
              <p:cNvPr id="131" name="Circle: Hollow 130">
                <a:extLst>
                  <a:ext uri="{FF2B5EF4-FFF2-40B4-BE49-F238E27FC236}">
                    <a16:creationId xmlns:a16="http://schemas.microsoft.com/office/drawing/2014/main" id="{58E93A94-6F1A-93E4-6C24-4A011B96CDD3}"/>
                  </a:ext>
                </a:extLst>
              </p:cNvPr>
              <p:cNvSpPr/>
              <p:nvPr/>
            </p:nvSpPr>
            <p:spPr>
              <a:xfrm>
                <a:off x="4851632" y="2184636"/>
                <a:ext cx="2488727" cy="2488727"/>
              </a:xfrm>
              <a:prstGeom prst="donut">
                <a:avLst>
                  <a:gd name="adj" fmla="val 13292"/>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98" name="Block Arc 97">
              <a:extLst>
                <a:ext uri="{FF2B5EF4-FFF2-40B4-BE49-F238E27FC236}">
                  <a16:creationId xmlns:a16="http://schemas.microsoft.com/office/drawing/2014/main" id="{7A4D407E-33A1-1A7B-1C06-D4F2A9A2C8F1}"/>
                </a:ext>
              </a:extLst>
            </p:cNvPr>
            <p:cNvSpPr/>
            <p:nvPr/>
          </p:nvSpPr>
          <p:spPr>
            <a:xfrm rot="12776278">
              <a:off x="2150590" y="2151019"/>
              <a:ext cx="3439949" cy="3439949"/>
            </a:xfrm>
            <a:prstGeom prst="blockArc">
              <a:avLst>
                <a:gd name="adj1" fmla="val 19678662"/>
                <a:gd name="adj2" fmla="val 479576"/>
                <a:gd name="adj3" fmla="val 20656"/>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99" name="Block Arc 98">
              <a:extLst>
                <a:ext uri="{FF2B5EF4-FFF2-40B4-BE49-F238E27FC236}">
                  <a16:creationId xmlns:a16="http://schemas.microsoft.com/office/drawing/2014/main" id="{54DD473F-C0D0-613E-F963-ECE81ABE3C25}"/>
                </a:ext>
              </a:extLst>
            </p:cNvPr>
            <p:cNvSpPr/>
            <p:nvPr/>
          </p:nvSpPr>
          <p:spPr>
            <a:xfrm rot="5635935">
              <a:off x="2162235" y="2161661"/>
              <a:ext cx="3418148" cy="3439949"/>
            </a:xfrm>
            <a:prstGeom prst="blockArc">
              <a:avLst>
                <a:gd name="adj1" fmla="val 18611423"/>
                <a:gd name="adj2" fmla="val 21263739"/>
                <a:gd name="adj3" fmla="val 20916"/>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DB48CD59-E270-5C0B-5C6C-8FBFB31C10C3}"/>
                </a:ext>
              </a:extLst>
            </p:cNvPr>
            <p:cNvSpPr txBox="1"/>
            <p:nvPr/>
          </p:nvSpPr>
          <p:spPr>
            <a:xfrm>
              <a:off x="4661559" y="4221172"/>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Managing Complexity</a:t>
              </a:r>
            </a:p>
          </p:txBody>
        </p:sp>
        <p:sp>
          <p:nvSpPr>
            <p:cNvPr id="109" name="TextBox 108">
              <a:extLst>
                <a:ext uri="{FF2B5EF4-FFF2-40B4-BE49-F238E27FC236}">
                  <a16:creationId xmlns:a16="http://schemas.microsoft.com/office/drawing/2014/main" id="{30B32175-D134-3229-73C2-8561EED531C6}"/>
                </a:ext>
              </a:extLst>
            </p:cNvPr>
            <p:cNvSpPr txBox="1"/>
            <p:nvPr/>
          </p:nvSpPr>
          <p:spPr>
            <a:xfrm>
              <a:off x="2905860" y="2448687"/>
              <a:ext cx="772588"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0" name="TextBox 109">
              <a:extLst>
                <a:ext uri="{FF2B5EF4-FFF2-40B4-BE49-F238E27FC236}">
                  <a16:creationId xmlns:a16="http://schemas.microsoft.com/office/drawing/2014/main" id="{90113014-87B3-36B0-78D3-DB66B675C58A}"/>
                </a:ext>
              </a:extLst>
            </p:cNvPr>
            <p:cNvSpPr txBox="1"/>
            <p:nvPr/>
          </p:nvSpPr>
          <p:spPr>
            <a:xfrm>
              <a:off x="2161986" y="3218335"/>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Goal Driven</a:t>
              </a:r>
              <a:endParaRPr lang="en-US" sz="1100">
                <a:solidFill>
                  <a:prstClr val="white"/>
                </a:solidFill>
                <a:ea typeface="Open Sans" panose="020B0606030504020204" pitchFamily="34" charset="0"/>
                <a:cs typeface="Open Sans" panose="020B0606030504020204" pitchFamily="34" charset="0"/>
              </a:endParaRPr>
            </a:p>
          </p:txBody>
        </p:sp>
        <p:sp>
          <p:nvSpPr>
            <p:cNvPr id="112" name="TextBox 111">
              <a:extLst>
                <a:ext uri="{FF2B5EF4-FFF2-40B4-BE49-F238E27FC236}">
                  <a16:creationId xmlns:a16="http://schemas.microsoft.com/office/drawing/2014/main" id="{8A30847B-768A-CD33-5134-F0996B274C4E}"/>
                </a:ext>
              </a:extLst>
            </p:cNvPr>
            <p:cNvSpPr txBox="1"/>
            <p:nvPr/>
          </p:nvSpPr>
          <p:spPr>
            <a:xfrm>
              <a:off x="2707472" y="4870803"/>
              <a:ext cx="805280" cy="415498"/>
            </a:xfrm>
            <a:prstGeom prst="rect">
              <a:avLst/>
            </a:prstGeom>
            <a:noFill/>
          </p:spPr>
          <p:txBody>
            <a:bodyPr wrap="square" rtlCol="0">
              <a:spAutoFit/>
            </a:bodyPr>
            <a:lstStyle/>
            <a:p>
              <a:pPr algn="r" defTabSz="685800">
                <a:defRPr/>
              </a:pPr>
              <a:r>
                <a:rPr lang="en-US" sz="1050" b="1">
                  <a:solidFill>
                    <a:prstClr val="white"/>
                  </a:solidFill>
                  <a:latin typeface="Calibri" panose="020F0502020204030204" pitchFamily="34" charset="0"/>
                  <a:cs typeface="Calibri" panose="020F0502020204030204" pitchFamily="34" charset="0"/>
                </a:rPr>
                <a:t>Developing talents</a:t>
              </a:r>
            </a:p>
          </p:txBody>
        </p:sp>
        <p:sp>
          <p:nvSpPr>
            <p:cNvPr id="113" name="TextBox 112">
              <a:extLst>
                <a:ext uri="{FF2B5EF4-FFF2-40B4-BE49-F238E27FC236}">
                  <a16:creationId xmlns:a16="http://schemas.microsoft.com/office/drawing/2014/main" id="{12A2DB17-6934-AD90-E279-34D587D73436}"/>
                </a:ext>
              </a:extLst>
            </p:cNvPr>
            <p:cNvSpPr txBox="1"/>
            <p:nvPr/>
          </p:nvSpPr>
          <p:spPr>
            <a:xfrm>
              <a:off x="3889920" y="4907578"/>
              <a:ext cx="1049481"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Engaging Leadership</a:t>
              </a:r>
              <a:endParaRPr lang="en-US" sz="1100">
                <a:solidFill>
                  <a:prstClr val="white"/>
                </a:solidFill>
                <a:cs typeface="Calibri" panose="020F0502020204030204" pitchFamily="34" charset="0"/>
              </a:endParaRPr>
            </a:p>
          </p:txBody>
        </p:sp>
        <p:sp>
          <p:nvSpPr>
            <p:cNvPr id="114" name="Block Arc 113">
              <a:extLst>
                <a:ext uri="{FF2B5EF4-FFF2-40B4-BE49-F238E27FC236}">
                  <a16:creationId xmlns:a16="http://schemas.microsoft.com/office/drawing/2014/main" id="{93A0C8F5-B584-07A3-0503-222615AB80C0}"/>
                </a:ext>
              </a:extLst>
            </p:cNvPr>
            <p:cNvSpPr/>
            <p:nvPr/>
          </p:nvSpPr>
          <p:spPr>
            <a:xfrm rot="14982772">
              <a:off x="2163150" y="2156963"/>
              <a:ext cx="3439949" cy="3439949"/>
            </a:xfrm>
            <a:prstGeom prst="blockArc">
              <a:avLst>
                <a:gd name="adj1" fmla="val 1280164"/>
                <a:gd name="adj2" fmla="val 3913451"/>
                <a:gd name="adj3" fmla="val 20660"/>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5" name="TextBox 114">
              <a:extLst>
                <a:ext uri="{FF2B5EF4-FFF2-40B4-BE49-F238E27FC236}">
                  <a16:creationId xmlns:a16="http://schemas.microsoft.com/office/drawing/2014/main" id="{5D2BE6D6-1C5D-A5FA-D3F6-EF7040A57444}"/>
                </a:ext>
              </a:extLst>
            </p:cNvPr>
            <p:cNvSpPr txBox="1"/>
            <p:nvPr/>
          </p:nvSpPr>
          <p:spPr>
            <a:xfrm>
              <a:off x="3777216" y="2410288"/>
              <a:ext cx="1218270"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6" name="Block Arc 115">
              <a:extLst>
                <a:ext uri="{FF2B5EF4-FFF2-40B4-BE49-F238E27FC236}">
                  <a16:creationId xmlns:a16="http://schemas.microsoft.com/office/drawing/2014/main" id="{EB0C5AEC-4829-A1B6-65A3-29B4F2E8C2C2}"/>
                </a:ext>
              </a:extLst>
            </p:cNvPr>
            <p:cNvSpPr/>
            <p:nvPr/>
          </p:nvSpPr>
          <p:spPr>
            <a:xfrm rot="9066691">
              <a:off x="2152010" y="2149262"/>
              <a:ext cx="3439949" cy="3439949"/>
            </a:xfrm>
            <a:prstGeom prst="blockArc">
              <a:avLst>
                <a:gd name="adj1" fmla="val 18022323"/>
                <a:gd name="adj2" fmla="val 20526550"/>
                <a:gd name="adj3" fmla="val 20712"/>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952E2FD6-FB3E-FDD5-87EF-D403B108292A}"/>
                </a:ext>
              </a:extLst>
            </p:cNvPr>
            <p:cNvSpPr txBox="1"/>
            <p:nvPr/>
          </p:nvSpPr>
          <p:spPr>
            <a:xfrm>
              <a:off x="2202487" y="4165341"/>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18" name="Rectangle 117">
              <a:extLst>
                <a:ext uri="{FF2B5EF4-FFF2-40B4-BE49-F238E27FC236}">
                  <a16:creationId xmlns:a16="http://schemas.microsoft.com/office/drawing/2014/main" id="{7C5451B4-4DCE-1D30-0554-717F306D5806}"/>
                </a:ext>
              </a:extLst>
            </p:cNvPr>
            <p:cNvSpPr/>
            <p:nvPr/>
          </p:nvSpPr>
          <p:spPr>
            <a:xfrm>
              <a:off x="2817566" y="4873743"/>
              <a:ext cx="1080850" cy="430887"/>
            </a:xfrm>
            <a:prstGeom prst="rect">
              <a:avLst/>
            </a:prstGeom>
          </p:spPr>
          <p:txBody>
            <a:bodyPr wrap="square">
              <a:spAutoFit/>
            </a:bodyPr>
            <a:lstStyle/>
            <a:p>
              <a:pPr algn="ctr" defTabSz="685715">
                <a:buSzPts val="1000"/>
                <a:tabLst>
                  <a:tab pos="342900" algn="l"/>
                </a:tabLst>
                <a:defRPr/>
              </a:pPr>
              <a:r>
                <a:rPr lang="en-US" sz="1100" b="1">
                  <a:solidFill>
                    <a:prstClr val="white"/>
                  </a:solidFill>
                  <a:cs typeface="Calibri" panose="020F0502020204030204" pitchFamily="34" charset="0"/>
                </a:rPr>
                <a:t>Influence </a:t>
              </a:r>
            </a:p>
            <a:p>
              <a:pPr algn="ctr" defTabSz="685715">
                <a:buSzPts val="1000"/>
                <a:tabLst>
                  <a:tab pos="342900" algn="l"/>
                </a:tabLst>
                <a:defRPr/>
              </a:pPr>
              <a:r>
                <a:rPr lang="en-US" sz="1100" b="1">
                  <a:solidFill>
                    <a:prstClr val="white"/>
                  </a:solidFill>
                  <a:cs typeface="Calibri" panose="020F0502020204030204" pitchFamily="34" charset="0"/>
                </a:rPr>
                <a:t>&amp; Challenge</a:t>
              </a:r>
              <a:endParaRPr lang="en-US" sz="1100">
                <a:solidFill>
                  <a:prstClr val="white"/>
                </a:solidFill>
                <a:cs typeface="Calibri" panose="020F0502020204030204" pitchFamily="34" charset="0"/>
              </a:endParaRPr>
            </a:p>
          </p:txBody>
        </p:sp>
        <p:sp>
          <p:nvSpPr>
            <p:cNvPr id="119" name="Block Arc 118">
              <a:extLst>
                <a:ext uri="{FF2B5EF4-FFF2-40B4-BE49-F238E27FC236}">
                  <a16:creationId xmlns:a16="http://schemas.microsoft.com/office/drawing/2014/main" id="{3E6A32D5-B9E9-2E2D-7DB5-4480753CF2E7}"/>
                </a:ext>
              </a:extLst>
            </p:cNvPr>
            <p:cNvSpPr/>
            <p:nvPr/>
          </p:nvSpPr>
          <p:spPr>
            <a:xfrm rot="14982772">
              <a:off x="2150597" y="2151019"/>
              <a:ext cx="3439949" cy="3439949"/>
            </a:xfrm>
            <a:prstGeom prst="blockArc">
              <a:avLst>
                <a:gd name="adj1" fmla="val 20050826"/>
                <a:gd name="adj2" fmla="val 1122482"/>
                <a:gd name="adj3" fmla="val 20941"/>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0" name="TextBox 119">
              <a:extLst>
                <a:ext uri="{FF2B5EF4-FFF2-40B4-BE49-F238E27FC236}">
                  <a16:creationId xmlns:a16="http://schemas.microsoft.com/office/drawing/2014/main" id="{D3CF8F95-7BCC-76F4-E4AB-B2E674C8563D}"/>
                </a:ext>
              </a:extLst>
            </p:cNvPr>
            <p:cNvSpPr txBox="1"/>
            <p:nvPr/>
          </p:nvSpPr>
          <p:spPr>
            <a:xfrm>
              <a:off x="2855703" y="2440286"/>
              <a:ext cx="89063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Commercial </a:t>
              </a:r>
            </a:p>
            <a:p>
              <a:pPr algn="ctr" defTabSz="685715">
                <a:buSzPts val="1000"/>
                <a:tabLst>
                  <a:tab pos="342900" algn="l"/>
                </a:tabLst>
                <a:defRPr/>
              </a:pPr>
              <a:r>
                <a:rPr lang="en-US" sz="1100" b="1">
                  <a:solidFill>
                    <a:prstClr val="white"/>
                  </a:solidFill>
                  <a:cs typeface="Calibri" panose="020F0502020204030204" pitchFamily="34" charset="0"/>
                </a:rPr>
                <a:t>Drive</a:t>
              </a:r>
            </a:p>
          </p:txBody>
        </p:sp>
        <p:sp>
          <p:nvSpPr>
            <p:cNvPr id="121" name="Block Arc 120">
              <a:extLst>
                <a:ext uri="{FF2B5EF4-FFF2-40B4-BE49-F238E27FC236}">
                  <a16:creationId xmlns:a16="http://schemas.microsoft.com/office/drawing/2014/main" id="{C43AAFDE-7907-3337-DFD8-454609B2A6D9}"/>
                </a:ext>
              </a:extLst>
            </p:cNvPr>
            <p:cNvSpPr/>
            <p:nvPr/>
          </p:nvSpPr>
          <p:spPr>
            <a:xfrm rot="9066691">
              <a:off x="2150589" y="2151018"/>
              <a:ext cx="3439949" cy="3439949"/>
            </a:xfrm>
            <a:prstGeom prst="blockArc">
              <a:avLst>
                <a:gd name="adj1" fmla="val 20722041"/>
                <a:gd name="adj2" fmla="val 1624464"/>
                <a:gd name="adj3" fmla="val 20809"/>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2" name="TextBox 121">
              <a:extLst>
                <a:ext uri="{FF2B5EF4-FFF2-40B4-BE49-F238E27FC236}">
                  <a16:creationId xmlns:a16="http://schemas.microsoft.com/office/drawing/2014/main" id="{28B68021-BA58-B843-7977-F5DAEC6EFE48}"/>
                </a:ext>
              </a:extLst>
            </p:cNvPr>
            <p:cNvSpPr txBox="1"/>
            <p:nvPr/>
          </p:nvSpPr>
          <p:spPr>
            <a:xfrm>
              <a:off x="2216497" y="4186109"/>
              <a:ext cx="846992" cy="430887"/>
            </a:xfrm>
            <a:prstGeom prst="rect">
              <a:avLst/>
            </a:prstGeom>
            <a:noFill/>
          </p:spPr>
          <p:txBody>
            <a:bodyPr wrap="square" rtlCol="0">
              <a:spAutoFit/>
            </a:bodyPr>
            <a:lstStyle/>
            <a:p>
              <a:pPr algn="ctr" defTabSz="685715">
                <a:buSzPts val="1000"/>
                <a:tabLst>
                  <a:tab pos="342900" algn="l"/>
                </a:tabLst>
                <a:defRPr/>
              </a:pPr>
              <a:r>
                <a:rPr lang="en-US" sz="1070" b="1">
                  <a:solidFill>
                    <a:prstClr val="white"/>
                  </a:solidFill>
                  <a:ea typeface="Open Sans" panose="020B0606030504020204" pitchFamily="34" charset="0"/>
                  <a:cs typeface="Open Sans" panose="020B0606030504020204" pitchFamily="34" charset="0"/>
                </a:rPr>
                <a:t>Managing Complexity</a:t>
              </a:r>
            </a:p>
          </p:txBody>
        </p:sp>
        <p:sp>
          <p:nvSpPr>
            <p:cNvPr id="125" name="Rectangle 124">
              <a:extLst>
                <a:ext uri="{FF2B5EF4-FFF2-40B4-BE49-F238E27FC236}">
                  <a16:creationId xmlns:a16="http://schemas.microsoft.com/office/drawing/2014/main" id="{51F8749B-F476-3A6D-EE91-B42454D3FE5F}"/>
                </a:ext>
              </a:extLst>
            </p:cNvPr>
            <p:cNvSpPr/>
            <p:nvPr/>
          </p:nvSpPr>
          <p:spPr>
            <a:xfrm rot="21309999">
              <a:off x="3321868" y="3088089"/>
              <a:ext cx="990886" cy="416854"/>
            </a:xfrm>
            <a:prstGeom prst="rect">
              <a:avLst/>
            </a:prstGeom>
          </p:spPr>
          <p:txBody>
            <a:bodyPr wrap="square">
              <a:prstTxWarp prst="textArchUp">
                <a:avLst>
                  <a:gd name="adj" fmla="val 11057518"/>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Respect </a:t>
              </a:r>
            </a:p>
          </p:txBody>
        </p:sp>
        <p:sp>
          <p:nvSpPr>
            <p:cNvPr id="126" name="Rectangle 125">
              <a:extLst>
                <a:ext uri="{FF2B5EF4-FFF2-40B4-BE49-F238E27FC236}">
                  <a16:creationId xmlns:a16="http://schemas.microsoft.com/office/drawing/2014/main" id="{6DAC0798-099E-B466-61E5-925700A9F06D}"/>
                </a:ext>
              </a:extLst>
            </p:cNvPr>
            <p:cNvSpPr/>
            <p:nvPr/>
          </p:nvSpPr>
          <p:spPr>
            <a:xfrm rot="5400000">
              <a:off x="3783267" y="3593382"/>
              <a:ext cx="1166729" cy="535080"/>
            </a:xfrm>
            <a:prstGeom prst="rect">
              <a:avLst/>
            </a:prstGeom>
          </p:spPr>
          <p:txBody>
            <a:bodyPr wrap="square">
              <a:prstTxWarp prst="textArchUp">
                <a:avLst>
                  <a:gd name="adj" fmla="val 11323613"/>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Collaboration </a:t>
              </a:r>
            </a:p>
          </p:txBody>
        </p:sp>
        <p:sp>
          <p:nvSpPr>
            <p:cNvPr id="123" name="Block Arc 122">
              <a:extLst>
                <a:ext uri="{FF2B5EF4-FFF2-40B4-BE49-F238E27FC236}">
                  <a16:creationId xmlns:a16="http://schemas.microsoft.com/office/drawing/2014/main" id="{D29F0628-974D-399B-E502-586DFE45633B}"/>
                </a:ext>
              </a:extLst>
            </p:cNvPr>
            <p:cNvSpPr/>
            <p:nvPr/>
          </p:nvSpPr>
          <p:spPr>
            <a:xfrm rot="1734070">
              <a:off x="2150739" y="2156005"/>
              <a:ext cx="3439949" cy="3439949"/>
            </a:xfrm>
            <a:prstGeom prst="blockArc">
              <a:avLst>
                <a:gd name="adj1" fmla="val 19874700"/>
                <a:gd name="adj2" fmla="val 765153"/>
                <a:gd name="adj3" fmla="val 20732"/>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7" name="Rectangle 126">
              <a:extLst>
                <a:ext uri="{FF2B5EF4-FFF2-40B4-BE49-F238E27FC236}">
                  <a16:creationId xmlns:a16="http://schemas.microsoft.com/office/drawing/2014/main" id="{28822F2F-BD34-E9C9-D886-54B6059B7D10}"/>
                </a:ext>
              </a:extLst>
            </p:cNvPr>
            <p:cNvSpPr/>
            <p:nvPr/>
          </p:nvSpPr>
          <p:spPr>
            <a:xfrm rot="4875791">
              <a:off x="2781441" y="3662763"/>
              <a:ext cx="1092396" cy="503452"/>
            </a:xfrm>
            <a:prstGeom prst="rect">
              <a:avLst/>
            </a:prstGeom>
          </p:spPr>
          <p:txBody>
            <a:bodyPr wrap="square">
              <a:prstTxWarp prst="textArchDown">
                <a:avLst>
                  <a:gd name="adj" fmla="val 140597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Integrity </a:t>
              </a:r>
            </a:p>
          </p:txBody>
        </p:sp>
        <p:sp>
          <p:nvSpPr>
            <p:cNvPr id="124" name="TextBox 123">
              <a:extLst>
                <a:ext uri="{FF2B5EF4-FFF2-40B4-BE49-F238E27FC236}">
                  <a16:creationId xmlns:a16="http://schemas.microsoft.com/office/drawing/2014/main" id="{40ADB234-B320-CF54-296F-C5265EAD0F09}"/>
                </a:ext>
              </a:extLst>
            </p:cNvPr>
            <p:cNvSpPr txBox="1"/>
            <p:nvPr/>
          </p:nvSpPr>
          <p:spPr>
            <a:xfrm>
              <a:off x="4661559" y="4132993"/>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28" name="Rectangle 127">
              <a:extLst>
                <a:ext uri="{FF2B5EF4-FFF2-40B4-BE49-F238E27FC236}">
                  <a16:creationId xmlns:a16="http://schemas.microsoft.com/office/drawing/2014/main" id="{8B6BDCEF-77FE-1227-B033-7C05464D575C}"/>
                </a:ext>
              </a:extLst>
            </p:cNvPr>
            <p:cNvSpPr/>
            <p:nvPr/>
          </p:nvSpPr>
          <p:spPr>
            <a:xfrm>
              <a:off x="3348004" y="4122462"/>
              <a:ext cx="1059894" cy="582553"/>
            </a:xfrm>
            <a:prstGeom prst="rect">
              <a:avLst/>
            </a:prstGeom>
          </p:spPr>
          <p:txBody>
            <a:bodyPr wrap="square">
              <a:prstTxWarp prst="textArchDown">
                <a:avLst>
                  <a:gd name="adj" fmla="val 98823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Excellence </a:t>
              </a:r>
            </a:p>
          </p:txBody>
        </p:sp>
        <p:sp>
          <p:nvSpPr>
            <p:cNvPr id="107" name="Block Arc 106">
              <a:extLst>
                <a:ext uri="{FF2B5EF4-FFF2-40B4-BE49-F238E27FC236}">
                  <a16:creationId xmlns:a16="http://schemas.microsoft.com/office/drawing/2014/main" id="{B6981775-ED03-59D4-FB44-63695ABA41C0}"/>
                </a:ext>
              </a:extLst>
            </p:cNvPr>
            <p:cNvSpPr/>
            <p:nvPr/>
          </p:nvSpPr>
          <p:spPr>
            <a:xfrm rot="20556388">
              <a:off x="2150597" y="2151020"/>
              <a:ext cx="3439949" cy="3439949"/>
            </a:xfrm>
            <a:prstGeom prst="blockArc">
              <a:avLst>
                <a:gd name="adj1" fmla="val 20219796"/>
                <a:gd name="adj2" fmla="val 871660"/>
                <a:gd name="adj3" fmla="val 20618"/>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1" name="TextBox 110">
              <a:extLst>
                <a:ext uri="{FF2B5EF4-FFF2-40B4-BE49-F238E27FC236}">
                  <a16:creationId xmlns:a16="http://schemas.microsoft.com/office/drawing/2014/main" id="{110D7A3D-2E8B-B43D-DCF1-76D626951857}"/>
                </a:ext>
              </a:extLst>
            </p:cNvPr>
            <p:cNvSpPr txBox="1"/>
            <p:nvPr/>
          </p:nvSpPr>
          <p:spPr>
            <a:xfrm>
              <a:off x="4729270" y="3189564"/>
              <a:ext cx="864624"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Future Proofing</a:t>
              </a:r>
              <a:endParaRPr lang="en-US" sz="1100">
                <a:solidFill>
                  <a:prstClr val="white"/>
                </a:solidFill>
                <a:cs typeface="Calibri" panose="020F0502020204030204" pitchFamily="34" charset="0"/>
              </a:endParaRPr>
            </a:p>
          </p:txBody>
        </p:sp>
      </p:grpSp>
      <p:cxnSp>
        <p:nvCxnSpPr>
          <p:cNvPr id="65" name="Straight Connector 64">
            <a:extLst>
              <a:ext uri="{FF2B5EF4-FFF2-40B4-BE49-F238E27FC236}">
                <a16:creationId xmlns:a16="http://schemas.microsoft.com/office/drawing/2014/main" id="{8A458A58-1965-39E9-CF18-67AE6AFBCBF5}"/>
              </a:ext>
            </a:extLst>
          </p:cNvPr>
          <p:cNvCxnSpPr>
            <a:cxnSpLocks/>
          </p:cNvCxnSpPr>
          <p:nvPr/>
        </p:nvCxnSpPr>
        <p:spPr>
          <a:xfrm>
            <a:off x="7009838" y="5137255"/>
            <a:ext cx="461622" cy="406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F98C824-DDBC-53B5-EB0E-FF4DEEB4DF91}"/>
              </a:ext>
            </a:extLst>
          </p:cNvPr>
          <p:cNvCxnSpPr>
            <a:cxnSpLocks/>
          </p:cNvCxnSpPr>
          <p:nvPr/>
        </p:nvCxnSpPr>
        <p:spPr>
          <a:xfrm flipV="1">
            <a:off x="7504908" y="4365956"/>
            <a:ext cx="247874" cy="167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A18B906-3D41-7855-CA9E-BF4F2101C0D8}"/>
              </a:ext>
            </a:extLst>
          </p:cNvPr>
          <p:cNvCxnSpPr>
            <a:cxnSpLocks/>
          </p:cNvCxnSpPr>
          <p:nvPr/>
        </p:nvCxnSpPr>
        <p:spPr>
          <a:xfrm flipV="1">
            <a:off x="6999210" y="1845548"/>
            <a:ext cx="466542" cy="466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9E94932-004F-E991-CB37-C37E114D6036}"/>
              </a:ext>
            </a:extLst>
          </p:cNvPr>
          <p:cNvCxnSpPr>
            <a:cxnSpLocks/>
          </p:cNvCxnSpPr>
          <p:nvPr/>
        </p:nvCxnSpPr>
        <p:spPr>
          <a:xfrm flipH="1" flipV="1">
            <a:off x="4203466" y="3038454"/>
            <a:ext cx="152223" cy="129327"/>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2C0A94B-7A81-0D87-46B8-F8468AD16E17}"/>
              </a:ext>
            </a:extLst>
          </p:cNvPr>
          <p:cNvSpPr/>
          <p:nvPr/>
        </p:nvSpPr>
        <p:spPr>
          <a:xfrm>
            <a:off x="821757" y="1652605"/>
            <a:ext cx="2607557" cy="938719"/>
          </a:xfrm>
          <a:prstGeom prst="rect">
            <a:avLst/>
          </a:prstGeom>
        </p:spPr>
        <p:txBody>
          <a:bodyPr wrap="square">
            <a:spAutoFit/>
          </a:bodyPr>
          <a:lstStyle/>
          <a:p>
            <a:pPr algn="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An entrepreneurial mindset; recognize and seize opportunities; take measured risk into account. Focus on initiatives that drive  business advancement.</a:t>
            </a:r>
          </a:p>
        </p:txBody>
      </p:sp>
      <p:sp>
        <p:nvSpPr>
          <p:cNvPr id="34" name="Rectangle 33">
            <a:extLst>
              <a:ext uri="{FF2B5EF4-FFF2-40B4-BE49-F238E27FC236}">
                <a16:creationId xmlns:a16="http://schemas.microsoft.com/office/drawing/2014/main" id="{56E84987-4D86-0AC7-8A77-B6F628D45BBA}"/>
              </a:ext>
            </a:extLst>
          </p:cNvPr>
          <p:cNvSpPr/>
          <p:nvPr/>
        </p:nvSpPr>
        <p:spPr>
          <a:xfrm>
            <a:off x="532985" y="2885361"/>
            <a:ext cx="2870230" cy="938719"/>
          </a:xfrm>
          <a:prstGeom prst="rect">
            <a:avLst/>
          </a:prstGeom>
          <a:noFill/>
        </p:spPr>
        <p:txBody>
          <a:bodyPr wrap="square">
            <a:spAutoFit/>
          </a:bodyPr>
          <a:lstStyle/>
          <a:p>
            <a:pPr algn="r" defTabSz="685715">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Results focused, delivering stretching outcomes both as an individual and through teams, with no fear of failure, showing enthusiasm and self-motivation to perform.</a:t>
            </a:r>
          </a:p>
        </p:txBody>
      </p:sp>
      <p:sp>
        <p:nvSpPr>
          <p:cNvPr id="38" name="Rectangle 37">
            <a:extLst>
              <a:ext uri="{FF2B5EF4-FFF2-40B4-BE49-F238E27FC236}">
                <a16:creationId xmlns:a16="http://schemas.microsoft.com/office/drawing/2014/main" id="{1C0AFBE8-96F8-CC16-BD72-2E93D23AAEB3}"/>
              </a:ext>
            </a:extLst>
          </p:cNvPr>
          <p:cNvSpPr/>
          <p:nvPr/>
        </p:nvSpPr>
        <p:spPr>
          <a:xfrm>
            <a:off x="608722" y="4122450"/>
            <a:ext cx="2795065" cy="938719"/>
          </a:xfrm>
          <a:prstGeom prst="rect">
            <a:avLst/>
          </a:prstGeom>
          <a:noFill/>
        </p:spPr>
        <p:txBody>
          <a:bodyPr wrap="square">
            <a:spAutoFit/>
          </a:bodyPr>
          <a:lstStyle/>
          <a:p>
            <a:pPr algn="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Confident managing the various challenges that our increasingly complex workplace and roles demand: global, digital, competitor, consumer, employees.</a:t>
            </a:r>
          </a:p>
        </p:txBody>
      </p:sp>
      <p:sp>
        <p:nvSpPr>
          <p:cNvPr id="44" name="Rectangle 43">
            <a:extLst>
              <a:ext uri="{FF2B5EF4-FFF2-40B4-BE49-F238E27FC236}">
                <a16:creationId xmlns:a16="http://schemas.microsoft.com/office/drawing/2014/main" id="{A24E70C9-508B-F6E5-A135-7C45E31D1BE3}"/>
              </a:ext>
            </a:extLst>
          </p:cNvPr>
          <p:cNvSpPr/>
          <p:nvPr/>
        </p:nvSpPr>
        <p:spPr>
          <a:xfrm>
            <a:off x="592051" y="5526259"/>
            <a:ext cx="2815490" cy="938719"/>
          </a:xfrm>
          <a:prstGeom prst="rect">
            <a:avLst/>
          </a:prstGeom>
        </p:spPr>
        <p:txBody>
          <a:bodyPr wrap="square">
            <a:spAutoFit/>
          </a:bodyPr>
          <a:lstStyle/>
          <a:p>
            <a:pPr algn="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Create positive momentum by persuading the organization, demonstrating personal courage, and an ability to durably align different opinions.</a:t>
            </a:r>
          </a:p>
        </p:txBody>
      </p:sp>
      <p:cxnSp>
        <p:nvCxnSpPr>
          <p:cNvPr id="52" name="Straight Connector 51">
            <a:extLst>
              <a:ext uri="{FF2B5EF4-FFF2-40B4-BE49-F238E27FC236}">
                <a16:creationId xmlns:a16="http://schemas.microsoft.com/office/drawing/2014/main" id="{B77F3AEE-1340-70DF-370A-38FD8132AEAA}"/>
              </a:ext>
            </a:extLst>
          </p:cNvPr>
          <p:cNvCxnSpPr/>
          <p:nvPr/>
        </p:nvCxnSpPr>
        <p:spPr>
          <a:xfrm>
            <a:off x="7465752" y="1846761"/>
            <a:ext cx="9060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A055436-8509-F989-0FBC-DA5B81AB8D95}"/>
              </a:ext>
            </a:extLst>
          </p:cNvPr>
          <p:cNvCxnSpPr/>
          <p:nvPr/>
        </p:nvCxnSpPr>
        <p:spPr>
          <a:xfrm>
            <a:off x="7868859" y="3038164"/>
            <a:ext cx="5378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8D9C93A-CAFD-2542-F881-6F31ABDCF1D6}"/>
              </a:ext>
            </a:extLst>
          </p:cNvPr>
          <p:cNvCxnSpPr>
            <a:cxnSpLocks/>
          </p:cNvCxnSpPr>
          <p:nvPr/>
        </p:nvCxnSpPr>
        <p:spPr>
          <a:xfrm flipH="1" flipV="1">
            <a:off x="4509579" y="2003383"/>
            <a:ext cx="408005" cy="378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929898E-CDFC-FE9B-4E91-70F8843EABF8}"/>
              </a:ext>
            </a:extLst>
          </p:cNvPr>
          <p:cNvCxnSpPr/>
          <p:nvPr/>
        </p:nvCxnSpPr>
        <p:spPr>
          <a:xfrm>
            <a:off x="7748512" y="4367652"/>
            <a:ext cx="7718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EFB9D5-51D3-47B9-767C-A6D38E4C690F}"/>
              </a:ext>
            </a:extLst>
          </p:cNvPr>
          <p:cNvCxnSpPr/>
          <p:nvPr/>
        </p:nvCxnSpPr>
        <p:spPr>
          <a:xfrm>
            <a:off x="7471460" y="5543526"/>
            <a:ext cx="6605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FAA323E-41A3-2484-E7A4-F5335ED7C4AD}"/>
              </a:ext>
            </a:extLst>
          </p:cNvPr>
          <p:cNvCxnSpPr/>
          <p:nvPr/>
        </p:nvCxnSpPr>
        <p:spPr>
          <a:xfrm flipH="1">
            <a:off x="3830339" y="2003383"/>
            <a:ext cx="679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A1BD56-38EF-93D3-E99D-BABA3C602C9C}"/>
              </a:ext>
            </a:extLst>
          </p:cNvPr>
          <p:cNvCxnSpPr/>
          <p:nvPr/>
        </p:nvCxnSpPr>
        <p:spPr>
          <a:xfrm flipH="1">
            <a:off x="3528708" y="3038454"/>
            <a:ext cx="679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3C8F343-BA78-900D-A654-7D683204E2F4}"/>
              </a:ext>
            </a:extLst>
          </p:cNvPr>
          <p:cNvCxnSpPr>
            <a:cxnSpLocks/>
          </p:cNvCxnSpPr>
          <p:nvPr/>
        </p:nvCxnSpPr>
        <p:spPr>
          <a:xfrm flipH="1" flipV="1">
            <a:off x="4206895" y="4315431"/>
            <a:ext cx="240324" cy="158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66041FD-BA69-B17F-E379-5E4B22C05839}"/>
              </a:ext>
            </a:extLst>
          </p:cNvPr>
          <p:cNvCxnSpPr>
            <a:cxnSpLocks/>
          </p:cNvCxnSpPr>
          <p:nvPr/>
        </p:nvCxnSpPr>
        <p:spPr>
          <a:xfrm flipH="1">
            <a:off x="3736767" y="4315978"/>
            <a:ext cx="4739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14AAD4B-DFC2-6B01-098F-131345748075}"/>
              </a:ext>
            </a:extLst>
          </p:cNvPr>
          <p:cNvCxnSpPr>
            <a:cxnSpLocks/>
          </p:cNvCxnSpPr>
          <p:nvPr/>
        </p:nvCxnSpPr>
        <p:spPr>
          <a:xfrm flipH="1">
            <a:off x="4726720" y="5337978"/>
            <a:ext cx="496543" cy="494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AF32EFD-B191-FAC7-118C-00F694CAF449}"/>
              </a:ext>
            </a:extLst>
          </p:cNvPr>
          <p:cNvCxnSpPr/>
          <p:nvPr/>
        </p:nvCxnSpPr>
        <p:spPr>
          <a:xfrm flipH="1">
            <a:off x="3820343" y="5834436"/>
            <a:ext cx="910858" cy="0"/>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8E47D5C0-6EAA-0FA9-A4C0-68986C0B061B}"/>
              </a:ext>
            </a:extLst>
          </p:cNvPr>
          <p:cNvSpPr/>
          <p:nvPr/>
        </p:nvSpPr>
        <p:spPr>
          <a:xfrm>
            <a:off x="3823437" y="196409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633016F-CB9F-04B7-1581-5D6576F7C7D4}"/>
              </a:ext>
            </a:extLst>
          </p:cNvPr>
          <p:cNvSpPr/>
          <p:nvPr/>
        </p:nvSpPr>
        <p:spPr>
          <a:xfrm>
            <a:off x="3507322" y="2997656"/>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C7B0078-0FED-80F6-E0CF-AD423650519D}"/>
              </a:ext>
            </a:extLst>
          </p:cNvPr>
          <p:cNvSpPr/>
          <p:nvPr/>
        </p:nvSpPr>
        <p:spPr>
          <a:xfrm>
            <a:off x="3722826" y="4280630"/>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DCD77C7-D3EA-C5F1-043F-900305A686D9}"/>
              </a:ext>
            </a:extLst>
          </p:cNvPr>
          <p:cNvSpPr/>
          <p:nvPr/>
        </p:nvSpPr>
        <p:spPr>
          <a:xfrm>
            <a:off x="3806478" y="581163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1C240C3-D9EB-F7D9-73D0-D7DE16F0B0FB}"/>
              </a:ext>
            </a:extLst>
          </p:cNvPr>
          <p:cNvSpPr/>
          <p:nvPr/>
        </p:nvSpPr>
        <p:spPr>
          <a:xfrm>
            <a:off x="8314978" y="1809895"/>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EE24AF1-AB25-4FBD-6C3B-83EB563EB370}"/>
              </a:ext>
            </a:extLst>
          </p:cNvPr>
          <p:cNvSpPr/>
          <p:nvPr/>
        </p:nvSpPr>
        <p:spPr>
          <a:xfrm>
            <a:off x="8363878" y="301478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8B26EC0B-F485-4F92-D4E3-46599D8EF380}"/>
              </a:ext>
            </a:extLst>
          </p:cNvPr>
          <p:cNvSpPr/>
          <p:nvPr/>
        </p:nvSpPr>
        <p:spPr>
          <a:xfrm>
            <a:off x="8480052" y="4334096"/>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25AE758-10C4-74E9-D123-055F47D2052F}"/>
              </a:ext>
            </a:extLst>
          </p:cNvPr>
          <p:cNvSpPr/>
          <p:nvPr/>
        </p:nvSpPr>
        <p:spPr>
          <a:xfrm>
            <a:off x="8119743" y="5509970"/>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521D2D54-095C-110A-652C-EBE61D5772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92" name="Rectangle 91">
            <a:extLst>
              <a:ext uri="{FF2B5EF4-FFF2-40B4-BE49-F238E27FC236}">
                <a16:creationId xmlns:a16="http://schemas.microsoft.com/office/drawing/2014/main" id="{72132993-980C-9246-F42E-24A2D7B0438A}"/>
              </a:ext>
            </a:extLst>
          </p:cNvPr>
          <p:cNvSpPr/>
          <p:nvPr/>
        </p:nvSpPr>
        <p:spPr>
          <a:xfrm>
            <a:off x="937521" y="1390932"/>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Commercial Drive</a:t>
            </a:r>
          </a:p>
        </p:txBody>
      </p:sp>
      <p:sp>
        <p:nvSpPr>
          <p:cNvPr id="93" name="Rectangle 92">
            <a:extLst>
              <a:ext uri="{FF2B5EF4-FFF2-40B4-BE49-F238E27FC236}">
                <a16:creationId xmlns:a16="http://schemas.microsoft.com/office/drawing/2014/main" id="{CBA99DFE-0159-F382-20CA-9E4D39BF1484}"/>
              </a:ext>
            </a:extLst>
          </p:cNvPr>
          <p:cNvSpPr/>
          <p:nvPr/>
        </p:nvSpPr>
        <p:spPr>
          <a:xfrm>
            <a:off x="904754" y="2660826"/>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Goal Driven</a:t>
            </a:r>
          </a:p>
        </p:txBody>
      </p:sp>
      <p:sp>
        <p:nvSpPr>
          <p:cNvPr id="94" name="Rectangle 93">
            <a:extLst>
              <a:ext uri="{FF2B5EF4-FFF2-40B4-BE49-F238E27FC236}">
                <a16:creationId xmlns:a16="http://schemas.microsoft.com/office/drawing/2014/main" id="{AB3D686E-39D3-8C2D-7290-FF3828A94406}"/>
              </a:ext>
            </a:extLst>
          </p:cNvPr>
          <p:cNvSpPr/>
          <p:nvPr/>
        </p:nvSpPr>
        <p:spPr>
          <a:xfrm>
            <a:off x="912704" y="3883185"/>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Managing Complexity</a:t>
            </a:r>
          </a:p>
        </p:txBody>
      </p:sp>
      <p:sp>
        <p:nvSpPr>
          <p:cNvPr id="95" name="Rectangle 94">
            <a:extLst>
              <a:ext uri="{FF2B5EF4-FFF2-40B4-BE49-F238E27FC236}">
                <a16:creationId xmlns:a16="http://schemas.microsoft.com/office/drawing/2014/main" id="{EF3DA4C6-9226-CA21-B385-E0F12FC10C7E}"/>
              </a:ext>
            </a:extLst>
          </p:cNvPr>
          <p:cNvSpPr/>
          <p:nvPr/>
        </p:nvSpPr>
        <p:spPr>
          <a:xfrm>
            <a:off x="900369" y="5256977"/>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Influence &amp; Challenge</a:t>
            </a:r>
          </a:p>
        </p:txBody>
      </p:sp>
      <p:sp>
        <p:nvSpPr>
          <p:cNvPr id="101" name="TextBox 100">
            <a:extLst>
              <a:ext uri="{FF2B5EF4-FFF2-40B4-BE49-F238E27FC236}">
                <a16:creationId xmlns:a16="http://schemas.microsoft.com/office/drawing/2014/main" id="{7117F381-95F4-85F5-BAD3-141A836A5351}"/>
              </a:ext>
            </a:extLst>
          </p:cNvPr>
          <p:cNvSpPr txBox="1"/>
          <p:nvPr/>
        </p:nvSpPr>
        <p:spPr>
          <a:xfrm>
            <a:off x="2660047" y="260072"/>
            <a:ext cx="6671891" cy="954107"/>
          </a:xfrm>
          <a:prstGeom prst="rect">
            <a:avLst/>
          </a:prstGeom>
          <a:noFill/>
        </p:spPr>
        <p:txBody>
          <a:bodyPr wrap="square" rtlCol="0">
            <a:spAutoFit/>
          </a:bodyPr>
          <a:lstStyle/>
          <a:p>
            <a:pPr algn="ctr"/>
            <a:r>
              <a:rPr lang="en-US" sz="28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8 LEADERSHIP COMPETENCIES</a:t>
            </a:r>
          </a:p>
          <a:p>
            <a:pPr algn="ctr"/>
            <a:r>
              <a:rPr lang="en-US" sz="2800">
                <a:latin typeface="Graphik Semibold" panose="020B0703030202060203" pitchFamily="34" charset="0"/>
                <a:ea typeface="Open Sans Extrabold" panose="020B0906030804020204" pitchFamily="34" charset="0"/>
                <a:cs typeface="Open Sans Extrabold" panose="020B0906030804020204" pitchFamily="34" charset="0"/>
              </a:rPr>
              <a:t> FOR SUCCESS</a:t>
            </a:r>
          </a:p>
        </p:txBody>
      </p:sp>
      <p:sp>
        <p:nvSpPr>
          <p:cNvPr id="78" name="Rectangle 77">
            <a:extLst>
              <a:ext uri="{FF2B5EF4-FFF2-40B4-BE49-F238E27FC236}">
                <a16:creationId xmlns:a16="http://schemas.microsoft.com/office/drawing/2014/main" id="{55EAFA37-EE2B-40A0-66D3-86820070B304}"/>
              </a:ext>
            </a:extLst>
          </p:cNvPr>
          <p:cNvSpPr/>
          <p:nvPr/>
        </p:nvSpPr>
        <p:spPr>
          <a:xfrm>
            <a:off x="8617784" y="1492285"/>
            <a:ext cx="2607557" cy="769441"/>
          </a:xfrm>
          <a:prstGeom prst="rect">
            <a:avLst/>
          </a:prstGeom>
        </p:spPr>
        <p:txBody>
          <a:bodyPr wrap="square">
            <a:spAutoFit/>
          </a:bodyPr>
          <a:lstStyle/>
          <a:p>
            <a:pP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Works to delight internal and external customers with exceptional service and products, acting as a trusted advisor.</a:t>
            </a:r>
          </a:p>
        </p:txBody>
      </p:sp>
      <p:sp>
        <p:nvSpPr>
          <p:cNvPr id="80" name="Rectangle 79">
            <a:extLst>
              <a:ext uri="{FF2B5EF4-FFF2-40B4-BE49-F238E27FC236}">
                <a16:creationId xmlns:a16="http://schemas.microsoft.com/office/drawing/2014/main" id="{B35B851C-7FA7-29E0-771D-CC6E2D481BBC}"/>
              </a:ext>
            </a:extLst>
          </p:cNvPr>
          <p:cNvSpPr/>
          <p:nvPr/>
        </p:nvSpPr>
        <p:spPr>
          <a:xfrm>
            <a:off x="8617784" y="2661541"/>
            <a:ext cx="2795064" cy="769441"/>
          </a:xfrm>
          <a:prstGeom prst="rect">
            <a:avLst/>
          </a:prstGeom>
          <a:noFill/>
        </p:spPr>
        <p:txBody>
          <a:bodyPr wrap="square">
            <a:spAutoFit/>
          </a:bodyPr>
          <a:lstStyle/>
          <a:p>
            <a:pPr defTabSz="685715">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Demonstrate an unquestionable willingness to learn everyday, un-learn old approaches, and partner with others to assist them in doing the same.</a:t>
            </a:r>
          </a:p>
        </p:txBody>
      </p:sp>
      <p:sp>
        <p:nvSpPr>
          <p:cNvPr id="81" name="Rectangle 80">
            <a:extLst>
              <a:ext uri="{FF2B5EF4-FFF2-40B4-BE49-F238E27FC236}">
                <a16:creationId xmlns:a16="http://schemas.microsoft.com/office/drawing/2014/main" id="{CB3C2649-2090-6E7F-314E-2DA9C41EB316}"/>
              </a:ext>
            </a:extLst>
          </p:cNvPr>
          <p:cNvSpPr/>
          <p:nvPr/>
        </p:nvSpPr>
        <p:spPr>
          <a:xfrm>
            <a:off x="8617784" y="3835130"/>
            <a:ext cx="2795065" cy="1107996"/>
          </a:xfrm>
          <a:prstGeom prst="rect">
            <a:avLst/>
          </a:prstGeom>
          <a:noFill/>
        </p:spPr>
        <p:txBody>
          <a:bodyPr wrap="square">
            <a:spAutoFit/>
          </a:bodyPr>
          <a:lstStyle/>
          <a:p>
            <a:pP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Anticipate and lead change: adapt actions, accordingly, demonstrate tolerance for ambiguity; have a comfort with uncertainty. Shows flexibility in adjusting own views and objectives in order to achieve a shared goal.</a:t>
            </a: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 </a:t>
            </a:r>
            <a:endParaRPr lang="en-US" sz="11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Rectangle 99">
            <a:extLst>
              <a:ext uri="{FF2B5EF4-FFF2-40B4-BE49-F238E27FC236}">
                <a16:creationId xmlns:a16="http://schemas.microsoft.com/office/drawing/2014/main" id="{1E2C58B4-5FE4-9382-CDE7-8F4226ED0624}"/>
              </a:ext>
            </a:extLst>
          </p:cNvPr>
          <p:cNvSpPr/>
          <p:nvPr/>
        </p:nvSpPr>
        <p:spPr>
          <a:xfrm>
            <a:off x="8617784" y="5454839"/>
            <a:ext cx="2815490" cy="938719"/>
          </a:xfrm>
          <a:prstGeom prst="rect">
            <a:avLst/>
          </a:prstGeom>
        </p:spPr>
        <p:txBody>
          <a:bodyPr wrap="square">
            <a:spAutoFit/>
          </a:bodyPr>
          <a:lstStyle/>
          <a:p>
            <a:pP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Inspire people through a compelling vision fueled by a culture of support, enablement and empathy. Building a safe environment for employees to be at their best, feel included and valued. </a:t>
            </a:r>
          </a:p>
        </p:txBody>
      </p:sp>
      <p:sp>
        <p:nvSpPr>
          <p:cNvPr id="102" name="Rectangle 101">
            <a:extLst>
              <a:ext uri="{FF2B5EF4-FFF2-40B4-BE49-F238E27FC236}">
                <a16:creationId xmlns:a16="http://schemas.microsoft.com/office/drawing/2014/main" id="{0FCBAABA-AACE-B3EC-744B-F417F636D0B1}"/>
              </a:ext>
            </a:extLst>
          </p:cNvPr>
          <p:cNvSpPr/>
          <p:nvPr/>
        </p:nvSpPr>
        <p:spPr>
          <a:xfrm>
            <a:off x="8617784" y="1230612"/>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Customer Centricity</a:t>
            </a:r>
          </a:p>
        </p:txBody>
      </p:sp>
      <p:sp>
        <p:nvSpPr>
          <p:cNvPr id="103" name="Rectangle 102">
            <a:extLst>
              <a:ext uri="{FF2B5EF4-FFF2-40B4-BE49-F238E27FC236}">
                <a16:creationId xmlns:a16="http://schemas.microsoft.com/office/drawing/2014/main" id="{96918351-EFBD-C930-189D-4F56B29C5A57}"/>
              </a:ext>
            </a:extLst>
          </p:cNvPr>
          <p:cNvSpPr/>
          <p:nvPr/>
        </p:nvSpPr>
        <p:spPr>
          <a:xfrm>
            <a:off x="8617784" y="2411606"/>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Future Proofing</a:t>
            </a:r>
          </a:p>
        </p:txBody>
      </p:sp>
      <p:sp>
        <p:nvSpPr>
          <p:cNvPr id="104" name="Rectangle 103">
            <a:extLst>
              <a:ext uri="{FF2B5EF4-FFF2-40B4-BE49-F238E27FC236}">
                <a16:creationId xmlns:a16="http://schemas.microsoft.com/office/drawing/2014/main" id="{3A6746C0-D76B-87B8-C87E-925EEF30CC83}"/>
              </a:ext>
            </a:extLst>
          </p:cNvPr>
          <p:cNvSpPr/>
          <p:nvPr/>
        </p:nvSpPr>
        <p:spPr>
          <a:xfrm>
            <a:off x="8617784" y="3583165"/>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Change Agile</a:t>
            </a:r>
          </a:p>
        </p:txBody>
      </p:sp>
      <p:sp>
        <p:nvSpPr>
          <p:cNvPr id="105" name="Rectangle 104">
            <a:extLst>
              <a:ext uri="{FF2B5EF4-FFF2-40B4-BE49-F238E27FC236}">
                <a16:creationId xmlns:a16="http://schemas.microsoft.com/office/drawing/2014/main" id="{928A7A59-3954-3D91-9D2C-CCC272F650F1}"/>
              </a:ext>
            </a:extLst>
          </p:cNvPr>
          <p:cNvSpPr/>
          <p:nvPr/>
        </p:nvSpPr>
        <p:spPr>
          <a:xfrm>
            <a:off x="8617784" y="5185557"/>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Engaging Leadership</a:t>
            </a:r>
          </a:p>
        </p:txBody>
      </p:sp>
      <p:sp>
        <p:nvSpPr>
          <p:cNvPr id="2" name="TextBox 1">
            <a:extLst>
              <a:ext uri="{FF2B5EF4-FFF2-40B4-BE49-F238E27FC236}">
                <a16:creationId xmlns:a16="http://schemas.microsoft.com/office/drawing/2014/main" id="{24798878-F84E-22EF-9369-810CF96335FB}"/>
              </a:ext>
            </a:extLst>
          </p:cNvPr>
          <p:cNvSpPr txBox="1"/>
          <p:nvPr/>
        </p:nvSpPr>
        <p:spPr>
          <a:xfrm>
            <a:off x="0" y="6358830"/>
            <a:ext cx="3890548" cy="369332"/>
          </a:xfrm>
          <a:prstGeom prst="rect">
            <a:avLst/>
          </a:prstGeom>
          <a:noFill/>
        </p:spPr>
        <p:txBody>
          <a:bodyPr wrap="square">
            <a:spAutoFit/>
          </a:bodyPr>
          <a:lstStyle/>
          <a:p>
            <a:pPr algn="ctr">
              <a:defRPr/>
            </a:pPr>
            <a:r>
              <a:rPr lang="en-US" b="1">
                <a:solidFill>
                  <a:prstClr val="black"/>
                </a:solidFill>
                <a:latin typeface="Open Sans Extrabold" panose="020B0906030804020204" pitchFamily="34" charset="0"/>
                <a:ea typeface="Open Sans Extrabold" panose="020B0906030804020204" pitchFamily="34" charset="0"/>
                <a:cs typeface="Open Sans Extrabold" panose="020B0906030804020204" pitchFamily="34" charset="0"/>
              </a:rPr>
              <a:t>GROW . INNOVATE . INSPIRE</a:t>
            </a:r>
          </a:p>
        </p:txBody>
      </p:sp>
    </p:spTree>
    <p:custDataLst>
      <p:tags r:id="rId1"/>
    </p:custDataLst>
    <p:extLst>
      <p:ext uri="{BB962C8B-B14F-4D97-AF65-F5344CB8AC3E}">
        <p14:creationId xmlns:p14="http://schemas.microsoft.com/office/powerpoint/2010/main" val="154224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A8AD2-E483-14A8-8E25-36365FC97FC3}"/>
            </a:ext>
          </a:extLst>
        </p:cNvPr>
        <p:cNvGrpSpPr/>
        <p:nvPr/>
      </p:nvGrpSpPr>
      <p:grpSpPr>
        <a:xfrm>
          <a:off x="0" y="0"/>
          <a:ext cx="0" cy="0"/>
          <a:chOff x="0" y="0"/>
          <a:chExt cx="0" cy="0"/>
        </a:xfrm>
      </p:grpSpPr>
      <p:pic>
        <p:nvPicPr>
          <p:cNvPr id="43" name="Picture 42">
            <a:extLst>
              <a:ext uri="{FF2B5EF4-FFF2-40B4-BE49-F238E27FC236}">
                <a16:creationId xmlns:a16="http://schemas.microsoft.com/office/drawing/2014/main" id="{EA5E1A3B-E5F1-9D80-6CD9-3BE9CCCC7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54928"/>
            <a:ext cx="12192000" cy="182033"/>
          </a:xfrm>
          <a:prstGeom prst="rect">
            <a:avLst/>
          </a:prstGeom>
        </p:spPr>
      </p:pic>
      <p:sp>
        <p:nvSpPr>
          <p:cNvPr id="3" name="Slide Number Placeholder 2">
            <a:extLst>
              <a:ext uri="{FF2B5EF4-FFF2-40B4-BE49-F238E27FC236}">
                <a16:creationId xmlns:a16="http://schemas.microsoft.com/office/drawing/2014/main" id="{6A553034-C044-D37E-1AA8-07C984C933AE}"/>
              </a:ext>
            </a:extLst>
          </p:cNvPr>
          <p:cNvSpPr>
            <a:spLocks noGrp="1"/>
          </p:cNvSpPr>
          <p:nvPr>
            <p:ph type="sldNum" sz="quarter" idx="12"/>
          </p:nvPr>
        </p:nvSpPr>
        <p:spPr>
          <a:xfrm>
            <a:off x="7997283" y="7036569"/>
            <a:ext cx="2743200" cy="365125"/>
          </a:xfrm>
        </p:spPr>
        <p:txBody>
          <a:bodyPr/>
          <a:lstStyle/>
          <a:p>
            <a:fld id="{5247FB68-A87E-45F3-B705-AC737CC52B52}" type="slidenum">
              <a:rPr lang="en-US" smtClean="0"/>
              <a:t>25</a:t>
            </a:fld>
            <a:endParaRPr lang="en-US"/>
          </a:p>
        </p:txBody>
      </p:sp>
      <p:sp>
        <p:nvSpPr>
          <p:cNvPr id="7" name="TextBox 8">
            <a:extLst>
              <a:ext uri="{FF2B5EF4-FFF2-40B4-BE49-F238E27FC236}">
                <a16:creationId xmlns:a16="http://schemas.microsoft.com/office/drawing/2014/main" id="{F674DC61-3273-1C7D-6D59-87B874C9F155}"/>
              </a:ext>
            </a:extLst>
          </p:cNvPr>
          <p:cNvSpPr txBox="1"/>
          <p:nvPr/>
        </p:nvSpPr>
        <p:spPr>
          <a:xfrm>
            <a:off x="1142908" y="307884"/>
            <a:ext cx="9906183" cy="444930"/>
          </a:xfrm>
          <a:prstGeom prst="rect">
            <a:avLst/>
          </a:prstGeom>
        </p:spPr>
        <p:txBody>
          <a:bodyPr wrap="square" lIns="0" tIns="0" rIns="0" bIns="0" rtlCol="0" anchor="t">
            <a:spAutoFit/>
          </a:bodyPr>
          <a:lstStyle/>
          <a:p>
            <a:pPr algn="ctr">
              <a:lnSpc>
                <a:spcPts val="3755"/>
              </a:lnSpc>
            </a:pPr>
            <a:r>
              <a:rPr lang="en-GB" sz="2400" b="1">
                <a:latin typeface="Open Sans Extrabold" panose="020B0906030804020204" pitchFamily="34" charset="0"/>
                <a:ea typeface="Open Sans Extrabold" panose="020B0906030804020204" pitchFamily="34" charset="0"/>
                <a:cs typeface="Open Sans Extrabold" panose="020B0906030804020204" pitchFamily="34" charset="0"/>
              </a:rPr>
              <a:t>Where can you find the Leadership Competencies?</a:t>
            </a:r>
            <a:endParaRPr lang="en-US" sz="2400" b="1">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 name="TextBox 1">
            <a:extLst>
              <a:ext uri="{FF2B5EF4-FFF2-40B4-BE49-F238E27FC236}">
                <a16:creationId xmlns:a16="http://schemas.microsoft.com/office/drawing/2014/main" id="{3D53813D-77C8-08DA-88D2-92BD9AA95CF1}"/>
              </a:ext>
            </a:extLst>
          </p:cNvPr>
          <p:cNvSpPr txBox="1"/>
          <p:nvPr/>
        </p:nvSpPr>
        <p:spPr>
          <a:xfrm>
            <a:off x="39205" y="6429235"/>
            <a:ext cx="2759734" cy="307777"/>
          </a:xfrm>
          <a:prstGeom prst="rect">
            <a:avLst/>
          </a:prstGeom>
          <a:noFill/>
        </p:spPr>
        <p:txBody>
          <a:bodyPr wrap="square">
            <a:spAutoFit/>
          </a:bodyPr>
          <a:lstStyle/>
          <a:p>
            <a:pPr>
              <a:defRPr/>
            </a:pPr>
            <a:r>
              <a:rPr lang="en-US" sz="1400" b="1">
                <a:latin typeface="Open Sans Light" panose="020B0306030504020204" pitchFamily="34" charset="0"/>
                <a:ea typeface="Open Sans Light" panose="020B0306030504020204" pitchFamily="34" charset="0"/>
                <a:cs typeface="Open Sans Light" panose="020B0306030504020204" pitchFamily="34" charset="0"/>
              </a:rPr>
              <a:t>GROW . INNOVATE . INSPIRE</a:t>
            </a:r>
          </a:p>
        </p:txBody>
      </p:sp>
      <p:grpSp>
        <p:nvGrpSpPr>
          <p:cNvPr id="8" name="Group 7">
            <a:extLst>
              <a:ext uri="{FF2B5EF4-FFF2-40B4-BE49-F238E27FC236}">
                <a16:creationId xmlns:a16="http://schemas.microsoft.com/office/drawing/2014/main" id="{0A833B91-B60E-DBD6-CF05-3A98DA6B0236}"/>
              </a:ext>
            </a:extLst>
          </p:cNvPr>
          <p:cNvGrpSpPr/>
          <p:nvPr/>
        </p:nvGrpSpPr>
        <p:grpSpPr>
          <a:xfrm>
            <a:off x="692336" y="1035492"/>
            <a:ext cx="9327178" cy="369332"/>
            <a:chOff x="692336" y="1035492"/>
            <a:chExt cx="9327178" cy="369332"/>
          </a:xfrm>
        </p:grpSpPr>
        <p:sp>
          <p:nvSpPr>
            <p:cNvPr id="5" name="TextBox 4">
              <a:extLst>
                <a:ext uri="{FF2B5EF4-FFF2-40B4-BE49-F238E27FC236}">
                  <a16:creationId xmlns:a16="http://schemas.microsoft.com/office/drawing/2014/main" id="{D1FB3281-5933-DB48-56F5-AF9E90E7DB51}"/>
                </a:ext>
              </a:extLst>
            </p:cNvPr>
            <p:cNvSpPr txBox="1"/>
            <p:nvPr/>
          </p:nvSpPr>
          <p:spPr>
            <a:xfrm>
              <a:off x="692336" y="1035492"/>
              <a:ext cx="774514" cy="369332"/>
            </a:xfrm>
            <a:prstGeom prst="rect">
              <a:avLst/>
            </a:prstGeom>
            <a:solidFill>
              <a:schemeClr val="accent1"/>
            </a:solidFill>
          </p:spPr>
          <p:txBody>
            <a:bodyPr wrap="square" rtlCol="0">
              <a:spAutoFit/>
            </a:bodyPr>
            <a:lstStyle/>
            <a:p>
              <a:r>
                <a:rPr lang="en-US">
                  <a:solidFill>
                    <a:schemeClr val="bg1"/>
                  </a:solidFill>
                </a:rPr>
                <a:t>Step 1 </a:t>
              </a:r>
            </a:p>
          </p:txBody>
        </p:sp>
        <p:sp>
          <p:nvSpPr>
            <p:cNvPr id="6" name="TextBox 5">
              <a:extLst>
                <a:ext uri="{FF2B5EF4-FFF2-40B4-BE49-F238E27FC236}">
                  <a16:creationId xmlns:a16="http://schemas.microsoft.com/office/drawing/2014/main" id="{2C46B876-1AAA-B8FD-A3E2-02EA0A12F213}"/>
                </a:ext>
              </a:extLst>
            </p:cNvPr>
            <p:cNvSpPr txBox="1"/>
            <p:nvPr/>
          </p:nvSpPr>
          <p:spPr>
            <a:xfrm>
              <a:off x="1591952" y="1039064"/>
              <a:ext cx="8427562" cy="365760"/>
            </a:xfrm>
            <a:prstGeom prst="rect">
              <a:avLst/>
            </a:prstGeom>
            <a:noFill/>
          </p:spPr>
          <p:txBody>
            <a:bodyPr wrap="square" lIns="91440" tIns="45720" rIns="91440" bIns="45720" rtlCol="0" anchor="t">
              <a:spAutoFit/>
            </a:bodyPr>
            <a:lstStyle/>
            <a:p>
              <a:r>
                <a:rPr lang="en-US"/>
                <a:t>Login to AlFuttaim intranet OR </a:t>
              </a:r>
              <a:r>
                <a:rPr lang="en-US">
                  <a:hlinkClick r:id="rId5"/>
                </a:rPr>
                <a:t>Click here</a:t>
              </a:r>
              <a:r>
                <a:rPr lang="en-US"/>
                <a:t> to login</a:t>
              </a:r>
            </a:p>
          </p:txBody>
        </p:sp>
      </p:grpSp>
      <p:grpSp>
        <p:nvGrpSpPr>
          <p:cNvPr id="9" name="Group 8">
            <a:extLst>
              <a:ext uri="{FF2B5EF4-FFF2-40B4-BE49-F238E27FC236}">
                <a16:creationId xmlns:a16="http://schemas.microsoft.com/office/drawing/2014/main" id="{AF2FD934-F076-C425-074D-66F1E6E16EBA}"/>
              </a:ext>
            </a:extLst>
          </p:cNvPr>
          <p:cNvGrpSpPr/>
          <p:nvPr/>
        </p:nvGrpSpPr>
        <p:grpSpPr>
          <a:xfrm>
            <a:off x="692336" y="2016567"/>
            <a:ext cx="9327178" cy="369332"/>
            <a:chOff x="692336" y="1035492"/>
            <a:chExt cx="9327178" cy="369332"/>
          </a:xfrm>
        </p:grpSpPr>
        <p:sp>
          <p:nvSpPr>
            <p:cNvPr id="10" name="TextBox 9">
              <a:extLst>
                <a:ext uri="{FF2B5EF4-FFF2-40B4-BE49-F238E27FC236}">
                  <a16:creationId xmlns:a16="http://schemas.microsoft.com/office/drawing/2014/main" id="{E7C52539-C4E5-4B17-E689-701D255AF261}"/>
                </a:ext>
              </a:extLst>
            </p:cNvPr>
            <p:cNvSpPr txBox="1"/>
            <p:nvPr/>
          </p:nvSpPr>
          <p:spPr>
            <a:xfrm>
              <a:off x="692336" y="1035492"/>
              <a:ext cx="774514" cy="369332"/>
            </a:xfrm>
            <a:prstGeom prst="rect">
              <a:avLst/>
            </a:prstGeom>
            <a:solidFill>
              <a:schemeClr val="accent1"/>
            </a:solidFill>
          </p:spPr>
          <p:txBody>
            <a:bodyPr wrap="square" rtlCol="0">
              <a:spAutoFit/>
            </a:bodyPr>
            <a:lstStyle/>
            <a:p>
              <a:r>
                <a:rPr lang="en-US">
                  <a:solidFill>
                    <a:schemeClr val="bg1"/>
                  </a:solidFill>
                </a:rPr>
                <a:t>Step 2</a:t>
              </a:r>
            </a:p>
          </p:txBody>
        </p:sp>
        <p:sp>
          <p:nvSpPr>
            <p:cNvPr id="11" name="TextBox 10">
              <a:extLst>
                <a:ext uri="{FF2B5EF4-FFF2-40B4-BE49-F238E27FC236}">
                  <a16:creationId xmlns:a16="http://schemas.microsoft.com/office/drawing/2014/main" id="{BD07F2F2-D66A-4A65-5DBE-DE1D20926015}"/>
                </a:ext>
              </a:extLst>
            </p:cNvPr>
            <p:cNvSpPr txBox="1"/>
            <p:nvPr/>
          </p:nvSpPr>
          <p:spPr>
            <a:xfrm>
              <a:off x="1591952" y="1039064"/>
              <a:ext cx="8427562" cy="365760"/>
            </a:xfrm>
            <a:prstGeom prst="rect">
              <a:avLst/>
            </a:prstGeom>
            <a:noFill/>
          </p:spPr>
          <p:txBody>
            <a:bodyPr wrap="square" rtlCol="0">
              <a:spAutoFit/>
            </a:bodyPr>
            <a:lstStyle/>
            <a:p>
              <a:r>
                <a:rPr lang="en-US"/>
                <a:t>Click on the ‘arrow’ of the carousel till you see Leadership Competencies 101</a:t>
              </a:r>
            </a:p>
          </p:txBody>
        </p:sp>
      </p:grpSp>
      <p:pic>
        <p:nvPicPr>
          <p:cNvPr id="13" name="Picture 12">
            <a:extLst>
              <a:ext uri="{FF2B5EF4-FFF2-40B4-BE49-F238E27FC236}">
                <a16:creationId xmlns:a16="http://schemas.microsoft.com/office/drawing/2014/main" id="{2FC15CD5-031C-00D6-ED01-2FE9FB38EDA8}"/>
              </a:ext>
            </a:extLst>
          </p:cNvPr>
          <p:cNvPicPr>
            <a:picLocks noChangeAspect="1"/>
          </p:cNvPicPr>
          <p:nvPr/>
        </p:nvPicPr>
        <p:blipFill rotWithShape="1">
          <a:blip r:embed="rId6">
            <a:extLst>
              <a:ext uri="{28A0092B-C50C-407E-A947-70E740481C1C}">
                <a14:useLocalDpi xmlns:a14="http://schemas.microsoft.com/office/drawing/2010/main" val="0"/>
              </a:ext>
            </a:extLst>
          </a:blip>
          <a:srcRect t="8911"/>
          <a:stretch/>
        </p:blipFill>
        <p:spPr bwMode="auto">
          <a:xfrm>
            <a:off x="1591952" y="2507552"/>
            <a:ext cx="4389123" cy="2165590"/>
          </a:xfrm>
          <a:prstGeom prst="rect">
            <a:avLst/>
          </a:prstGeom>
          <a:noFill/>
          <a:ln>
            <a:solidFill>
              <a:schemeClr val="accent1"/>
            </a:solidFill>
          </a:ln>
        </p:spPr>
      </p:pic>
      <p:grpSp>
        <p:nvGrpSpPr>
          <p:cNvPr id="14" name="Group 13">
            <a:extLst>
              <a:ext uri="{FF2B5EF4-FFF2-40B4-BE49-F238E27FC236}">
                <a16:creationId xmlns:a16="http://schemas.microsoft.com/office/drawing/2014/main" id="{F04A7428-9513-2C25-C62B-A00B73C8E63C}"/>
              </a:ext>
            </a:extLst>
          </p:cNvPr>
          <p:cNvGrpSpPr/>
          <p:nvPr/>
        </p:nvGrpSpPr>
        <p:grpSpPr>
          <a:xfrm>
            <a:off x="733704" y="4782692"/>
            <a:ext cx="9327178" cy="369332"/>
            <a:chOff x="692336" y="1035492"/>
            <a:chExt cx="9327178" cy="369332"/>
          </a:xfrm>
        </p:grpSpPr>
        <p:sp>
          <p:nvSpPr>
            <p:cNvPr id="15" name="TextBox 14">
              <a:extLst>
                <a:ext uri="{FF2B5EF4-FFF2-40B4-BE49-F238E27FC236}">
                  <a16:creationId xmlns:a16="http://schemas.microsoft.com/office/drawing/2014/main" id="{0A856789-9F5F-6AA5-0F7D-E6517A4D89AA}"/>
                </a:ext>
              </a:extLst>
            </p:cNvPr>
            <p:cNvSpPr txBox="1"/>
            <p:nvPr/>
          </p:nvSpPr>
          <p:spPr>
            <a:xfrm>
              <a:off x="692336" y="1035492"/>
              <a:ext cx="774514" cy="369332"/>
            </a:xfrm>
            <a:prstGeom prst="rect">
              <a:avLst/>
            </a:prstGeom>
            <a:solidFill>
              <a:schemeClr val="accent1"/>
            </a:solidFill>
          </p:spPr>
          <p:txBody>
            <a:bodyPr wrap="square" rtlCol="0">
              <a:spAutoFit/>
            </a:bodyPr>
            <a:lstStyle/>
            <a:p>
              <a:r>
                <a:rPr lang="en-US">
                  <a:solidFill>
                    <a:schemeClr val="bg1"/>
                  </a:solidFill>
                </a:rPr>
                <a:t>Step 3</a:t>
              </a:r>
            </a:p>
          </p:txBody>
        </p:sp>
        <p:sp>
          <p:nvSpPr>
            <p:cNvPr id="16" name="TextBox 15">
              <a:extLst>
                <a:ext uri="{FF2B5EF4-FFF2-40B4-BE49-F238E27FC236}">
                  <a16:creationId xmlns:a16="http://schemas.microsoft.com/office/drawing/2014/main" id="{F3032D5B-7C18-FF97-BA82-332AAE5B1956}"/>
                </a:ext>
              </a:extLst>
            </p:cNvPr>
            <p:cNvSpPr txBox="1"/>
            <p:nvPr/>
          </p:nvSpPr>
          <p:spPr>
            <a:xfrm>
              <a:off x="1591952" y="1039064"/>
              <a:ext cx="8427562" cy="365760"/>
            </a:xfrm>
            <a:prstGeom prst="rect">
              <a:avLst/>
            </a:prstGeom>
            <a:noFill/>
          </p:spPr>
          <p:txBody>
            <a:bodyPr wrap="square" rtlCol="0">
              <a:spAutoFit/>
            </a:bodyPr>
            <a:lstStyle/>
            <a:p>
              <a:r>
                <a:rPr lang="en-US"/>
                <a:t>Click on the banner of Leadership Competencies 101</a:t>
              </a:r>
            </a:p>
          </p:txBody>
        </p:sp>
      </p:grpSp>
      <p:pic>
        <p:nvPicPr>
          <p:cNvPr id="17" name="Picture 16">
            <a:extLst>
              <a:ext uri="{FF2B5EF4-FFF2-40B4-BE49-F238E27FC236}">
                <a16:creationId xmlns:a16="http://schemas.microsoft.com/office/drawing/2014/main" id="{2156CE0E-325E-C301-9B3D-5CBC91C00577}"/>
              </a:ext>
            </a:extLst>
          </p:cNvPr>
          <p:cNvPicPr>
            <a:picLocks noChangeAspect="1"/>
          </p:cNvPicPr>
          <p:nvPr/>
        </p:nvPicPr>
        <p:blipFill>
          <a:blip r:embed="rId7"/>
          <a:stretch>
            <a:fillRect/>
          </a:stretch>
        </p:blipFill>
        <p:spPr>
          <a:xfrm>
            <a:off x="6459850" y="2542201"/>
            <a:ext cx="4937760" cy="2165589"/>
          </a:xfrm>
          <a:prstGeom prst="rect">
            <a:avLst/>
          </a:prstGeom>
          <a:ln>
            <a:solidFill>
              <a:schemeClr val="accent1"/>
            </a:solidFill>
          </a:ln>
        </p:spPr>
      </p:pic>
      <p:grpSp>
        <p:nvGrpSpPr>
          <p:cNvPr id="19" name="Group 18">
            <a:extLst>
              <a:ext uri="{FF2B5EF4-FFF2-40B4-BE49-F238E27FC236}">
                <a16:creationId xmlns:a16="http://schemas.microsoft.com/office/drawing/2014/main" id="{2DC5026A-55DF-CF3F-E277-A6AAB8412114}"/>
              </a:ext>
            </a:extLst>
          </p:cNvPr>
          <p:cNvGrpSpPr/>
          <p:nvPr/>
        </p:nvGrpSpPr>
        <p:grpSpPr>
          <a:xfrm>
            <a:off x="733704" y="5546693"/>
            <a:ext cx="9327178" cy="403660"/>
            <a:chOff x="692336" y="1035492"/>
            <a:chExt cx="9327178" cy="403660"/>
          </a:xfrm>
        </p:grpSpPr>
        <p:sp>
          <p:nvSpPr>
            <p:cNvPr id="20" name="TextBox 19">
              <a:extLst>
                <a:ext uri="{FF2B5EF4-FFF2-40B4-BE49-F238E27FC236}">
                  <a16:creationId xmlns:a16="http://schemas.microsoft.com/office/drawing/2014/main" id="{44C15B5C-E649-1FA9-A848-1937E84BEB58}"/>
                </a:ext>
              </a:extLst>
            </p:cNvPr>
            <p:cNvSpPr txBox="1"/>
            <p:nvPr/>
          </p:nvSpPr>
          <p:spPr>
            <a:xfrm>
              <a:off x="692336" y="1035492"/>
              <a:ext cx="774514" cy="369332"/>
            </a:xfrm>
            <a:prstGeom prst="rect">
              <a:avLst/>
            </a:prstGeom>
            <a:solidFill>
              <a:schemeClr val="accent1"/>
            </a:solidFill>
          </p:spPr>
          <p:txBody>
            <a:bodyPr wrap="square" rtlCol="0">
              <a:spAutoFit/>
            </a:bodyPr>
            <a:lstStyle/>
            <a:p>
              <a:r>
                <a:rPr lang="en-US">
                  <a:solidFill>
                    <a:schemeClr val="bg1"/>
                  </a:solidFill>
                </a:rPr>
                <a:t>Step 4</a:t>
              </a:r>
            </a:p>
          </p:txBody>
        </p:sp>
        <p:sp>
          <p:nvSpPr>
            <p:cNvPr id="21" name="TextBox 20">
              <a:extLst>
                <a:ext uri="{FF2B5EF4-FFF2-40B4-BE49-F238E27FC236}">
                  <a16:creationId xmlns:a16="http://schemas.microsoft.com/office/drawing/2014/main" id="{F21D83C5-6CE1-5475-70BA-5EE178E600E0}"/>
                </a:ext>
              </a:extLst>
            </p:cNvPr>
            <p:cNvSpPr txBox="1"/>
            <p:nvPr/>
          </p:nvSpPr>
          <p:spPr>
            <a:xfrm>
              <a:off x="1591952" y="1073392"/>
              <a:ext cx="8427562" cy="365760"/>
            </a:xfrm>
            <a:prstGeom prst="rect">
              <a:avLst/>
            </a:prstGeom>
            <a:noFill/>
          </p:spPr>
          <p:txBody>
            <a:bodyPr wrap="square" rtlCol="0">
              <a:spAutoFit/>
            </a:bodyPr>
            <a:lstStyle/>
            <a:p>
              <a:r>
                <a:rPr lang="en-US"/>
                <a:t>It will take to the page of  Leadership Competencies</a:t>
              </a:r>
            </a:p>
          </p:txBody>
        </p:sp>
      </p:grpSp>
      <p:graphicFrame>
        <p:nvGraphicFramePr>
          <p:cNvPr id="24" name="Object 23">
            <a:extLst>
              <a:ext uri="{FF2B5EF4-FFF2-40B4-BE49-F238E27FC236}">
                <a16:creationId xmlns:a16="http://schemas.microsoft.com/office/drawing/2014/main" id="{AFE19575-0D7B-501F-F1E1-712FB99F07B1}"/>
              </a:ext>
            </a:extLst>
          </p:cNvPr>
          <p:cNvGraphicFramePr>
            <a:graphicFrameLocks noChangeAspect="1"/>
          </p:cNvGraphicFramePr>
          <p:nvPr/>
        </p:nvGraphicFramePr>
        <p:xfrm>
          <a:off x="10283283" y="4038517"/>
          <a:ext cx="914400" cy="806450"/>
        </p:xfrm>
        <a:graphic>
          <a:graphicData uri="http://schemas.openxmlformats.org/presentationml/2006/ole">
            <mc:AlternateContent xmlns:mc="http://schemas.openxmlformats.org/markup-compatibility/2006">
              <mc:Choice xmlns:v="urn:schemas-microsoft-com:vml" Requires="v">
                <p:oleObj name="Acrobat Document" showAsIcon="1" r:id="rId8" imgW="914603" imgH="806585" progId="AcroExch.Document.DC">
                  <p:embed/>
                </p:oleObj>
              </mc:Choice>
              <mc:Fallback>
                <p:oleObj name="Acrobat Document" showAsIcon="1" r:id="rId8" imgW="914603" imgH="806585" progId="AcroExch.Document.DC">
                  <p:embed/>
                  <p:pic>
                    <p:nvPicPr>
                      <p:cNvPr id="24" name="Object 23">
                        <a:extLst>
                          <a:ext uri="{FF2B5EF4-FFF2-40B4-BE49-F238E27FC236}">
                            <a16:creationId xmlns:a16="http://schemas.microsoft.com/office/drawing/2014/main" id="{AFE19575-0D7B-501F-F1E1-712FB99F07B1}"/>
                          </a:ext>
                        </a:extLst>
                      </p:cNvPr>
                      <p:cNvPicPr/>
                      <p:nvPr/>
                    </p:nvPicPr>
                    <p:blipFill>
                      <a:blip r:embed="rId9"/>
                      <a:stretch>
                        <a:fillRect/>
                      </a:stretch>
                    </p:blipFill>
                    <p:spPr>
                      <a:xfrm>
                        <a:off x="10283283" y="4038517"/>
                        <a:ext cx="914400" cy="806450"/>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630420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25611" y="260598"/>
            <a:ext cx="5545272" cy="1214820"/>
          </a:xfrm>
          <a:prstGeom prst="rect">
            <a:avLst/>
          </a:prstGeom>
        </p:spPr>
        <p:txBody>
          <a:bodyPr wrap="square" lIns="0" tIns="0" rIns="0" bIns="0" rtlCol="0" anchor="t">
            <a:spAutoFit/>
          </a:bodyPr>
          <a:lstStyle/>
          <a:p>
            <a:pPr>
              <a:lnSpc>
                <a:spcPts val="5015"/>
              </a:lnSpc>
              <a:spcBef>
                <a:spcPct val="0"/>
              </a:spcBef>
            </a:pPr>
            <a:r>
              <a:rPr lang="en-US" sz="2800">
                <a:latin typeface="Open Sans Extrabold" panose="020B0906030804020204" pitchFamily="34" charset="0"/>
                <a:ea typeface="Open Sans Extrabold" panose="020B0906030804020204" pitchFamily="34" charset="0"/>
                <a:cs typeface="Open Sans Extrabold" panose="020B0906030804020204" pitchFamily="34" charset="0"/>
              </a:rPr>
              <a:t>Al Futtaim Leadership Competencies Overview </a:t>
            </a:r>
          </a:p>
        </p:txBody>
      </p:sp>
      <p:pic>
        <p:nvPicPr>
          <p:cNvPr id="16" name="Picture 15">
            <a:extLst>
              <a:ext uri="{FF2B5EF4-FFF2-40B4-BE49-F238E27FC236}">
                <a16:creationId xmlns:a16="http://schemas.microsoft.com/office/drawing/2014/main" id="{030C1BE9-CAD3-4426-A749-8520EFF1D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597656" y="3495236"/>
            <a:ext cx="7304368" cy="109058"/>
          </a:xfrm>
          <a:prstGeom prst="rect">
            <a:avLst/>
          </a:prstGeom>
        </p:spPr>
      </p:pic>
      <p:sp>
        <p:nvSpPr>
          <p:cNvPr id="21" name="TextBox 20">
            <a:hlinkClick r:id="rId3" action="ppaction://hlinksldjump"/>
            <a:extLst>
              <a:ext uri="{FF2B5EF4-FFF2-40B4-BE49-F238E27FC236}">
                <a16:creationId xmlns:a16="http://schemas.microsoft.com/office/drawing/2014/main" id="{FFC90AEA-F2C1-4E49-9131-5DBF5BE234D4}"/>
              </a:ext>
            </a:extLst>
          </p:cNvPr>
          <p:cNvSpPr txBox="1"/>
          <p:nvPr/>
        </p:nvSpPr>
        <p:spPr>
          <a:xfrm>
            <a:off x="1070865" y="1922346"/>
            <a:ext cx="1120820" cy="1200329"/>
          </a:xfrm>
          <a:prstGeom prst="rect">
            <a:avLst/>
          </a:prstGeom>
          <a:noFill/>
        </p:spPr>
        <p:txBody>
          <a:bodyPr wrap="none" rtlCol="0">
            <a:spAutoFit/>
          </a:bodyPr>
          <a:lstStyle/>
          <a:p>
            <a:r>
              <a:rPr lang="en-US" sz="7200" b="1">
                <a:solidFill>
                  <a:schemeClr val="bg2"/>
                </a:solidFill>
                <a:latin typeface="Graphik Bold" panose="020B0503030202060203"/>
              </a:rPr>
              <a:t>01</a:t>
            </a:r>
          </a:p>
        </p:txBody>
      </p:sp>
      <p:cxnSp>
        <p:nvCxnSpPr>
          <p:cNvPr id="22" name="Straight Connector 21">
            <a:extLst>
              <a:ext uri="{FF2B5EF4-FFF2-40B4-BE49-F238E27FC236}">
                <a16:creationId xmlns:a16="http://schemas.microsoft.com/office/drawing/2014/main" id="{C5B3CABE-5505-4D6E-80D8-092EB6054002}"/>
              </a:ext>
            </a:extLst>
          </p:cNvPr>
          <p:cNvCxnSpPr>
            <a:cxnSpLocks/>
          </p:cNvCxnSpPr>
          <p:nvPr/>
        </p:nvCxnSpPr>
        <p:spPr>
          <a:xfrm>
            <a:off x="1272477" y="3097275"/>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24" name="TextBox 23">
            <a:hlinkClick r:id="rId3" action="ppaction://hlinksldjump"/>
            <a:extLst>
              <a:ext uri="{FF2B5EF4-FFF2-40B4-BE49-F238E27FC236}">
                <a16:creationId xmlns:a16="http://schemas.microsoft.com/office/drawing/2014/main" id="{CCC6FDDF-8830-4497-9FCB-13414F62EFB6}"/>
              </a:ext>
            </a:extLst>
          </p:cNvPr>
          <p:cNvSpPr txBox="1"/>
          <p:nvPr/>
        </p:nvSpPr>
        <p:spPr>
          <a:xfrm>
            <a:off x="1151031" y="5758940"/>
            <a:ext cx="3330451" cy="954107"/>
          </a:xfrm>
          <a:prstGeom prst="rect">
            <a:avLst/>
          </a:prstGeom>
          <a:noFill/>
        </p:spPr>
        <p:txBody>
          <a:bodyPr wrap="square" lIns="91440" tIns="45720" rIns="91440" bIns="45720" rtlCol="0" anchor="t">
            <a:spAutoFit/>
          </a:bodyPr>
          <a:lstStyle/>
          <a:p>
            <a:r>
              <a:rPr lang="en-US" sz="2400" b="1">
                <a:latin typeface="Open Sans"/>
                <a:ea typeface="Open Sans"/>
                <a:cs typeface="Open Sans"/>
              </a:rPr>
              <a:t>Board Game</a:t>
            </a:r>
            <a:endParaRPr lang="en-US"/>
          </a:p>
          <a:p>
            <a:r>
              <a:rPr lang="en-US" sz="1600" b="1">
                <a:latin typeface="Open Sans"/>
                <a:ea typeface="Open Sans"/>
                <a:cs typeface="Open Sans"/>
              </a:rPr>
              <a:t>Leadership Competencies 101</a:t>
            </a:r>
            <a:endParaRPr lang="en-US"/>
          </a:p>
          <a:p>
            <a:endParaRPr lang="en-US" sz="1600" b="1">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hlinkClick r:id="rId4" action="ppaction://hlinksldjump"/>
            <a:extLst>
              <a:ext uri="{FF2B5EF4-FFF2-40B4-BE49-F238E27FC236}">
                <a16:creationId xmlns:a16="http://schemas.microsoft.com/office/drawing/2014/main" id="{1A746F67-40A3-4681-9E92-E131EE58B759}"/>
              </a:ext>
            </a:extLst>
          </p:cNvPr>
          <p:cNvSpPr txBox="1"/>
          <p:nvPr/>
        </p:nvSpPr>
        <p:spPr>
          <a:xfrm>
            <a:off x="5333645" y="1899833"/>
            <a:ext cx="1120820" cy="1200329"/>
          </a:xfrm>
          <a:prstGeom prst="rect">
            <a:avLst/>
          </a:prstGeom>
          <a:noFill/>
        </p:spPr>
        <p:txBody>
          <a:bodyPr wrap="none" rtlCol="0">
            <a:spAutoFit/>
          </a:bodyPr>
          <a:lstStyle/>
          <a:p>
            <a:r>
              <a:rPr lang="en-US" sz="7200" b="1">
                <a:solidFill>
                  <a:schemeClr val="bg2"/>
                </a:solidFill>
                <a:latin typeface="Graphik Bold" panose="020B0503030202060203"/>
              </a:rPr>
              <a:t>02</a:t>
            </a:r>
          </a:p>
        </p:txBody>
      </p:sp>
      <p:cxnSp>
        <p:nvCxnSpPr>
          <p:cNvPr id="26" name="Straight Connector 25">
            <a:extLst>
              <a:ext uri="{FF2B5EF4-FFF2-40B4-BE49-F238E27FC236}">
                <a16:creationId xmlns:a16="http://schemas.microsoft.com/office/drawing/2014/main" id="{FDB3AB19-7593-448C-B3A0-287FF3FCDD5F}"/>
              </a:ext>
            </a:extLst>
          </p:cNvPr>
          <p:cNvCxnSpPr>
            <a:cxnSpLocks/>
          </p:cNvCxnSpPr>
          <p:nvPr/>
        </p:nvCxnSpPr>
        <p:spPr>
          <a:xfrm>
            <a:off x="5535257" y="3074762"/>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28" name="TextBox 27">
            <a:hlinkClick r:id="rId4" action="ppaction://hlinksldjump"/>
            <a:extLst>
              <a:ext uri="{FF2B5EF4-FFF2-40B4-BE49-F238E27FC236}">
                <a16:creationId xmlns:a16="http://schemas.microsoft.com/office/drawing/2014/main" id="{DDAAC987-EFC4-47F0-92D9-6FC0405A24B2}"/>
              </a:ext>
            </a:extLst>
          </p:cNvPr>
          <p:cNvSpPr txBox="1"/>
          <p:nvPr/>
        </p:nvSpPr>
        <p:spPr>
          <a:xfrm>
            <a:off x="5368657" y="3237701"/>
            <a:ext cx="3374510" cy="707886"/>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WHAT</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 is Al Futtaim Leadership Model?</a:t>
            </a:r>
          </a:p>
        </p:txBody>
      </p:sp>
      <p:sp>
        <p:nvSpPr>
          <p:cNvPr id="29" name="TextBox 28">
            <a:hlinkClick r:id="" action="ppaction://noaction"/>
            <a:extLst>
              <a:ext uri="{FF2B5EF4-FFF2-40B4-BE49-F238E27FC236}">
                <a16:creationId xmlns:a16="http://schemas.microsoft.com/office/drawing/2014/main" id="{F70D9397-6F4A-457C-AFD1-542B66E979EF}"/>
              </a:ext>
            </a:extLst>
          </p:cNvPr>
          <p:cNvSpPr txBox="1"/>
          <p:nvPr/>
        </p:nvSpPr>
        <p:spPr>
          <a:xfrm>
            <a:off x="1067033" y="4411682"/>
            <a:ext cx="1120820" cy="1200329"/>
          </a:xfrm>
          <a:prstGeom prst="rect">
            <a:avLst/>
          </a:prstGeom>
          <a:noFill/>
        </p:spPr>
        <p:txBody>
          <a:bodyPr wrap="none" rtlCol="0">
            <a:spAutoFit/>
          </a:bodyPr>
          <a:lstStyle/>
          <a:p>
            <a:r>
              <a:rPr lang="en-US" sz="7200" b="1">
                <a:solidFill>
                  <a:srgbClr val="00B0F0"/>
                </a:solidFill>
                <a:latin typeface="Graphik Bold" panose="020B0503030202060203"/>
              </a:rPr>
              <a:t>03</a:t>
            </a:r>
          </a:p>
        </p:txBody>
      </p:sp>
      <p:cxnSp>
        <p:nvCxnSpPr>
          <p:cNvPr id="30" name="Straight Connector 29">
            <a:extLst>
              <a:ext uri="{FF2B5EF4-FFF2-40B4-BE49-F238E27FC236}">
                <a16:creationId xmlns:a16="http://schemas.microsoft.com/office/drawing/2014/main" id="{FCA2FA01-2358-4ADB-AC62-36D5F4E54B20}"/>
              </a:ext>
            </a:extLst>
          </p:cNvPr>
          <p:cNvCxnSpPr>
            <a:cxnSpLocks/>
          </p:cNvCxnSpPr>
          <p:nvPr/>
        </p:nvCxnSpPr>
        <p:spPr>
          <a:xfrm>
            <a:off x="1268645" y="5586611"/>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2" name="TextBox 31">
            <a:hlinkClick r:id="" action="ppaction://noaction"/>
            <a:extLst>
              <a:ext uri="{FF2B5EF4-FFF2-40B4-BE49-F238E27FC236}">
                <a16:creationId xmlns:a16="http://schemas.microsoft.com/office/drawing/2014/main" id="{2A0BA397-8810-472C-B6A3-5E6BE0B1CAF5}"/>
              </a:ext>
            </a:extLst>
          </p:cNvPr>
          <p:cNvSpPr txBox="1"/>
          <p:nvPr/>
        </p:nvSpPr>
        <p:spPr>
          <a:xfrm>
            <a:off x="1147201" y="3273976"/>
            <a:ext cx="2887668" cy="707886"/>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WHAT</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 is Leadership Competency Framework?</a:t>
            </a:r>
          </a:p>
        </p:txBody>
      </p:sp>
      <p:sp>
        <p:nvSpPr>
          <p:cNvPr id="33" name="TextBox 32">
            <a:hlinkClick r:id="" action="ppaction://noaction"/>
            <a:extLst>
              <a:ext uri="{FF2B5EF4-FFF2-40B4-BE49-F238E27FC236}">
                <a16:creationId xmlns:a16="http://schemas.microsoft.com/office/drawing/2014/main" id="{889FEB60-E6A5-487C-8274-CE9751187D3D}"/>
              </a:ext>
            </a:extLst>
          </p:cNvPr>
          <p:cNvSpPr txBox="1"/>
          <p:nvPr/>
        </p:nvSpPr>
        <p:spPr>
          <a:xfrm>
            <a:off x="5347931" y="4414569"/>
            <a:ext cx="1120820" cy="1200329"/>
          </a:xfrm>
          <a:prstGeom prst="rect">
            <a:avLst/>
          </a:prstGeom>
          <a:noFill/>
        </p:spPr>
        <p:txBody>
          <a:bodyPr wrap="none" rtlCol="0">
            <a:spAutoFit/>
          </a:bodyPr>
          <a:lstStyle/>
          <a:p>
            <a:r>
              <a:rPr lang="en-US" sz="7200" b="1">
                <a:solidFill>
                  <a:schemeClr val="bg2"/>
                </a:solidFill>
                <a:latin typeface="Graphik Bold" panose="020B0503030202060203"/>
              </a:rPr>
              <a:t>04</a:t>
            </a:r>
          </a:p>
        </p:txBody>
      </p:sp>
      <p:cxnSp>
        <p:nvCxnSpPr>
          <p:cNvPr id="34" name="Straight Connector 33">
            <a:extLst>
              <a:ext uri="{FF2B5EF4-FFF2-40B4-BE49-F238E27FC236}">
                <a16:creationId xmlns:a16="http://schemas.microsoft.com/office/drawing/2014/main" id="{46E9BBA1-1AFE-4095-AB22-1DA30E471B68}"/>
              </a:ext>
            </a:extLst>
          </p:cNvPr>
          <p:cNvCxnSpPr>
            <a:cxnSpLocks/>
          </p:cNvCxnSpPr>
          <p:nvPr/>
        </p:nvCxnSpPr>
        <p:spPr>
          <a:xfrm>
            <a:off x="5549543" y="5589498"/>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6" name="TextBox 35">
            <a:hlinkClick r:id="" action="ppaction://noaction"/>
            <a:extLst>
              <a:ext uri="{FF2B5EF4-FFF2-40B4-BE49-F238E27FC236}">
                <a16:creationId xmlns:a16="http://schemas.microsoft.com/office/drawing/2014/main" id="{16B30C8D-5F86-4D98-A84B-9F4DC3BFEA5A}"/>
              </a:ext>
            </a:extLst>
          </p:cNvPr>
          <p:cNvSpPr txBox="1"/>
          <p:nvPr/>
        </p:nvSpPr>
        <p:spPr>
          <a:xfrm>
            <a:off x="5382943" y="5752437"/>
            <a:ext cx="3523062" cy="954107"/>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HOW</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 will I Apply Al Futtaim Leadership Competencies Framework?</a:t>
            </a:r>
          </a:p>
        </p:txBody>
      </p:sp>
    </p:spTree>
    <p:extLst>
      <p:ext uri="{BB962C8B-B14F-4D97-AF65-F5344CB8AC3E}">
        <p14:creationId xmlns:p14="http://schemas.microsoft.com/office/powerpoint/2010/main" val="2543214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9E33B9B-C04C-462D-BC45-0B38C2105832}"/>
              </a:ext>
            </a:extLst>
          </p:cNvPr>
          <p:cNvPicPr>
            <a:picLocks noChangeAspect="1"/>
          </p:cNvPicPr>
          <p:nvPr/>
        </p:nvPicPr>
        <p:blipFill>
          <a:blip r:embed="rId3"/>
          <a:srcRect t="37" b="37"/>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7C42C443-31BA-4455-A984-298E568AC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6" name="Slide Number Placeholder 15">
            <a:extLst>
              <a:ext uri="{FF2B5EF4-FFF2-40B4-BE49-F238E27FC236}">
                <a16:creationId xmlns:a16="http://schemas.microsoft.com/office/drawing/2014/main" id="{F29646E1-EE88-4F5D-AAB5-78A2255F6D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F61A60C-430A-21D0-F2F5-BDA273C0C728}"/>
              </a:ext>
            </a:extLst>
          </p:cNvPr>
          <p:cNvSpPr txBox="1"/>
          <p:nvPr/>
        </p:nvSpPr>
        <p:spPr>
          <a:xfrm>
            <a:off x="2773875" y="513105"/>
            <a:ext cx="71395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LEADERSHIP COMPETENCIES 101</a:t>
            </a:r>
            <a:endParaRPr kumimoji="0" lang="en-US" sz="2800" b="1" i="0" u="none" strike="noStrike" kern="1200" cap="none" spc="0" normalizeH="0" baseline="0" noProof="0">
              <a:ln>
                <a:noFill/>
              </a:ln>
              <a:solidFill>
                <a:schemeClr val="accent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 name="Picture 3" descr="Image result for tv">
            <a:extLst>
              <a:ext uri="{FF2B5EF4-FFF2-40B4-BE49-F238E27FC236}">
                <a16:creationId xmlns:a16="http://schemas.microsoft.com/office/drawing/2014/main" id="{DE45EB53-E859-B8D4-80C4-2FB1F2BF7092}"/>
              </a:ext>
            </a:extLst>
          </p:cNvPr>
          <p:cNvPicPr>
            <a:picLocks noChangeAspect="1" noChangeArrowheads="1"/>
          </p:cNvPicPr>
          <p:nvPr/>
        </p:nvPicPr>
        <p:blipFill>
          <a:blip r:embed="rId5">
            <a:alphaModFix amt="8500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01593" y="1806624"/>
            <a:ext cx="7188814" cy="4914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42F131-8043-20F0-1811-1A379854282F}"/>
              </a:ext>
            </a:extLst>
          </p:cNvPr>
          <p:cNvPicPr>
            <a:picLocks noChangeAspect="1"/>
          </p:cNvPicPr>
          <p:nvPr/>
        </p:nvPicPr>
        <p:blipFill>
          <a:blip r:embed="rId6"/>
          <a:stretch>
            <a:fillRect/>
          </a:stretch>
        </p:blipFill>
        <p:spPr>
          <a:xfrm>
            <a:off x="-4686106" y="513105"/>
            <a:ext cx="4369025" cy="5321573"/>
          </a:xfrm>
          <a:prstGeom prst="rect">
            <a:avLst/>
          </a:prstGeom>
        </p:spPr>
      </p:pic>
      <p:grpSp>
        <p:nvGrpSpPr>
          <p:cNvPr id="6" name="Group 5">
            <a:extLst>
              <a:ext uri="{FF2B5EF4-FFF2-40B4-BE49-F238E27FC236}">
                <a16:creationId xmlns:a16="http://schemas.microsoft.com/office/drawing/2014/main" id="{ADD9FB62-B559-3C49-C1D7-9C7B7902BCD9}"/>
              </a:ext>
            </a:extLst>
          </p:cNvPr>
          <p:cNvGrpSpPr/>
          <p:nvPr/>
        </p:nvGrpSpPr>
        <p:grpSpPr>
          <a:xfrm>
            <a:off x="12817832" y="709466"/>
            <a:ext cx="778622" cy="558836"/>
            <a:chOff x="12195327" y="2982077"/>
            <a:chExt cx="1051140" cy="754428"/>
          </a:xfrm>
        </p:grpSpPr>
        <p:sp>
          <p:nvSpPr>
            <p:cNvPr id="7" name="Oval 6">
              <a:extLst>
                <a:ext uri="{FF2B5EF4-FFF2-40B4-BE49-F238E27FC236}">
                  <a16:creationId xmlns:a16="http://schemas.microsoft.com/office/drawing/2014/main" id="{A33774E1-C9D4-BF70-0A05-4617D1CB27F2}"/>
                </a:ext>
              </a:extLst>
            </p:cNvPr>
            <p:cNvSpPr/>
            <p:nvPr/>
          </p:nvSpPr>
          <p:spPr>
            <a:xfrm>
              <a:off x="12437250" y="2982077"/>
              <a:ext cx="387567" cy="387567"/>
            </a:xfrm>
            <a:prstGeom prst="ellipse">
              <a:avLst/>
            </a:prstGeom>
            <a:solidFill>
              <a:srgbClr val="0070C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8" name="Oval 7">
              <a:extLst>
                <a:ext uri="{FF2B5EF4-FFF2-40B4-BE49-F238E27FC236}">
                  <a16:creationId xmlns:a16="http://schemas.microsoft.com/office/drawing/2014/main" id="{9F4D227A-3883-C699-8909-4C89C3343BC7}"/>
                </a:ext>
              </a:extLst>
            </p:cNvPr>
            <p:cNvSpPr/>
            <p:nvPr/>
          </p:nvSpPr>
          <p:spPr>
            <a:xfrm>
              <a:off x="12195327" y="3185072"/>
              <a:ext cx="387567" cy="387567"/>
            </a:xfrm>
            <a:prstGeom prst="ellipse">
              <a:avLst/>
            </a:prstGeom>
            <a:solidFill>
              <a:srgbClr val="0070C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9" name="Oval 8">
              <a:extLst>
                <a:ext uri="{FF2B5EF4-FFF2-40B4-BE49-F238E27FC236}">
                  <a16:creationId xmlns:a16="http://schemas.microsoft.com/office/drawing/2014/main" id="{14897949-A4F4-8CEE-A872-54BE20F77748}"/>
                </a:ext>
              </a:extLst>
            </p:cNvPr>
            <p:cNvSpPr/>
            <p:nvPr/>
          </p:nvSpPr>
          <p:spPr>
            <a:xfrm>
              <a:off x="12538321" y="3299433"/>
              <a:ext cx="387567" cy="387567"/>
            </a:xfrm>
            <a:prstGeom prst="ellipse">
              <a:avLst/>
            </a:prstGeom>
            <a:solidFill>
              <a:srgbClr val="0070C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10" name="Oval 9">
              <a:extLst>
                <a:ext uri="{FF2B5EF4-FFF2-40B4-BE49-F238E27FC236}">
                  <a16:creationId xmlns:a16="http://schemas.microsoft.com/office/drawing/2014/main" id="{B008669A-81EC-E7D4-2C58-705807D2CD6E}"/>
                </a:ext>
              </a:extLst>
            </p:cNvPr>
            <p:cNvSpPr/>
            <p:nvPr/>
          </p:nvSpPr>
          <p:spPr>
            <a:xfrm>
              <a:off x="12732104" y="3074393"/>
              <a:ext cx="387567" cy="387567"/>
            </a:xfrm>
            <a:prstGeom prst="ellipse">
              <a:avLst/>
            </a:prstGeom>
            <a:solidFill>
              <a:srgbClr val="0070C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11" name="Oval 10">
              <a:extLst>
                <a:ext uri="{FF2B5EF4-FFF2-40B4-BE49-F238E27FC236}">
                  <a16:creationId xmlns:a16="http://schemas.microsoft.com/office/drawing/2014/main" id="{93B90ED8-0B93-F478-01F5-05227362F3C5}"/>
                </a:ext>
              </a:extLst>
            </p:cNvPr>
            <p:cNvSpPr/>
            <p:nvPr/>
          </p:nvSpPr>
          <p:spPr>
            <a:xfrm>
              <a:off x="12858900" y="3348938"/>
              <a:ext cx="387567" cy="387567"/>
            </a:xfrm>
            <a:prstGeom prst="ellipse">
              <a:avLst/>
            </a:prstGeom>
            <a:solidFill>
              <a:srgbClr val="0070C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grpSp>
      <p:grpSp>
        <p:nvGrpSpPr>
          <p:cNvPr id="14" name="Group 13">
            <a:extLst>
              <a:ext uri="{FF2B5EF4-FFF2-40B4-BE49-F238E27FC236}">
                <a16:creationId xmlns:a16="http://schemas.microsoft.com/office/drawing/2014/main" id="{D223DAA0-B374-B0EE-6024-136346B5694E}"/>
              </a:ext>
            </a:extLst>
          </p:cNvPr>
          <p:cNvGrpSpPr/>
          <p:nvPr/>
        </p:nvGrpSpPr>
        <p:grpSpPr>
          <a:xfrm>
            <a:off x="12622048" y="723958"/>
            <a:ext cx="778622" cy="558836"/>
            <a:chOff x="12195327" y="2982077"/>
            <a:chExt cx="1051140" cy="754428"/>
          </a:xfrm>
          <a:solidFill>
            <a:srgbClr val="FF0000"/>
          </a:solidFill>
        </p:grpSpPr>
        <p:sp>
          <p:nvSpPr>
            <p:cNvPr id="15" name="Oval 14">
              <a:extLst>
                <a:ext uri="{FF2B5EF4-FFF2-40B4-BE49-F238E27FC236}">
                  <a16:creationId xmlns:a16="http://schemas.microsoft.com/office/drawing/2014/main" id="{919FE8F4-91AF-146D-ED43-F08B7F86AD56}"/>
                </a:ext>
              </a:extLst>
            </p:cNvPr>
            <p:cNvSpPr/>
            <p:nvPr/>
          </p:nvSpPr>
          <p:spPr>
            <a:xfrm>
              <a:off x="12437250" y="2982077"/>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17" name="Oval 16">
              <a:extLst>
                <a:ext uri="{FF2B5EF4-FFF2-40B4-BE49-F238E27FC236}">
                  <a16:creationId xmlns:a16="http://schemas.microsoft.com/office/drawing/2014/main" id="{9E98B5B1-45DA-7684-CEF5-B5234962C2A5}"/>
                </a:ext>
              </a:extLst>
            </p:cNvPr>
            <p:cNvSpPr/>
            <p:nvPr/>
          </p:nvSpPr>
          <p:spPr>
            <a:xfrm>
              <a:off x="12195327" y="3185072"/>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18" name="Oval 17">
              <a:extLst>
                <a:ext uri="{FF2B5EF4-FFF2-40B4-BE49-F238E27FC236}">
                  <a16:creationId xmlns:a16="http://schemas.microsoft.com/office/drawing/2014/main" id="{88BCE0F1-480F-8DE6-9020-678A4B143E63}"/>
                </a:ext>
              </a:extLst>
            </p:cNvPr>
            <p:cNvSpPr/>
            <p:nvPr/>
          </p:nvSpPr>
          <p:spPr>
            <a:xfrm>
              <a:off x="12538321" y="3299433"/>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19" name="Oval 18">
              <a:extLst>
                <a:ext uri="{FF2B5EF4-FFF2-40B4-BE49-F238E27FC236}">
                  <a16:creationId xmlns:a16="http://schemas.microsoft.com/office/drawing/2014/main" id="{45A1318A-6118-0046-AEBC-795E01FDAC8E}"/>
                </a:ext>
              </a:extLst>
            </p:cNvPr>
            <p:cNvSpPr/>
            <p:nvPr/>
          </p:nvSpPr>
          <p:spPr>
            <a:xfrm>
              <a:off x="12732104" y="3074393"/>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20" name="Oval 19">
              <a:extLst>
                <a:ext uri="{FF2B5EF4-FFF2-40B4-BE49-F238E27FC236}">
                  <a16:creationId xmlns:a16="http://schemas.microsoft.com/office/drawing/2014/main" id="{9DE42A64-04AF-F310-1117-9145151E9114}"/>
                </a:ext>
              </a:extLst>
            </p:cNvPr>
            <p:cNvSpPr/>
            <p:nvPr/>
          </p:nvSpPr>
          <p:spPr>
            <a:xfrm>
              <a:off x="12858900" y="3348938"/>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grpSp>
      <p:grpSp>
        <p:nvGrpSpPr>
          <p:cNvPr id="21" name="Group 20">
            <a:extLst>
              <a:ext uri="{FF2B5EF4-FFF2-40B4-BE49-F238E27FC236}">
                <a16:creationId xmlns:a16="http://schemas.microsoft.com/office/drawing/2014/main" id="{A253F925-EE03-0F6A-C9AF-5350BB875DEB}"/>
              </a:ext>
            </a:extLst>
          </p:cNvPr>
          <p:cNvGrpSpPr/>
          <p:nvPr/>
        </p:nvGrpSpPr>
        <p:grpSpPr>
          <a:xfrm>
            <a:off x="12441983" y="701797"/>
            <a:ext cx="778622" cy="558836"/>
            <a:chOff x="12195327" y="2982077"/>
            <a:chExt cx="1051140" cy="754428"/>
          </a:xfrm>
          <a:solidFill>
            <a:schemeClr val="bg1"/>
          </a:solidFill>
        </p:grpSpPr>
        <p:sp>
          <p:nvSpPr>
            <p:cNvPr id="22" name="Oval 21">
              <a:extLst>
                <a:ext uri="{FF2B5EF4-FFF2-40B4-BE49-F238E27FC236}">
                  <a16:creationId xmlns:a16="http://schemas.microsoft.com/office/drawing/2014/main" id="{02EA32C1-8D98-4000-5469-6DFD399E9239}"/>
                </a:ext>
              </a:extLst>
            </p:cNvPr>
            <p:cNvSpPr/>
            <p:nvPr/>
          </p:nvSpPr>
          <p:spPr>
            <a:xfrm>
              <a:off x="12437250" y="2982077"/>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23" name="Oval 22">
              <a:extLst>
                <a:ext uri="{FF2B5EF4-FFF2-40B4-BE49-F238E27FC236}">
                  <a16:creationId xmlns:a16="http://schemas.microsoft.com/office/drawing/2014/main" id="{DBB19BC6-7CDE-7D01-FC9C-064D581CD8F0}"/>
                </a:ext>
              </a:extLst>
            </p:cNvPr>
            <p:cNvSpPr/>
            <p:nvPr/>
          </p:nvSpPr>
          <p:spPr>
            <a:xfrm>
              <a:off x="12195327" y="3185072"/>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24" name="Oval 23">
              <a:extLst>
                <a:ext uri="{FF2B5EF4-FFF2-40B4-BE49-F238E27FC236}">
                  <a16:creationId xmlns:a16="http://schemas.microsoft.com/office/drawing/2014/main" id="{0D0B9ED0-325A-3FBC-2B6E-CAC1A5DD4612}"/>
                </a:ext>
              </a:extLst>
            </p:cNvPr>
            <p:cNvSpPr/>
            <p:nvPr/>
          </p:nvSpPr>
          <p:spPr>
            <a:xfrm>
              <a:off x="12538321" y="3299433"/>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25" name="Oval 24">
              <a:extLst>
                <a:ext uri="{FF2B5EF4-FFF2-40B4-BE49-F238E27FC236}">
                  <a16:creationId xmlns:a16="http://schemas.microsoft.com/office/drawing/2014/main" id="{69003F32-0CD7-D662-E954-8083A8541CD1}"/>
                </a:ext>
              </a:extLst>
            </p:cNvPr>
            <p:cNvSpPr/>
            <p:nvPr/>
          </p:nvSpPr>
          <p:spPr>
            <a:xfrm>
              <a:off x="12732104" y="3074393"/>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26" name="Oval 25">
              <a:extLst>
                <a:ext uri="{FF2B5EF4-FFF2-40B4-BE49-F238E27FC236}">
                  <a16:creationId xmlns:a16="http://schemas.microsoft.com/office/drawing/2014/main" id="{F01029C8-F41A-4AD4-FB17-D311FC2C4383}"/>
                </a:ext>
              </a:extLst>
            </p:cNvPr>
            <p:cNvSpPr/>
            <p:nvPr/>
          </p:nvSpPr>
          <p:spPr>
            <a:xfrm>
              <a:off x="12858900" y="3348938"/>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grpSp>
      <p:pic>
        <p:nvPicPr>
          <p:cNvPr id="27" name="Picture 26">
            <a:extLst>
              <a:ext uri="{FF2B5EF4-FFF2-40B4-BE49-F238E27FC236}">
                <a16:creationId xmlns:a16="http://schemas.microsoft.com/office/drawing/2014/main" id="{9DF32EFB-D2AB-2C64-95A8-BBDA90323D20}"/>
              </a:ext>
            </a:extLst>
          </p:cNvPr>
          <p:cNvPicPr>
            <a:picLocks noChangeAspect="1"/>
          </p:cNvPicPr>
          <p:nvPr/>
        </p:nvPicPr>
        <p:blipFill>
          <a:blip r:embed="rId7"/>
          <a:stretch>
            <a:fillRect/>
          </a:stretch>
        </p:blipFill>
        <p:spPr>
          <a:xfrm rot="16200000" flipV="1">
            <a:off x="12549378" y="1828410"/>
            <a:ext cx="1000396" cy="1515812"/>
          </a:xfrm>
          <a:prstGeom prst="rect">
            <a:avLst/>
          </a:prstGeom>
        </p:spPr>
      </p:pic>
      <p:pic>
        <p:nvPicPr>
          <p:cNvPr id="28" name="Picture 27">
            <a:extLst>
              <a:ext uri="{FF2B5EF4-FFF2-40B4-BE49-F238E27FC236}">
                <a16:creationId xmlns:a16="http://schemas.microsoft.com/office/drawing/2014/main" id="{35EBBE3D-048E-CA58-F116-B66441835BA9}"/>
              </a:ext>
            </a:extLst>
          </p:cNvPr>
          <p:cNvPicPr>
            <a:picLocks noChangeAspect="1"/>
          </p:cNvPicPr>
          <p:nvPr/>
        </p:nvPicPr>
        <p:blipFill>
          <a:blip r:embed="rId7"/>
          <a:stretch>
            <a:fillRect/>
          </a:stretch>
        </p:blipFill>
        <p:spPr>
          <a:xfrm rot="16200000" flipV="1">
            <a:off x="12701778" y="1980810"/>
            <a:ext cx="1000396" cy="1515812"/>
          </a:xfrm>
          <a:prstGeom prst="rect">
            <a:avLst/>
          </a:prstGeom>
        </p:spPr>
      </p:pic>
      <p:pic>
        <p:nvPicPr>
          <p:cNvPr id="29" name="Picture 28">
            <a:extLst>
              <a:ext uri="{FF2B5EF4-FFF2-40B4-BE49-F238E27FC236}">
                <a16:creationId xmlns:a16="http://schemas.microsoft.com/office/drawing/2014/main" id="{0A0CF8F9-D1D5-2AB6-C429-5D4F558EB87C}"/>
              </a:ext>
            </a:extLst>
          </p:cNvPr>
          <p:cNvPicPr>
            <a:picLocks noChangeAspect="1"/>
          </p:cNvPicPr>
          <p:nvPr/>
        </p:nvPicPr>
        <p:blipFill>
          <a:blip r:embed="rId7"/>
          <a:stretch>
            <a:fillRect/>
          </a:stretch>
        </p:blipFill>
        <p:spPr>
          <a:xfrm rot="16200000" flipV="1">
            <a:off x="12854178" y="2133210"/>
            <a:ext cx="1000396" cy="1515812"/>
          </a:xfrm>
          <a:prstGeom prst="rect">
            <a:avLst/>
          </a:prstGeom>
        </p:spPr>
      </p:pic>
      <p:pic>
        <p:nvPicPr>
          <p:cNvPr id="30" name="Picture 29">
            <a:extLst>
              <a:ext uri="{FF2B5EF4-FFF2-40B4-BE49-F238E27FC236}">
                <a16:creationId xmlns:a16="http://schemas.microsoft.com/office/drawing/2014/main" id="{9E508F13-58A1-D2D0-7534-CF42431A227A}"/>
              </a:ext>
            </a:extLst>
          </p:cNvPr>
          <p:cNvPicPr>
            <a:picLocks noChangeAspect="1"/>
          </p:cNvPicPr>
          <p:nvPr/>
        </p:nvPicPr>
        <p:blipFill>
          <a:blip r:embed="rId7"/>
          <a:stretch>
            <a:fillRect/>
          </a:stretch>
        </p:blipFill>
        <p:spPr>
          <a:xfrm rot="16200000" flipV="1">
            <a:off x="13006578" y="2285610"/>
            <a:ext cx="1000396" cy="1515812"/>
          </a:xfrm>
          <a:prstGeom prst="rect">
            <a:avLst/>
          </a:prstGeom>
        </p:spPr>
      </p:pic>
      <p:pic>
        <p:nvPicPr>
          <p:cNvPr id="31" name="Picture 30">
            <a:extLst>
              <a:ext uri="{FF2B5EF4-FFF2-40B4-BE49-F238E27FC236}">
                <a16:creationId xmlns:a16="http://schemas.microsoft.com/office/drawing/2014/main" id="{84C337B2-78FC-2821-E00B-F52F65CABC47}"/>
              </a:ext>
            </a:extLst>
          </p:cNvPr>
          <p:cNvPicPr>
            <a:picLocks noChangeAspect="1"/>
          </p:cNvPicPr>
          <p:nvPr/>
        </p:nvPicPr>
        <p:blipFill>
          <a:blip r:embed="rId7"/>
          <a:stretch>
            <a:fillRect/>
          </a:stretch>
        </p:blipFill>
        <p:spPr>
          <a:xfrm rot="16200000" flipV="1">
            <a:off x="13158978" y="2438010"/>
            <a:ext cx="1000396" cy="1515812"/>
          </a:xfrm>
          <a:prstGeom prst="rect">
            <a:avLst/>
          </a:prstGeom>
        </p:spPr>
      </p:pic>
      <p:pic>
        <p:nvPicPr>
          <p:cNvPr id="32" name="Picture 31">
            <a:extLst>
              <a:ext uri="{FF2B5EF4-FFF2-40B4-BE49-F238E27FC236}">
                <a16:creationId xmlns:a16="http://schemas.microsoft.com/office/drawing/2014/main" id="{BDB1E758-F5E4-286D-3C05-82D85E3DA940}"/>
              </a:ext>
            </a:extLst>
          </p:cNvPr>
          <p:cNvPicPr>
            <a:picLocks noChangeAspect="1"/>
          </p:cNvPicPr>
          <p:nvPr/>
        </p:nvPicPr>
        <p:blipFill>
          <a:blip r:embed="rId7"/>
          <a:stretch>
            <a:fillRect/>
          </a:stretch>
        </p:blipFill>
        <p:spPr>
          <a:xfrm rot="16200000" flipV="1">
            <a:off x="13311378" y="2590410"/>
            <a:ext cx="1000396" cy="1515812"/>
          </a:xfrm>
          <a:prstGeom prst="rect">
            <a:avLst/>
          </a:prstGeom>
        </p:spPr>
      </p:pic>
      <p:pic>
        <p:nvPicPr>
          <p:cNvPr id="33" name="Picture 32">
            <a:extLst>
              <a:ext uri="{FF2B5EF4-FFF2-40B4-BE49-F238E27FC236}">
                <a16:creationId xmlns:a16="http://schemas.microsoft.com/office/drawing/2014/main" id="{585EC9F9-6996-5143-0090-468586496F63}"/>
              </a:ext>
            </a:extLst>
          </p:cNvPr>
          <p:cNvPicPr>
            <a:picLocks noChangeAspect="1"/>
          </p:cNvPicPr>
          <p:nvPr/>
        </p:nvPicPr>
        <p:blipFill>
          <a:blip r:embed="rId7"/>
          <a:stretch>
            <a:fillRect/>
          </a:stretch>
        </p:blipFill>
        <p:spPr>
          <a:xfrm rot="16200000" flipV="1">
            <a:off x="13463778" y="2742810"/>
            <a:ext cx="1000396" cy="1515812"/>
          </a:xfrm>
          <a:prstGeom prst="rect">
            <a:avLst/>
          </a:prstGeom>
        </p:spPr>
      </p:pic>
    </p:spTree>
    <p:extLst>
      <p:ext uri="{BB962C8B-B14F-4D97-AF65-F5344CB8AC3E}">
        <p14:creationId xmlns:p14="http://schemas.microsoft.com/office/powerpoint/2010/main" val="319956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9E33B9B-C04C-462D-BC45-0B38C2105832}"/>
              </a:ext>
            </a:extLst>
          </p:cNvPr>
          <p:cNvPicPr>
            <a:picLocks noChangeAspect="1"/>
          </p:cNvPicPr>
          <p:nvPr/>
        </p:nvPicPr>
        <p:blipFill>
          <a:blip r:embed="rId3"/>
          <a:srcRect t="37" b="37"/>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7C42C443-31BA-4455-A984-298E568AC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6" name="Slide Number Placeholder 15">
            <a:extLst>
              <a:ext uri="{FF2B5EF4-FFF2-40B4-BE49-F238E27FC236}">
                <a16:creationId xmlns:a16="http://schemas.microsoft.com/office/drawing/2014/main" id="{F29646E1-EE88-4F5D-AAB5-78A2255F6D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F61A60C-430A-21D0-F2F5-BDA273C0C728}"/>
              </a:ext>
            </a:extLst>
          </p:cNvPr>
          <p:cNvSpPr txBox="1"/>
          <p:nvPr/>
        </p:nvSpPr>
        <p:spPr>
          <a:xfrm>
            <a:off x="2773875" y="513105"/>
            <a:ext cx="713955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LEADERSHIP COMPETENCIES 101 – GAME COMPONENTS</a:t>
            </a:r>
            <a:endParaRPr kumimoji="0" lang="en-US" sz="2800" b="1" i="0" u="none" strike="noStrike" kern="1200" cap="none" spc="0" normalizeH="0" baseline="0" noProof="0">
              <a:ln>
                <a:noFill/>
              </a:ln>
              <a:solidFill>
                <a:schemeClr val="accent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6" name="Group 5">
            <a:extLst>
              <a:ext uri="{FF2B5EF4-FFF2-40B4-BE49-F238E27FC236}">
                <a16:creationId xmlns:a16="http://schemas.microsoft.com/office/drawing/2014/main" id="{CC42B209-B6C0-BFDF-9162-29868A0E54F4}"/>
              </a:ext>
            </a:extLst>
          </p:cNvPr>
          <p:cNvGrpSpPr/>
          <p:nvPr/>
        </p:nvGrpSpPr>
        <p:grpSpPr>
          <a:xfrm>
            <a:off x="10192749" y="1965825"/>
            <a:ext cx="778622" cy="558836"/>
            <a:chOff x="12195327" y="2982077"/>
            <a:chExt cx="1051140" cy="754428"/>
          </a:xfrm>
        </p:grpSpPr>
        <p:sp>
          <p:nvSpPr>
            <p:cNvPr id="7" name="Oval 6">
              <a:extLst>
                <a:ext uri="{FF2B5EF4-FFF2-40B4-BE49-F238E27FC236}">
                  <a16:creationId xmlns:a16="http://schemas.microsoft.com/office/drawing/2014/main" id="{CCA62089-6962-8538-FD25-6289C5B41BF6}"/>
                </a:ext>
              </a:extLst>
            </p:cNvPr>
            <p:cNvSpPr/>
            <p:nvPr/>
          </p:nvSpPr>
          <p:spPr>
            <a:xfrm>
              <a:off x="12437250" y="2982077"/>
              <a:ext cx="387567" cy="387567"/>
            </a:xfrm>
            <a:prstGeom prst="ellipse">
              <a:avLst/>
            </a:prstGeom>
            <a:solidFill>
              <a:srgbClr val="0070C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8" name="Oval 7">
              <a:extLst>
                <a:ext uri="{FF2B5EF4-FFF2-40B4-BE49-F238E27FC236}">
                  <a16:creationId xmlns:a16="http://schemas.microsoft.com/office/drawing/2014/main" id="{9C439ED8-5D01-414B-2F8C-29CEA72796BC}"/>
                </a:ext>
              </a:extLst>
            </p:cNvPr>
            <p:cNvSpPr/>
            <p:nvPr/>
          </p:nvSpPr>
          <p:spPr>
            <a:xfrm>
              <a:off x="12195327" y="3185072"/>
              <a:ext cx="387567" cy="387567"/>
            </a:xfrm>
            <a:prstGeom prst="ellipse">
              <a:avLst/>
            </a:prstGeom>
            <a:solidFill>
              <a:srgbClr val="0070C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9" name="Oval 8">
              <a:extLst>
                <a:ext uri="{FF2B5EF4-FFF2-40B4-BE49-F238E27FC236}">
                  <a16:creationId xmlns:a16="http://schemas.microsoft.com/office/drawing/2014/main" id="{8699FDEF-CD22-25BC-DB20-230B2225058A}"/>
                </a:ext>
              </a:extLst>
            </p:cNvPr>
            <p:cNvSpPr/>
            <p:nvPr/>
          </p:nvSpPr>
          <p:spPr>
            <a:xfrm>
              <a:off x="12538321" y="3299433"/>
              <a:ext cx="387567" cy="387567"/>
            </a:xfrm>
            <a:prstGeom prst="ellipse">
              <a:avLst/>
            </a:prstGeom>
            <a:solidFill>
              <a:srgbClr val="0070C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10" name="Oval 9">
              <a:extLst>
                <a:ext uri="{FF2B5EF4-FFF2-40B4-BE49-F238E27FC236}">
                  <a16:creationId xmlns:a16="http://schemas.microsoft.com/office/drawing/2014/main" id="{3A256522-3BF7-27EF-003B-F6F1AB4992C3}"/>
                </a:ext>
              </a:extLst>
            </p:cNvPr>
            <p:cNvSpPr/>
            <p:nvPr/>
          </p:nvSpPr>
          <p:spPr>
            <a:xfrm>
              <a:off x="12732104" y="3074393"/>
              <a:ext cx="387567" cy="387567"/>
            </a:xfrm>
            <a:prstGeom prst="ellipse">
              <a:avLst/>
            </a:prstGeom>
            <a:solidFill>
              <a:srgbClr val="0070C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11" name="Oval 10">
              <a:extLst>
                <a:ext uri="{FF2B5EF4-FFF2-40B4-BE49-F238E27FC236}">
                  <a16:creationId xmlns:a16="http://schemas.microsoft.com/office/drawing/2014/main" id="{A3C71103-9A1E-0BC7-9ABA-BDF743723426}"/>
                </a:ext>
              </a:extLst>
            </p:cNvPr>
            <p:cNvSpPr/>
            <p:nvPr/>
          </p:nvSpPr>
          <p:spPr>
            <a:xfrm>
              <a:off x="12858900" y="3348938"/>
              <a:ext cx="387567" cy="387567"/>
            </a:xfrm>
            <a:prstGeom prst="ellipse">
              <a:avLst/>
            </a:prstGeom>
            <a:solidFill>
              <a:srgbClr val="0070C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grpSp>
      <p:grpSp>
        <p:nvGrpSpPr>
          <p:cNvPr id="14" name="Group 13">
            <a:extLst>
              <a:ext uri="{FF2B5EF4-FFF2-40B4-BE49-F238E27FC236}">
                <a16:creationId xmlns:a16="http://schemas.microsoft.com/office/drawing/2014/main" id="{10444B7A-93D6-F776-CE37-C8AE05AD6C2D}"/>
              </a:ext>
            </a:extLst>
          </p:cNvPr>
          <p:cNvGrpSpPr/>
          <p:nvPr/>
        </p:nvGrpSpPr>
        <p:grpSpPr>
          <a:xfrm>
            <a:off x="9134812" y="1980317"/>
            <a:ext cx="778622" cy="558836"/>
            <a:chOff x="12195327" y="2982077"/>
            <a:chExt cx="1051140" cy="754428"/>
          </a:xfrm>
          <a:solidFill>
            <a:srgbClr val="FF0000"/>
          </a:solidFill>
        </p:grpSpPr>
        <p:sp>
          <p:nvSpPr>
            <p:cNvPr id="15" name="Oval 14">
              <a:extLst>
                <a:ext uri="{FF2B5EF4-FFF2-40B4-BE49-F238E27FC236}">
                  <a16:creationId xmlns:a16="http://schemas.microsoft.com/office/drawing/2014/main" id="{D75A20F3-9390-6268-3B64-0ED21F779420}"/>
                </a:ext>
              </a:extLst>
            </p:cNvPr>
            <p:cNvSpPr/>
            <p:nvPr/>
          </p:nvSpPr>
          <p:spPr>
            <a:xfrm>
              <a:off x="12437250" y="2982077"/>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17" name="Oval 16">
              <a:extLst>
                <a:ext uri="{FF2B5EF4-FFF2-40B4-BE49-F238E27FC236}">
                  <a16:creationId xmlns:a16="http://schemas.microsoft.com/office/drawing/2014/main" id="{B37053B6-E795-4BC8-B83C-8CA1DE200085}"/>
                </a:ext>
              </a:extLst>
            </p:cNvPr>
            <p:cNvSpPr/>
            <p:nvPr/>
          </p:nvSpPr>
          <p:spPr>
            <a:xfrm>
              <a:off x="12195327" y="3185072"/>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18" name="Oval 17">
              <a:extLst>
                <a:ext uri="{FF2B5EF4-FFF2-40B4-BE49-F238E27FC236}">
                  <a16:creationId xmlns:a16="http://schemas.microsoft.com/office/drawing/2014/main" id="{7AD268CD-D622-9EE7-EDE1-6270EDCE7D3B}"/>
                </a:ext>
              </a:extLst>
            </p:cNvPr>
            <p:cNvSpPr/>
            <p:nvPr/>
          </p:nvSpPr>
          <p:spPr>
            <a:xfrm>
              <a:off x="12538321" y="3299433"/>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19" name="Oval 18">
              <a:extLst>
                <a:ext uri="{FF2B5EF4-FFF2-40B4-BE49-F238E27FC236}">
                  <a16:creationId xmlns:a16="http://schemas.microsoft.com/office/drawing/2014/main" id="{9572CB43-DD65-A076-0484-AC3F21F2935E}"/>
                </a:ext>
              </a:extLst>
            </p:cNvPr>
            <p:cNvSpPr/>
            <p:nvPr/>
          </p:nvSpPr>
          <p:spPr>
            <a:xfrm>
              <a:off x="12732104" y="3074393"/>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20" name="Oval 19">
              <a:extLst>
                <a:ext uri="{FF2B5EF4-FFF2-40B4-BE49-F238E27FC236}">
                  <a16:creationId xmlns:a16="http://schemas.microsoft.com/office/drawing/2014/main" id="{597D4081-BDC0-E566-4DE1-D5F80D48FC2B}"/>
                </a:ext>
              </a:extLst>
            </p:cNvPr>
            <p:cNvSpPr/>
            <p:nvPr/>
          </p:nvSpPr>
          <p:spPr>
            <a:xfrm>
              <a:off x="12858900" y="3348938"/>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grpSp>
      <p:grpSp>
        <p:nvGrpSpPr>
          <p:cNvPr id="21" name="Group 20">
            <a:extLst>
              <a:ext uri="{FF2B5EF4-FFF2-40B4-BE49-F238E27FC236}">
                <a16:creationId xmlns:a16="http://schemas.microsoft.com/office/drawing/2014/main" id="{8E5D25A8-72EB-B450-9C77-280C06DA2BF3}"/>
              </a:ext>
            </a:extLst>
          </p:cNvPr>
          <p:cNvGrpSpPr/>
          <p:nvPr/>
        </p:nvGrpSpPr>
        <p:grpSpPr>
          <a:xfrm>
            <a:off x="8118724" y="1958156"/>
            <a:ext cx="778622" cy="558836"/>
            <a:chOff x="12195327" y="2982077"/>
            <a:chExt cx="1051140" cy="754428"/>
          </a:xfrm>
          <a:solidFill>
            <a:schemeClr val="bg1"/>
          </a:solidFill>
        </p:grpSpPr>
        <p:sp>
          <p:nvSpPr>
            <p:cNvPr id="22" name="Oval 21">
              <a:extLst>
                <a:ext uri="{FF2B5EF4-FFF2-40B4-BE49-F238E27FC236}">
                  <a16:creationId xmlns:a16="http://schemas.microsoft.com/office/drawing/2014/main" id="{507FBB4C-1251-4DB4-FCCA-DEA26EFCDD7F}"/>
                </a:ext>
              </a:extLst>
            </p:cNvPr>
            <p:cNvSpPr/>
            <p:nvPr/>
          </p:nvSpPr>
          <p:spPr>
            <a:xfrm>
              <a:off x="12437250" y="2982077"/>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23" name="Oval 22">
              <a:extLst>
                <a:ext uri="{FF2B5EF4-FFF2-40B4-BE49-F238E27FC236}">
                  <a16:creationId xmlns:a16="http://schemas.microsoft.com/office/drawing/2014/main" id="{2269E8BF-CB4A-8FE0-C8A0-D0FB217468BD}"/>
                </a:ext>
              </a:extLst>
            </p:cNvPr>
            <p:cNvSpPr/>
            <p:nvPr/>
          </p:nvSpPr>
          <p:spPr>
            <a:xfrm>
              <a:off x="12195327" y="3185072"/>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24" name="Oval 23">
              <a:extLst>
                <a:ext uri="{FF2B5EF4-FFF2-40B4-BE49-F238E27FC236}">
                  <a16:creationId xmlns:a16="http://schemas.microsoft.com/office/drawing/2014/main" id="{6502F289-6FDF-345E-82E6-6CC4E09CCAE7}"/>
                </a:ext>
              </a:extLst>
            </p:cNvPr>
            <p:cNvSpPr/>
            <p:nvPr/>
          </p:nvSpPr>
          <p:spPr>
            <a:xfrm>
              <a:off x="12538321" y="3299433"/>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25" name="Oval 24">
              <a:extLst>
                <a:ext uri="{FF2B5EF4-FFF2-40B4-BE49-F238E27FC236}">
                  <a16:creationId xmlns:a16="http://schemas.microsoft.com/office/drawing/2014/main" id="{B82C79CB-0326-05A1-4352-0A9BD082981D}"/>
                </a:ext>
              </a:extLst>
            </p:cNvPr>
            <p:cNvSpPr/>
            <p:nvPr/>
          </p:nvSpPr>
          <p:spPr>
            <a:xfrm>
              <a:off x="12732104" y="3074393"/>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26" name="Oval 25">
              <a:extLst>
                <a:ext uri="{FF2B5EF4-FFF2-40B4-BE49-F238E27FC236}">
                  <a16:creationId xmlns:a16="http://schemas.microsoft.com/office/drawing/2014/main" id="{31A9E6D9-6225-74BE-8F2D-9BD6F1D4BF1C}"/>
                </a:ext>
              </a:extLst>
            </p:cNvPr>
            <p:cNvSpPr/>
            <p:nvPr/>
          </p:nvSpPr>
          <p:spPr>
            <a:xfrm>
              <a:off x="12858900" y="3348938"/>
              <a:ext cx="387567" cy="387567"/>
            </a:xfrm>
            <a:prstGeom prst="ellipse">
              <a:avLst/>
            </a:prstGeom>
            <a:gr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a:p>
          </p:txBody>
        </p:sp>
      </p:grpSp>
      <p:pic>
        <p:nvPicPr>
          <p:cNvPr id="28" name="Picture 27">
            <a:extLst>
              <a:ext uri="{FF2B5EF4-FFF2-40B4-BE49-F238E27FC236}">
                <a16:creationId xmlns:a16="http://schemas.microsoft.com/office/drawing/2014/main" id="{075CEF68-01E7-FFF8-56CE-40839052D47D}"/>
              </a:ext>
            </a:extLst>
          </p:cNvPr>
          <p:cNvPicPr>
            <a:picLocks noChangeAspect="1"/>
          </p:cNvPicPr>
          <p:nvPr/>
        </p:nvPicPr>
        <p:blipFill>
          <a:blip r:embed="rId5"/>
          <a:stretch>
            <a:fillRect/>
          </a:stretch>
        </p:blipFill>
        <p:spPr>
          <a:xfrm>
            <a:off x="7507103" y="3918469"/>
            <a:ext cx="1000396" cy="1515812"/>
          </a:xfrm>
          <a:prstGeom prst="rect">
            <a:avLst/>
          </a:prstGeom>
        </p:spPr>
      </p:pic>
      <p:pic>
        <p:nvPicPr>
          <p:cNvPr id="29" name="Picture 28">
            <a:extLst>
              <a:ext uri="{FF2B5EF4-FFF2-40B4-BE49-F238E27FC236}">
                <a16:creationId xmlns:a16="http://schemas.microsoft.com/office/drawing/2014/main" id="{51E6B3CC-2557-4816-7C29-3AAB3A1CB3AE}"/>
              </a:ext>
            </a:extLst>
          </p:cNvPr>
          <p:cNvPicPr>
            <a:picLocks noChangeAspect="1"/>
          </p:cNvPicPr>
          <p:nvPr/>
        </p:nvPicPr>
        <p:blipFill>
          <a:blip r:embed="rId5"/>
          <a:stretch>
            <a:fillRect/>
          </a:stretch>
        </p:blipFill>
        <p:spPr>
          <a:xfrm>
            <a:off x="7659503" y="4070869"/>
            <a:ext cx="1000396" cy="1515812"/>
          </a:xfrm>
          <a:prstGeom prst="rect">
            <a:avLst/>
          </a:prstGeom>
        </p:spPr>
      </p:pic>
      <p:pic>
        <p:nvPicPr>
          <p:cNvPr id="30" name="Picture 29">
            <a:extLst>
              <a:ext uri="{FF2B5EF4-FFF2-40B4-BE49-F238E27FC236}">
                <a16:creationId xmlns:a16="http://schemas.microsoft.com/office/drawing/2014/main" id="{18951B5C-4C75-10EE-7493-A91A31795AEC}"/>
              </a:ext>
            </a:extLst>
          </p:cNvPr>
          <p:cNvPicPr>
            <a:picLocks noChangeAspect="1"/>
          </p:cNvPicPr>
          <p:nvPr/>
        </p:nvPicPr>
        <p:blipFill>
          <a:blip r:embed="rId5"/>
          <a:stretch>
            <a:fillRect/>
          </a:stretch>
        </p:blipFill>
        <p:spPr>
          <a:xfrm>
            <a:off x="7811903" y="4223269"/>
            <a:ext cx="1000396" cy="1515812"/>
          </a:xfrm>
          <a:prstGeom prst="rect">
            <a:avLst/>
          </a:prstGeom>
        </p:spPr>
      </p:pic>
      <p:pic>
        <p:nvPicPr>
          <p:cNvPr id="31" name="Picture 30">
            <a:extLst>
              <a:ext uri="{FF2B5EF4-FFF2-40B4-BE49-F238E27FC236}">
                <a16:creationId xmlns:a16="http://schemas.microsoft.com/office/drawing/2014/main" id="{2367BC15-08EB-327A-9A07-804728B464FF}"/>
              </a:ext>
            </a:extLst>
          </p:cNvPr>
          <p:cNvPicPr>
            <a:picLocks noChangeAspect="1"/>
          </p:cNvPicPr>
          <p:nvPr/>
        </p:nvPicPr>
        <p:blipFill>
          <a:blip r:embed="rId5"/>
          <a:stretch>
            <a:fillRect/>
          </a:stretch>
        </p:blipFill>
        <p:spPr>
          <a:xfrm>
            <a:off x="7964303" y="4375669"/>
            <a:ext cx="1000396" cy="1515812"/>
          </a:xfrm>
          <a:prstGeom prst="rect">
            <a:avLst/>
          </a:prstGeom>
        </p:spPr>
      </p:pic>
      <p:pic>
        <p:nvPicPr>
          <p:cNvPr id="32" name="Picture 31">
            <a:extLst>
              <a:ext uri="{FF2B5EF4-FFF2-40B4-BE49-F238E27FC236}">
                <a16:creationId xmlns:a16="http://schemas.microsoft.com/office/drawing/2014/main" id="{87DD7C42-1B86-AACC-B3C5-3EBDBC28A43F}"/>
              </a:ext>
            </a:extLst>
          </p:cNvPr>
          <p:cNvPicPr>
            <a:picLocks noChangeAspect="1"/>
          </p:cNvPicPr>
          <p:nvPr/>
        </p:nvPicPr>
        <p:blipFill>
          <a:blip r:embed="rId5"/>
          <a:stretch>
            <a:fillRect/>
          </a:stretch>
        </p:blipFill>
        <p:spPr>
          <a:xfrm>
            <a:off x="8116703" y="4528069"/>
            <a:ext cx="1000396" cy="1515812"/>
          </a:xfrm>
          <a:prstGeom prst="rect">
            <a:avLst/>
          </a:prstGeom>
        </p:spPr>
      </p:pic>
      <p:pic>
        <p:nvPicPr>
          <p:cNvPr id="33" name="Picture 32">
            <a:extLst>
              <a:ext uri="{FF2B5EF4-FFF2-40B4-BE49-F238E27FC236}">
                <a16:creationId xmlns:a16="http://schemas.microsoft.com/office/drawing/2014/main" id="{B6CD4A38-09C8-1B17-4108-74781E6D9649}"/>
              </a:ext>
            </a:extLst>
          </p:cNvPr>
          <p:cNvPicPr>
            <a:picLocks noChangeAspect="1"/>
          </p:cNvPicPr>
          <p:nvPr/>
        </p:nvPicPr>
        <p:blipFill>
          <a:blip r:embed="rId5"/>
          <a:stretch>
            <a:fillRect/>
          </a:stretch>
        </p:blipFill>
        <p:spPr>
          <a:xfrm>
            <a:off x="8269103" y="4680469"/>
            <a:ext cx="1000396" cy="1515812"/>
          </a:xfrm>
          <a:prstGeom prst="rect">
            <a:avLst/>
          </a:prstGeom>
        </p:spPr>
      </p:pic>
      <p:pic>
        <p:nvPicPr>
          <p:cNvPr id="34" name="Picture 33">
            <a:extLst>
              <a:ext uri="{FF2B5EF4-FFF2-40B4-BE49-F238E27FC236}">
                <a16:creationId xmlns:a16="http://schemas.microsoft.com/office/drawing/2014/main" id="{DF81F758-3C77-143B-A752-B0BADE786971}"/>
              </a:ext>
            </a:extLst>
          </p:cNvPr>
          <p:cNvPicPr>
            <a:picLocks noChangeAspect="1"/>
          </p:cNvPicPr>
          <p:nvPr/>
        </p:nvPicPr>
        <p:blipFill>
          <a:blip r:embed="rId5"/>
          <a:stretch>
            <a:fillRect/>
          </a:stretch>
        </p:blipFill>
        <p:spPr>
          <a:xfrm>
            <a:off x="8421503" y="4832869"/>
            <a:ext cx="1000396" cy="1515812"/>
          </a:xfrm>
          <a:prstGeom prst="rect">
            <a:avLst/>
          </a:prstGeom>
        </p:spPr>
      </p:pic>
      <p:sp>
        <p:nvSpPr>
          <p:cNvPr id="36" name="TextBox 35">
            <a:extLst>
              <a:ext uri="{FF2B5EF4-FFF2-40B4-BE49-F238E27FC236}">
                <a16:creationId xmlns:a16="http://schemas.microsoft.com/office/drawing/2014/main" id="{DBBD500F-501B-FA7F-9EF0-88672AB5BBE1}"/>
              </a:ext>
            </a:extLst>
          </p:cNvPr>
          <p:cNvSpPr txBox="1"/>
          <p:nvPr/>
        </p:nvSpPr>
        <p:spPr>
          <a:xfrm>
            <a:off x="2166985" y="6210967"/>
            <a:ext cx="2016707" cy="369332"/>
          </a:xfrm>
          <a:prstGeom prst="rect">
            <a:avLst/>
          </a:prstGeom>
          <a:noFill/>
        </p:spPr>
        <p:txBody>
          <a:bodyPr wrap="square" rtlCol="0">
            <a:spAutoFit/>
          </a:bodyPr>
          <a:lstStyle/>
          <a:p>
            <a:pPr algn="ctr"/>
            <a:r>
              <a:rPr lang="en-US"/>
              <a:t>Game Board</a:t>
            </a:r>
            <a:endParaRPr lang="en-AE"/>
          </a:p>
        </p:txBody>
      </p:sp>
      <p:sp>
        <p:nvSpPr>
          <p:cNvPr id="37" name="TextBox 36">
            <a:extLst>
              <a:ext uri="{FF2B5EF4-FFF2-40B4-BE49-F238E27FC236}">
                <a16:creationId xmlns:a16="http://schemas.microsoft.com/office/drawing/2014/main" id="{A1B3CDA2-C20A-64E3-2164-A611297196AA}"/>
              </a:ext>
            </a:extLst>
          </p:cNvPr>
          <p:cNvSpPr txBox="1"/>
          <p:nvPr/>
        </p:nvSpPr>
        <p:spPr>
          <a:xfrm>
            <a:off x="8441468" y="2666906"/>
            <a:ext cx="2435979" cy="646331"/>
          </a:xfrm>
          <a:prstGeom prst="rect">
            <a:avLst/>
          </a:prstGeom>
          <a:noFill/>
        </p:spPr>
        <p:txBody>
          <a:bodyPr wrap="square" rtlCol="0">
            <a:spAutoFit/>
          </a:bodyPr>
          <a:lstStyle/>
          <a:p>
            <a:pPr algn="ctr"/>
            <a:r>
              <a:rPr lang="en-US"/>
              <a:t>Colored Tokens for each team</a:t>
            </a:r>
            <a:endParaRPr lang="en-AE"/>
          </a:p>
        </p:txBody>
      </p:sp>
      <p:sp>
        <p:nvSpPr>
          <p:cNvPr id="38" name="TextBox 37">
            <a:extLst>
              <a:ext uri="{FF2B5EF4-FFF2-40B4-BE49-F238E27FC236}">
                <a16:creationId xmlns:a16="http://schemas.microsoft.com/office/drawing/2014/main" id="{37DA7CBD-0E44-BE0F-20A9-B936F687FD22}"/>
              </a:ext>
            </a:extLst>
          </p:cNvPr>
          <p:cNvSpPr txBox="1"/>
          <p:nvPr/>
        </p:nvSpPr>
        <p:spPr>
          <a:xfrm>
            <a:off x="9746634" y="5200457"/>
            <a:ext cx="1206230" cy="646331"/>
          </a:xfrm>
          <a:prstGeom prst="rect">
            <a:avLst/>
          </a:prstGeom>
          <a:noFill/>
        </p:spPr>
        <p:txBody>
          <a:bodyPr wrap="square" rtlCol="0">
            <a:spAutoFit/>
          </a:bodyPr>
          <a:lstStyle/>
          <a:p>
            <a:pPr algn="ctr"/>
            <a:r>
              <a:rPr lang="en-US"/>
              <a:t>One Set of Cards</a:t>
            </a:r>
            <a:endParaRPr lang="en-AE"/>
          </a:p>
        </p:txBody>
      </p:sp>
      <p:pic>
        <p:nvPicPr>
          <p:cNvPr id="4" name="Picture 3">
            <a:extLst>
              <a:ext uri="{FF2B5EF4-FFF2-40B4-BE49-F238E27FC236}">
                <a16:creationId xmlns:a16="http://schemas.microsoft.com/office/drawing/2014/main" id="{1CAC3A0C-7B1E-1B2D-3D65-7293A7C55F8C}"/>
              </a:ext>
            </a:extLst>
          </p:cNvPr>
          <p:cNvPicPr>
            <a:picLocks noChangeAspect="1"/>
          </p:cNvPicPr>
          <p:nvPr/>
        </p:nvPicPr>
        <p:blipFill>
          <a:blip r:embed="rId6"/>
          <a:stretch>
            <a:fillRect/>
          </a:stretch>
        </p:blipFill>
        <p:spPr>
          <a:xfrm rot="16200000">
            <a:off x="968242" y="1257682"/>
            <a:ext cx="4369025" cy="5321573"/>
          </a:xfrm>
          <a:prstGeom prst="rect">
            <a:avLst/>
          </a:prstGeom>
        </p:spPr>
      </p:pic>
      <p:pic>
        <p:nvPicPr>
          <p:cNvPr id="44" name="Picture 43">
            <a:extLst>
              <a:ext uri="{FF2B5EF4-FFF2-40B4-BE49-F238E27FC236}">
                <a16:creationId xmlns:a16="http://schemas.microsoft.com/office/drawing/2014/main" id="{EE9E6C77-71B7-16D3-E4E9-C99A36D1CC37}"/>
              </a:ext>
            </a:extLst>
          </p:cNvPr>
          <p:cNvPicPr>
            <a:picLocks noChangeAspect="1"/>
          </p:cNvPicPr>
          <p:nvPr/>
        </p:nvPicPr>
        <p:blipFill>
          <a:blip r:embed="rId7"/>
          <a:stretch>
            <a:fillRect/>
          </a:stretch>
        </p:blipFill>
        <p:spPr>
          <a:xfrm rot="16200000" flipV="1">
            <a:off x="12812220" y="472940"/>
            <a:ext cx="1364880" cy="2032716"/>
          </a:xfrm>
          <a:prstGeom prst="rect">
            <a:avLst/>
          </a:prstGeom>
        </p:spPr>
      </p:pic>
      <p:pic>
        <p:nvPicPr>
          <p:cNvPr id="45" name="Picture 44">
            <a:extLst>
              <a:ext uri="{FF2B5EF4-FFF2-40B4-BE49-F238E27FC236}">
                <a16:creationId xmlns:a16="http://schemas.microsoft.com/office/drawing/2014/main" id="{D2C94DFF-9852-B439-6C05-7CEEA8FE95D5}"/>
              </a:ext>
            </a:extLst>
          </p:cNvPr>
          <p:cNvPicPr>
            <a:picLocks noChangeAspect="1"/>
          </p:cNvPicPr>
          <p:nvPr/>
        </p:nvPicPr>
        <p:blipFill>
          <a:blip r:embed="rId8"/>
          <a:stretch>
            <a:fillRect/>
          </a:stretch>
        </p:blipFill>
        <p:spPr>
          <a:xfrm rot="16200000" flipV="1">
            <a:off x="13001528" y="611566"/>
            <a:ext cx="1364880" cy="2056630"/>
          </a:xfrm>
          <a:prstGeom prst="rect">
            <a:avLst/>
          </a:prstGeom>
        </p:spPr>
      </p:pic>
      <p:pic>
        <p:nvPicPr>
          <p:cNvPr id="46" name="Picture 45">
            <a:extLst>
              <a:ext uri="{FF2B5EF4-FFF2-40B4-BE49-F238E27FC236}">
                <a16:creationId xmlns:a16="http://schemas.microsoft.com/office/drawing/2014/main" id="{0EA7328F-5311-5366-6F88-4B3DFF85EE7C}"/>
              </a:ext>
            </a:extLst>
          </p:cNvPr>
          <p:cNvPicPr>
            <a:picLocks noChangeAspect="1"/>
          </p:cNvPicPr>
          <p:nvPr/>
        </p:nvPicPr>
        <p:blipFill>
          <a:blip r:embed="rId9"/>
          <a:stretch>
            <a:fillRect/>
          </a:stretch>
        </p:blipFill>
        <p:spPr>
          <a:xfrm rot="16200000" flipV="1">
            <a:off x="13242172" y="821607"/>
            <a:ext cx="1376715" cy="2060616"/>
          </a:xfrm>
          <a:prstGeom prst="rect">
            <a:avLst/>
          </a:prstGeom>
        </p:spPr>
      </p:pic>
    </p:spTree>
    <p:extLst>
      <p:ext uri="{BB962C8B-B14F-4D97-AF65-F5344CB8AC3E}">
        <p14:creationId xmlns:p14="http://schemas.microsoft.com/office/powerpoint/2010/main" val="2682052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9E33B9B-C04C-462D-BC45-0B38C2105832}"/>
              </a:ext>
            </a:extLst>
          </p:cNvPr>
          <p:cNvPicPr>
            <a:picLocks noChangeAspect="1"/>
          </p:cNvPicPr>
          <p:nvPr/>
        </p:nvPicPr>
        <p:blipFill>
          <a:blip r:embed="rId3"/>
          <a:srcRect t="37" b="37"/>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7C42C443-31BA-4455-A984-298E568AC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6" name="Slide Number Placeholder 15">
            <a:extLst>
              <a:ext uri="{FF2B5EF4-FFF2-40B4-BE49-F238E27FC236}">
                <a16:creationId xmlns:a16="http://schemas.microsoft.com/office/drawing/2014/main" id="{F29646E1-EE88-4F5D-AAB5-78A2255F6D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F61A60C-430A-21D0-F2F5-BDA273C0C728}"/>
              </a:ext>
            </a:extLst>
          </p:cNvPr>
          <p:cNvSpPr txBox="1"/>
          <p:nvPr/>
        </p:nvSpPr>
        <p:spPr>
          <a:xfrm>
            <a:off x="2773875" y="513105"/>
            <a:ext cx="713955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LEADERSHIP COMPETENCIES 101 – CARDS SAMPLE</a:t>
            </a:r>
            <a:endParaRPr kumimoji="0" lang="en-US" sz="2800" b="1" i="0" u="none" strike="noStrike" kern="1200" cap="none" spc="0" normalizeH="0" baseline="0" noProof="0">
              <a:ln>
                <a:noFill/>
              </a:ln>
              <a:solidFill>
                <a:schemeClr val="accent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a:extLst>
              <a:ext uri="{FF2B5EF4-FFF2-40B4-BE49-F238E27FC236}">
                <a16:creationId xmlns:a16="http://schemas.microsoft.com/office/drawing/2014/main" id="{51574F16-0399-5A44-87E5-BA19CA19E4AD}"/>
              </a:ext>
            </a:extLst>
          </p:cNvPr>
          <p:cNvPicPr>
            <a:picLocks noChangeAspect="1"/>
          </p:cNvPicPr>
          <p:nvPr/>
        </p:nvPicPr>
        <p:blipFill>
          <a:blip r:embed="rId5"/>
          <a:stretch>
            <a:fillRect/>
          </a:stretch>
        </p:blipFill>
        <p:spPr>
          <a:xfrm>
            <a:off x="582149" y="2110112"/>
            <a:ext cx="2197213" cy="3238666"/>
          </a:xfrm>
          <a:prstGeom prst="rect">
            <a:avLst/>
          </a:prstGeom>
        </p:spPr>
      </p:pic>
      <p:pic>
        <p:nvPicPr>
          <p:cNvPr id="14" name="Picture 13">
            <a:extLst>
              <a:ext uri="{FF2B5EF4-FFF2-40B4-BE49-F238E27FC236}">
                <a16:creationId xmlns:a16="http://schemas.microsoft.com/office/drawing/2014/main" id="{522B6A41-4D50-1518-4243-27A995A10CA2}"/>
              </a:ext>
            </a:extLst>
          </p:cNvPr>
          <p:cNvPicPr>
            <a:picLocks noChangeAspect="1"/>
          </p:cNvPicPr>
          <p:nvPr/>
        </p:nvPicPr>
        <p:blipFill>
          <a:blip r:embed="rId6"/>
          <a:stretch>
            <a:fillRect/>
          </a:stretch>
        </p:blipFill>
        <p:spPr>
          <a:xfrm>
            <a:off x="2779362" y="2437135"/>
            <a:ext cx="2197213" cy="3276768"/>
          </a:xfrm>
          <a:prstGeom prst="rect">
            <a:avLst/>
          </a:prstGeom>
        </p:spPr>
      </p:pic>
      <p:pic>
        <p:nvPicPr>
          <p:cNvPr id="17" name="Picture 16">
            <a:extLst>
              <a:ext uri="{FF2B5EF4-FFF2-40B4-BE49-F238E27FC236}">
                <a16:creationId xmlns:a16="http://schemas.microsoft.com/office/drawing/2014/main" id="{BF958F8C-5830-0F0A-4DD8-D148825A9E55}"/>
              </a:ext>
            </a:extLst>
          </p:cNvPr>
          <p:cNvPicPr>
            <a:picLocks noChangeAspect="1"/>
          </p:cNvPicPr>
          <p:nvPr/>
        </p:nvPicPr>
        <p:blipFill>
          <a:blip r:embed="rId7"/>
          <a:stretch>
            <a:fillRect/>
          </a:stretch>
        </p:blipFill>
        <p:spPr>
          <a:xfrm>
            <a:off x="4957524" y="2837464"/>
            <a:ext cx="2216264" cy="3283119"/>
          </a:xfrm>
          <a:prstGeom prst="rect">
            <a:avLst/>
          </a:prstGeom>
        </p:spPr>
      </p:pic>
      <p:sp>
        <p:nvSpPr>
          <p:cNvPr id="19" name="TextBox 18">
            <a:extLst>
              <a:ext uri="{FF2B5EF4-FFF2-40B4-BE49-F238E27FC236}">
                <a16:creationId xmlns:a16="http://schemas.microsoft.com/office/drawing/2014/main" id="{3A3979FD-6F18-8B2E-B02F-9CE0F379A725}"/>
              </a:ext>
            </a:extLst>
          </p:cNvPr>
          <p:cNvSpPr txBox="1"/>
          <p:nvPr/>
        </p:nvSpPr>
        <p:spPr>
          <a:xfrm>
            <a:off x="7579774" y="3002111"/>
            <a:ext cx="4206240" cy="2616101"/>
          </a:xfrm>
          <a:prstGeom prst="rect">
            <a:avLst/>
          </a:prstGeom>
          <a:noFill/>
        </p:spPr>
        <p:txBody>
          <a:bodyPr wrap="square">
            <a:spAutoFit/>
          </a:bodyPr>
          <a:lstStyle/>
          <a:p>
            <a:pPr marL="171450" indent="-171450" algn="just">
              <a:lnSpc>
                <a:spcPct val="100000"/>
              </a:lnSpc>
              <a:spcBef>
                <a:spcPts val="600"/>
              </a:spcBef>
              <a:spcAft>
                <a:spcPts val="600"/>
              </a:spcAft>
              <a:buFont typeface="Arial" panose="020B0604020202020204" pitchFamily="34" charset="0"/>
              <a:buChar char="•"/>
            </a:pPr>
            <a:r>
              <a:rPr lang="en-US" sz="1800" b="1">
                <a:solidFill>
                  <a:srgbClr val="40A374"/>
                </a:solidFill>
                <a:latin typeface="Century Gothic" panose="020B0502020202020204" pitchFamily="34" charset="0"/>
              </a:rPr>
              <a:t>Green Joker</a:t>
            </a:r>
            <a:r>
              <a:rPr lang="en-US" sz="1800">
                <a:latin typeface="Century Gothic" panose="020B0502020202020204" pitchFamily="34" charset="0"/>
              </a:rPr>
              <a:t>: Add a chip on any unoccupied cell.</a:t>
            </a:r>
            <a:endParaRPr lang="en-AE" sz="1800">
              <a:latin typeface="Century Gothic" panose="020B0502020202020204" pitchFamily="34" charset="0"/>
            </a:endParaRPr>
          </a:p>
          <a:p>
            <a:pPr marL="171450" indent="-171450" algn="just">
              <a:lnSpc>
                <a:spcPct val="100000"/>
              </a:lnSpc>
              <a:spcBef>
                <a:spcPts val="600"/>
              </a:spcBef>
              <a:spcAft>
                <a:spcPts val="600"/>
              </a:spcAft>
              <a:buFont typeface="Arial" panose="020B0604020202020204" pitchFamily="34" charset="0"/>
              <a:buChar char="•"/>
            </a:pPr>
            <a:r>
              <a:rPr lang="en-US" sz="1800" b="1">
                <a:solidFill>
                  <a:srgbClr val="3B6DAB"/>
                </a:solidFill>
                <a:latin typeface="Century Gothic" panose="020B0502020202020204" pitchFamily="34" charset="0"/>
              </a:rPr>
              <a:t>Blue Joker</a:t>
            </a:r>
            <a:r>
              <a:rPr lang="en-US" sz="1800">
                <a:latin typeface="Century Gothic" panose="020B0502020202020204" pitchFamily="34" charset="0"/>
              </a:rPr>
              <a:t>: Remove a chip from a competing team’s occupied cell.</a:t>
            </a:r>
            <a:endParaRPr lang="en-AE" sz="1800">
              <a:latin typeface="Century Gothic" panose="020B0502020202020204" pitchFamily="34" charset="0"/>
            </a:endParaRPr>
          </a:p>
          <a:p>
            <a:pPr marL="171450" indent="-171450" algn="just">
              <a:lnSpc>
                <a:spcPct val="100000"/>
              </a:lnSpc>
              <a:spcBef>
                <a:spcPts val="600"/>
              </a:spcBef>
              <a:spcAft>
                <a:spcPts val="600"/>
              </a:spcAft>
              <a:buFont typeface="Arial" panose="020B0604020202020204" pitchFamily="34" charset="0"/>
              <a:buChar char="•"/>
            </a:pPr>
            <a:r>
              <a:rPr lang="en-US" sz="1800" b="1">
                <a:solidFill>
                  <a:srgbClr val="58255D"/>
                </a:solidFill>
                <a:latin typeface="Century Gothic" panose="020B0502020202020204" pitchFamily="34" charset="0"/>
              </a:rPr>
              <a:t>Master Joker</a:t>
            </a:r>
            <a:r>
              <a:rPr lang="en-US" sz="1800">
                <a:latin typeface="Century Gothic" panose="020B0502020202020204" pitchFamily="34" charset="0"/>
              </a:rPr>
              <a:t>: Add a chip on any unoccupied cell OR remove a chip from a competing team’s occupied cell.</a:t>
            </a:r>
            <a:endParaRPr lang="en-AE" sz="1800">
              <a:latin typeface="Century Gothic" panose="020B0502020202020204" pitchFamily="34" charset="0"/>
            </a:endParaRPr>
          </a:p>
        </p:txBody>
      </p:sp>
    </p:spTree>
    <p:extLst>
      <p:ext uri="{BB962C8B-B14F-4D97-AF65-F5344CB8AC3E}">
        <p14:creationId xmlns:p14="http://schemas.microsoft.com/office/powerpoint/2010/main" val="399281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25611" y="260598"/>
            <a:ext cx="5545272" cy="1214820"/>
          </a:xfrm>
          <a:prstGeom prst="rect">
            <a:avLst/>
          </a:prstGeom>
        </p:spPr>
        <p:txBody>
          <a:bodyPr wrap="square" lIns="0" tIns="0" rIns="0" bIns="0" rtlCol="0" anchor="t">
            <a:spAutoFit/>
          </a:bodyPr>
          <a:lstStyle/>
          <a:p>
            <a:pPr>
              <a:lnSpc>
                <a:spcPts val="5015"/>
              </a:lnSpc>
              <a:spcBef>
                <a:spcPct val="0"/>
              </a:spcBef>
            </a:pPr>
            <a:r>
              <a:rPr lang="en-US" sz="2800">
                <a:latin typeface="Open Sans Extrabold" panose="020B0906030804020204" pitchFamily="34" charset="0"/>
                <a:ea typeface="Open Sans Extrabold" panose="020B0906030804020204" pitchFamily="34" charset="0"/>
                <a:cs typeface="Open Sans Extrabold" panose="020B0906030804020204" pitchFamily="34" charset="0"/>
              </a:rPr>
              <a:t>Al Futtaim Leadership Competencies Overview </a:t>
            </a:r>
          </a:p>
        </p:txBody>
      </p:sp>
      <p:pic>
        <p:nvPicPr>
          <p:cNvPr id="16" name="Picture 15">
            <a:extLst>
              <a:ext uri="{FF2B5EF4-FFF2-40B4-BE49-F238E27FC236}">
                <a16:creationId xmlns:a16="http://schemas.microsoft.com/office/drawing/2014/main" id="{030C1BE9-CAD3-4426-A749-8520EFF1D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597656" y="3495236"/>
            <a:ext cx="7304368" cy="109058"/>
          </a:xfrm>
          <a:prstGeom prst="rect">
            <a:avLst/>
          </a:prstGeom>
        </p:spPr>
      </p:pic>
      <p:sp>
        <p:nvSpPr>
          <p:cNvPr id="21" name="TextBox 20">
            <a:hlinkClick r:id="rId3" action="ppaction://hlinksldjump"/>
            <a:extLst>
              <a:ext uri="{FF2B5EF4-FFF2-40B4-BE49-F238E27FC236}">
                <a16:creationId xmlns:a16="http://schemas.microsoft.com/office/drawing/2014/main" id="{FFC90AEA-F2C1-4E49-9131-5DBF5BE234D4}"/>
              </a:ext>
            </a:extLst>
          </p:cNvPr>
          <p:cNvSpPr txBox="1"/>
          <p:nvPr/>
        </p:nvSpPr>
        <p:spPr>
          <a:xfrm>
            <a:off x="1070865" y="1922346"/>
            <a:ext cx="1120820" cy="1200329"/>
          </a:xfrm>
          <a:prstGeom prst="rect">
            <a:avLst/>
          </a:prstGeom>
          <a:noFill/>
        </p:spPr>
        <p:txBody>
          <a:bodyPr wrap="none" rtlCol="0">
            <a:spAutoFit/>
          </a:bodyPr>
          <a:lstStyle/>
          <a:p>
            <a:r>
              <a:rPr lang="en-US" sz="7200" b="1">
                <a:solidFill>
                  <a:srgbClr val="00B0F0"/>
                </a:solidFill>
                <a:latin typeface="Graphik Bold" panose="020B0503030202060203"/>
              </a:rPr>
              <a:t>01</a:t>
            </a:r>
          </a:p>
        </p:txBody>
      </p:sp>
      <p:cxnSp>
        <p:nvCxnSpPr>
          <p:cNvPr id="22" name="Straight Connector 21">
            <a:extLst>
              <a:ext uri="{FF2B5EF4-FFF2-40B4-BE49-F238E27FC236}">
                <a16:creationId xmlns:a16="http://schemas.microsoft.com/office/drawing/2014/main" id="{C5B3CABE-5505-4D6E-80D8-092EB6054002}"/>
              </a:ext>
            </a:extLst>
          </p:cNvPr>
          <p:cNvCxnSpPr>
            <a:cxnSpLocks/>
          </p:cNvCxnSpPr>
          <p:nvPr/>
        </p:nvCxnSpPr>
        <p:spPr>
          <a:xfrm>
            <a:off x="1272477" y="3097275"/>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24" name="TextBox 23">
            <a:hlinkClick r:id="rId3" action="ppaction://hlinksldjump"/>
            <a:extLst>
              <a:ext uri="{FF2B5EF4-FFF2-40B4-BE49-F238E27FC236}">
                <a16:creationId xmlns:a16="http://schemas.microsoft.com/office/drawing/2014/main" id="{CCC6FDDF-8830-4497-9FCB-13414F62EFB6}"/>
              </a:ext>
            </a:extLst>
          </p:cNvPr>
          <p:cNvSpPr txBox="1"/>
          <p:nvPr/>
        </p:nvSpPr>
        <p:spPr>
          <a:xfrm>
            <a:off x="1151031" y="5758940"/>
            <a:ext cx="3330451" cy="954107"/>
          </a:xfrm>
          <a:prstGeom prst="rect">
            <a:avLst/>
          </a:prstGeom>
          <a:noFill/>
        </p:spPr>
        <p:txBody>
          <a:bodyPr wrap="square" lIns="91440" tIns="45720" rIns="91440" bIns="45720" rtlCol="0" anchor="t">
            <a:spAutoFit/>
          </a:bodyPr>
          <a:lstStyle/>
          <a:p>
            <a:r>
              <a:rPr lang="en-US" sz="2400" b="1">
                <a:latin typeface="Open Sans"/>
                <a:ea typeface="Open Sans"/>
                <a:cs typeface="Open Sans"/>
              </a:rPr>
              <a:t>Board Game </a:t>
            </a:r>
            <a:endParaRPr lang="en-US">
              <a:latin typeface="Open Sans"/>
              <a:ea typeface="Open Sans"/>
              <a:cs typeface="Open Sans"/>
            </a:endParaRPr>
          </a:p>
          <a:p>
            <a:r>
              <a:rPr lang="en-US" sz="1600" b="1">
                <a:latin typeface="Open Sans"/>
                <a:ea typeface="Open Sans"/>
                <a:cs typeface="Open Sans"/>
              </a:rPr>
              <a:t>Leadership Competencies 101</a:t>
            </a:r>
            <a:endParaRPr lang="en-US">
              <a:latin typeface="Open Sans"/>
              <a:ea typeface="Open Sans"/>
              <a:cs typeface="Open Sans"/>
            </a:endParaRPr>
          </a:p>
          <a:p>
            <a:endParaRPr lang="en-US" sz="1600" b="1">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hlinkClick r:id="rId4" action="ppaction://hlinksldjump"/>
            <a:extLst>
              <a:ext uri="{FF2B5EF4-FFF2-40B4-BE49-F238E27FC236}">
                <a16:creationId xmlns:a16="http://schemas.microsoft.com/office/drawing/2014/main" id="{1A746F67-40A3-4681-9E92-E131EE58B759}"/>
              </a:ext>
            </a:extLst>
          </p:cNvPr>
          <p:cNvSpPr txBox="1"/>
          <p:nvPr/>
        </p:nvSpPr>
        <p:spPr>
          <a:xfrm>
            <a:off x="5333645" y="1899833"/>
            <a:ext cx="1120820" cy="1200329"/>
          </a:xfrm>
          <a:prstGeom prst="rect">
            <a:avLst/>
          </a:prstGeom>
          <a:noFill/>
        </p:spPr>
        <p:txBody>
          <a:bodyPr wrap="none" rtlCol="0">
            <a:spAutoFit/>
          </a:bodyPr>
          <a:lstStyle/>
          <a:p>
            <a:r>
              <a:rPr lang="en-US" sz="7200" b="1">
                <a:solidFill>
                  <a:srgbClr val="00B0F0"/>
                </a:solidFill>
                <a:latin typeface="Graphik Bold" panose="020B0503030202060203"/>
              </a:rPr>
              <a:t>02</a:t>
            </a:r>
          </a:p>
        </p:txBody>
      </p:sp>
      <p:cxnSp>
        <p:nvCxnSpPr>
          <p:cNvPr id="26" name="Straight Connector 25">
            <a:extLst>
              <a:ext uri="{FF2B5EF4-FFF2-40B4-BE49-F238E27FC236}">
                <a16:creationId xmlns:a16="http://schemas.microsoft.com/office/drawing/2014/main" id="{FDB3AB19-7593-448C-B3A0-287FF3FCDD5F}"/>
              </a:ext>
            </a:extLst>
          </p:cNvPr>
          <p:cNvCxnSpPr>
            <a:cxnSpLocks/>
          </p:cNvCxnSpPr>
          <p:nvPr/>
        </p:nvCxnSpPr>
        <p:spPr>
          <a:xfrm>
            <a:off x="5535257" y="3074762"/>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28" name="TextBox 27">
            <a:hlinkClick r:id="rId4" action="ppaction://hlinksldjump"/>
            <a:extLst>
              <a:ext uri="{FF2B5EF4-FFF2-40B4-BE49-F238E27FC236}">
                <a16:creationId xmlns:a16="http://schemas.microsoft.com/office/drawing/2014/main" id="{DDAAC987-EFC4-47F0-92D9-6FC0405A24B2}"/>
              </a:ext>
            </a:extLst>
          </p:cNvPr>
          <p:cNvSpPr txBox="1"/>
          <p:nvPr/>
        </p:nvSpPr>
        <p:spPr>
          <a:xfrm>
            <a:off x="5368657" y="3237701"/>
            <a:ext cx="3374510" cy="707886"/>
          </a:xfrm>
          <a:prstGeom prst="rect">
            <a:avLst/>
          </a:prstGeom>
          <a:noFill/>
        </p:spPr>
        <p:txBody>
          <a:bodyPr wrap="square" rtlCol="0">
            <a:spAutoFit/>
          </a:bodyPr>
          <a:lstStyle/>
          <a:p>
            <a:r>
              <a:rPr lang="en-US" sz="2400" b="1">
                <a:latin typeface="Open Sans" panose="020B0606030504020204" pitchFamily="34" charset="0"/>
                <a:ea typeface="Open Sans" panose="020B0606030504020204" pitchFamily="34" charset="0"/>
                <a:cs typeface="Open Sans" panose="020B0606030504020204" pitchFamily="34" charset="0"/>
              </a:rPr>
              <a:t>WHAT</a:t>
            </a:r>
            <a:r>
              <a:rPr lang="en-US" sz="1600" b="1">
                <a:latin typeface="Open Sans" panose="020B0606030504020204" pitchFamily="34" charset="0"/>
                <a:ea typeface="Open Sans" panose="020B0606030504020204" pitchFamily="34" charset="0"/>
                <a:cs typeface="Open Sans" panose="020B0606030504020204" pitchFamily="34" charset="0"/>
              </a:rPr>
              <a:t> is Al Futtaim Leadership Model?</a:t>
            </a:r>
          </a:p>
        </p:txBody>
      </p:sp>
      <p:sp>
        <p:nvSpPr>
          <p:cNvPr id="29" name="TextBox 28">
            <a:hlinkClick r:id="" action="ppaction://noaction"/>
            <a:extLst>
              <a:ext uri="{FF2B5EF4-FFF2-40B4-BE49-F238E27FC236}">
                <a16:creationId xmlns:a16="http://schemas.microsoft.com/office/drawing/2014/main" id="{F70D9397-6F4A-457C-AFD1-542B66E979EF}"/>
              </a:ext>
            </a:extLst>
          </p:cNvPr>
          <p:cNvSpPr txBox="1"/>
          <p:nvPr/>
        </p:nvSpPr>
        <p:spPr>
          <a:xfrm>
            <a:off x="1067033" y="4411682"/>
            <a:ext cx="1120820" cy="1200329"/>
          </a:xfrm>
          <a:prstGeom prst="rect">
            <a:avLst/>
          </a:prstGeom>
          <a:noFill/>
        </p:spPr>
        <p:txBody>
          <a:bodyPr wrap="none" rtlCol="0">
            <a:spAutoFit/>
          </a:bodyPr>
          <a:lstStyle/>
          <a:p>
            <a:r>
              <a:rPr lang="en-US" sz="7200" b="1">
                <a:solidFill>
                  <a:srgbClr val="00B0F0"/>
                </a:solidFill>
                <a:latin typeface="Graphik Bold" panose="020B0503030202060203"/>
              </a:rPr>
              <a:t>03</a:t>
            </a:r>
          </a:p>
        </p:txBody>
      </p:sp>
      <p:cxnSp>
        <p:nvCxnSpPr>
          <p:cNvPr id="30" name="Straight Connector 29">
            <a:extLst>
              <a:ext uri="{FF2B5EF4-FFF2-40B4-BE49-F238E27FC236}">
                <a16:creationId xmlns:a16="http://schemas.microsoft.com/office/drawing/2014/main" id="{FCA2FA01-2358-4ADB-AC62-36D5F4E54B20}"/>
              </a:ext>
            </a:extLst>
          </p:cNvPr>
          <p:cNvCxnSpPr>
            <a:cxnSpLocks/>
          </p:cNvCxnSpPr>
          <p:nvPr/>
        </p:nvCxnSpPr>
        <p:spPr>
          <a:xfrm>
            <a:off x="1268645" y="5586611"/>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2" name="TextBox 31">
            <a:hlinkClick r:id="" action="ppaction://noaction"/>
            <a:extLst>
              <a:ext uri="{FF2B5EF4-FFF2-40B4-BE49-F238E27FC236}">
                <a16:creationId xmlns:a16="http://schemas.microsoft.com/office/drawing/2014/main" id="{2A0BA397-8810-472C-B6A3-5E6BE0B1CAF5}"/>
              </a:ext>
            </a:extLst>
          </p:cNvPr>
          <p:cNvSpPr txBox="1"/>
          <p:nvPr/>
        </p:nvSpPr>
        <p:spPr>
          <a:xfrm>
            <a:off x="1147201" y="3273976"/>
            <a:ext cx="2887668" cy="707886"/>
          </a:xfrm>
          <a:prstGeom prst="rect">
            <a:avLst/>
          </a:prstGeom>
          <a:noFill/>
        </p:spPr>
        <p:txBody>
          <a:bodyPr wrap="square" lIns="91440" tIns="45720" rIns="91440" bIns="45720" rtlCol="0" anchor="t">
            <a:spAutoFit/>
          </a:bodyPr>
          <a:lstStyle/>
          <a:p>
            <a:r>
              <a:rPr lang="en-US" sz="2400" b="1">
                <a:latin typeface="Open Sans"/>
                <a:ea typeface="Open Sans"/>
                <a:cs typeface="Open Sans"/>
              </a:rPr>
              <a:t>WHAT</a:t>
            </a:r>
            <a:r>
              <a:rPr lang="en-US" sz="1600" b="1">
                <a:latin typeface="Open Sans"/>
                <a:ea typeface="Open Sans"/>
                <a:cs typeface="Open Sans"/>
              </a:rPr>
              <a:t> is a Leadership Competency Framework?</a:t>
            </a:r>
          </a:p>
        </p:txBody>
      </p:sp>
      <p:sp>
        <p:nvSpPr>
          <p:cNvPr id="33" name="TextBox 32">
            <a:hlinkClick r:id="" action="ppaction://noaction"/>
            <a:extLst>
              <a:ext uri="{FF2B5EF4-FFF2-40B4-BE49-F238E27FC236}">
                <a16:creationId xmlns:a16="http://schemas.microsoft.com/office/drawing/2014/main" id="{889FEB60-E6A5-487C-8274-CE9751187D3D}"/>
              </a:ext>
            </a:extLst>
          </p:cNvPr>
          <p:cNvSpPr txBox="1"/>
          <p:nvPr/>
        </p:nvSpPr>
        <p:spPr>
          <a:xfrm>
            <a:off x="5347931" y="4414569"/>
            <a:ext cx="1120820" cy="1200329"/>
          </a:xfrm>
          <a:prstGeom prst="rect">
            <a:avLst/>
          </a:prstGeom>
          <a:noFill/>
        </p:spPr>
        <p:txBody>
          <a:bodyPr wrap="none" rtlCol="0">
            <a:spAutoFit/>
          </a:bodyPr>
          <a:lstStyle/>
          <a:p>
            <a:r>
              <a:rPr lang="en-US" sz="7200" b="1">
                <a:solidFill>
                  <a:srgbClr val="00B0F0"/>
                </a:solidFill>
                <a:latin typeface="Graphik Bold" panose="020B0503030202060203"/>
              </a:rPr>
              <a:t>04</a:t>
            </a:r>
          </a:p>
        </p:txBody>
      </p:sp>
      <p:cxnSp>
        <p:nvCxnSpPr>
          <p:cNvPr id="34" name="Straight Connector 33">
            <a:extLst>
              <a:ext uri="{FF2B5EF4-FFF2-40B4-BE49-F238E27FC236}">
                <a16:creationId xmlns:a16="http://schemas.microsoft.com/office/drawing/2014/main" id="{46E9BBA1-1AFE-4095-AB22-1DA30E471B68}"/>
              </a:ext>
            </a:extLst>
          </p:cNvPr>
          <p:cNvCxnSpPr>
            <a:cxnSpLocks/>
          </p:cNvCxnSpPr>
          <p:nvPr/>
        </p:nvCxnSpPr>
        <p:spPr>
          <a:xfrm>
            <a:off x="5549543" y="5589498"/>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6" name="TextBox 35">
            <a:hlinkClick r:id="" action="ppaction://noaction"/>
            <a:extLst>
              <a:ext uri="{FF2B5EF4-FFF2-40B4-BE49-F238E27FC236}">
                <a16:creationId xmlns:a16="http://schemas.microsoft.com/office/drawing/2014/main" id="{16B30C8D-5F86-4D98-A84B-9F4DC3BFEA5A}"/>
              </a:ext>
            </a:extLst>
          </p:cNvPr>
          <p:cNvSpPr txBox="1"/>
          <p:nvPr/>
        </p:nvSpPr>
        <p:spPr>
          <a:xfrm>
            <a:off x="5372646" y="5752437"/>
            <a:ext cx="3965845" cy="707886"/>
          </a:xfrm>
          <a:prstGeom prst="rect">
            <a:avLst/>
          </a:prstGeom>
          <a:noFill/>
        </p:spPr>
        <p:txBody>
          <a:bodyPr wrap="square" lIns="91440" tIns="45720" rIns="91440" bIns="45720" rtlCol="0" anchor="t">
            <a:spAutoFit/>
          </a:bodyPr>
          <a:lstStyle/>
          <a:p>
            <a:r>
              <a:rPr lang="en-US" sz="2400" b="1">
                <a:latin typeface="Open Sans"/>
                <a:ea typeface="Open Sans"/>
                <a:cs typeface="Open Sans"/>
              </a:rPr>
              <a:t>HOW</a:t>
            </a:r>
            <a:r>
              <a:rPr lang="en-US" sz="1600" b="1">
                <a:latin typeface="Open Sans"/>
                <a:ea typeface="Open Sans"/>
                <a:cs typeface="Open Sans"/>
              </a:rPr>
              <a:t> will I apply the Al Futtaim Leadership Competencies?</a:t>
            </a:r>
          </a:p>
        </p:txBody>
      </p:sp>
      <p:pic>
        <p:nvPicPr>
          <p:cNvPr id="38" name="Picture 37" descr="A picture containing text, dark, image&#10;&#10;Description automatically generated">
            <a:extLst>
              <a:ext uri="{FF2B5EF4-FFF2-40B4-BE49-F238E27FC236}">
                <a16:creationId xmlns:a16="http://schemas.microsoft.com/office/drawing/2014/main" id="{7F8E9B2C-CAD9-42DB-9EBA-B6B9F29A2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71" y="-106440"/>
            <a:ext cx="4320322" cy="432032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96832-1049-3E2D-B6A5-646C0699EBC9}"/>
            </a:ext>
          </a:extLst>
        </p:cNvPr>
        <p:cNvGrpSpPr/>
        <p:nvPr/>
      </p:nvGrpSpPr>
      <p:grpSpPr>
        <a:xfrm>
          <a:off x="0" y="0"/>
          <a:ext cx="0" cy="0"/>
          <a:chOff x="0" y="0"/>
          <a:chExt cx="0" cy="0"/>
        </a:xfrm>
      </p:grpSpPr>
      <p:pic>
        <p:nvPicPr>
          <p:cNvPr id="106" name="Picture 2">
            <a:extLst>
              <a:ext uri="{FF2B5EF4-FFF2-40B4-BE49-F238E27FC236}">
                <a16:creationId xmlns:a16="http://schemas.microsoft.com/office/drawing/2014/main" id="{322FB1A5-241E-779F-C026-D061FCDF4FFB}"/>
              </a:ext>
            </a:extLst>
          </p:cNvPr>
          <p:cNvPicPr>
            <a:picLocks noChangeAspect="1"/>
          </p:cNvPicPr>
          <p:nvPr/>
        </p:nvPicPr>
        <p:blipFill>
          <a:blip r:embed="rId4"/>
          <a:srcRect t="37" b="37"/>
          <a:stretch>
            <a:fillRect/>
          </a:stretch>
        </p:blipFill>
        <p:spPr>
          <a:xfrm>
            <a:off x="-10" y="-11788"/>
            <a:ext cx="12192000" cy="6858000"/>
          </a:xfrm>
          <a:prstGeom prst="rect">
            <a:avLst/>
          </a:prstGeom>
        </p:spPr>
      </p:pic>
      <p:cxnSp>
        <p:nvCxnSpPr>
          <p:cNvPr id="54" name="Straight Connector 53">
            <a:extLst>
              <a:ext uri="{FF2B5EF4-FFF2-40B4-BE49-F238E27FC236}">
                <a16:creationId xmlns:a16="http://schemas.microsoft.com/office/drawing/2014/main" id="{E882A1D1-38B5-5A15-A491-A9F6B46A25A5}"/>
              </a:ext>
            </a:extLst>
          </p:cNvPr>
          <p:cNvCxnSpPr>
            <a:cxnSpLocks/>
          </p:cNvCxnSpPr>
          <p:nvPr/>
        </p:nvCxnSpPr>
        <p:spPr>
          <a:xfrm flipV="1">
            <a:off x="7443893" y="3038164"/>
            <a:ext cx="424966" cy="456361"/>
          </a:xfrm>
          <a:prstGeom prst="line">
            <a:avLst/>
          </a:prstGeom>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6BBBCF48-634E-341A-306D-7A750177CE67}"/>
              </a:ext>
            </a:extLst>
          </p:cNvPr>
          <p:cNvGrpSpPr/>
          <p:nvPr/>
        </p:nvGrpSpPr>
        <p:grpSpPr>
          <a:xfrm>
            <a:off x="4263740" y="2020527"/>
            <a:ext cx="3452510" cy="3447650"/>
            <a:chOff x="2150589" y="2149262"/>
            <a:chExt cx="3452510" cy="3447650"/>
          </a:xfrm>
        </p:grpSpPr>
        <p:grpSp>
          <p:nvGrpSpPr>
            <p:cNvPr id="97" name="Group 96">
              <a:extLst>
                <a:ext uri="{FF2B5EF4-FFF2-40B4-BE49-F238E27FC236}">
                  <a16:creationId xmlns:a16="http://schemas.microsoft.com/office/drawing/2014/main" id="{D66D5293-A2B0-9178-2730-956AC59C6225}"/>
                </a:ext>
              </a:extLst>
            </p:cNvPr>
            <p:cNvGrpSpPr/>
            <p:nvPr/>
          </p:nvGrpSpPr>
          <p:grpSpPr>
            <a:xfrm>
              <a:off x="2945713" y="2942706"/>
              <a:ext cx="1866545" cy="1866545"/>
              <a:chOff x="4851632" y="2184636"/>
              <a:chExt cx="2488727" cy="2488727"/>
            </a:xfrm>
            <a:effectLst/>
          </p:grpSpPr>
          <p:sp>
            <p:nvSpPr>
              <p:cNvPr id="129" name="Oval 128">
                <a:extLst>
                  <a:ext uri="{FF2B5EF4-FFF2-40B4-BE49-F238E27FC236}">
                    <a16:creationId xmlns:a16="http://schemas.microsoft.com/office/drawing/2014/main" id="{D67E6160-1F31-B0CE-117B-4771ED5BDE67}"/>
                  </a:ext>
                </a:extLst>
              </p:cNvPr>
              <p:cNvSpPr/>
              <p:nvPr/>
            </p:nvSpPr>
            <p:spPr>
              <a:xfrm>
                <a:off x="5287790" y="2620794"/>
                <a:ext cx="1616412" cy="1616412"/>
              </a:xfrm>
              <a:prstGeom prst="ellipse">
                <a:avLst/>
              </a:prstGeom>
              <a:noFill/>
              <a:ln w="76200">
                <a:solidFill>
                  <a:srgbClr val="2B4A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white"/>
                  </a:solidFill>
                  <a:latin typeface="Calibri" panose="020F0502020204030204" pitchFamily="34" charset="0"/>
                  <a:cs typeface="Calibri" panose="020F0502020204030204" pitchFamily="34" charset="0"/>
                </a:endParaRPr>
              </a:p>
            </p:txBody>
          </p:sp>
          <p:pic>
            <p:nvPicPr>
              <p:cNvPr id="130" name="Picture 129">
                <a:extLst>
                  <a:ext uri="{FF2B5EF4-FFF2-40B4-BE49-F238E27FC236}">
                    <a16:creationId xmlns:a16="http://schemas.microsoft.com/office/drawing/2014/main" id="{F28E9473-F2F9-D30D-01C2-A17A3A5EE6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7805" y="2962725"/>
                <a:ext cx="909866" cy="885603"/>
              </a:xfrm>
              <a:prstGeom prst="rect">
                <a:avLst/>
              </a:prstGeom>
            </p:spPr>
          </p:pic>
          <p:sp>
            <p:nvSpPr>
              <p:cNvPr id="131" name="Circle: Hollow 130">
                <a:extLst>
                  <a:ext uri="{FF2B5EF4-FFF2-40B4-BE49-F238E27FC236}">
                    <a16:creationId xmlns:a16="http://schemas.microsoft.com/office/drawing/2014/main" id="{1C0CB8D0-DC48-949C-A537-9B1299803986}"/>
                  </a:ext>
                </a:extLst>
              </p:cNvPr>
              <p:cNvSpPr/>
              <p:nvPr/>
            </p:nvSpPr>
            <p:spPr>
              <a:xfrm>
                <a:off x="4851632" y="2184636"/>
                <a:ext cx="2488727" cy="2488727"/>
              </a:xfrm>
              <a:prstGeom prst="donut">
                <a:avLst>
                  <a:gd name="adj" fmla="val 13292"/>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grpSp>
        <p:sp>
          <p:nvSpPr>
            <p:cNvPr id="98" name="Block Arc 97">
              <a:extLst>
                <a:ext uri="{FF2B5EF4-FFF2-40B4-BE49-F238E27FC236}">
                  <a16:creationId xmlns:a16="http://schemas.microsoft.com/office/drawing/2014/main" id="{EFF61472-9B62-4ECF-22B8-D6402AB2229C}"/>
                </a:ext>
              </a:extLst>
            </p:cNvPr>
            <p:cNvSpPr/>
            <p:nvPr/>
          </p:nvSpPr>
          <p:spPr>
            <a:xfrm rot="12776278">
              <a:off x="2150590" y="2151019"/>
              <a:ext cx="3439949" cy="3439949"/>
            </a:xfrm>
            <a:prstGeom prst="blockArc">
              <a:avLst>
                <a:gd name="adj1" fmla="val 19678662"/>
                <a:gd name="adj2" fmla="val 479576"/>
                <a:gd name="adj3" fmla="val 20656"/>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99" name="Block Arc 98">
              <a:extLst>
                <a:ext uri="{FF2B5EF4-FFF2-40B4-BE49-F238E27FC236}">
                  <a16:creationId xmlns:a16="http://schemas.microsoft.com/office/drawing/2014/main" id="{563F9C64-DBE4-436E-2E84-015405694786}"/>
                </a:ext>
              </a:extLst>
            </p:cNvPr>
            <p:cNvSpPr/>
            <p:nvPr/>
          </p:nvSpPr>
          <p:spPr>
            <a:xfrm rot="5635935">
              <a:off x="2162235" y="2161661"/>
              <a:ext cx="3418148" cy="3439949"/>
            </a:xfrm>
            <a:prstGeom prst="blockArc">
              <a:avLst>
                <a:gd name="adj1" fmla="val 18611423"/>
                <a:gd name="adj2" fmla="val 21263739"/>
                <a:gd name="adj3" fmla="val 20916"/>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67BCF030-B041-7A93-CF29-77C944902289}"/>
                </a:ext>
              </a:extLst>
            </p:cNvPr>
            <p:cNvSpPr txBox="1"/>
            <p:nvPr/>
          </p:nvSpPr>
          <p:spPr>
            <a:xfrm>
              <a:off x="4661559" y="4221172"/>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Managing Complexity</a:t>
              </a:r>
            </a:p>
          </p:txBody>
        </p:sp>
        <p:sp>
          <p:nvSpPr>
            <p:cNvPr id="109" name="TextBox 108">
              <a:extLst>
                <a:ext uri="{FF2B5EF4-FFF2-40B4-BE49-F238E27FC236}">
                  <a16:creationId xmlns:a16="http://schemas.microsoft.com/office/drawing/2014/main" id="{2B73FE16-B112-F3D6-635B-A20AED52111E}"/>
                </a:ext>
              </a:extLst>
            </p:cNvPr>
            <p:cNvSpPr txBox="1"/>
            <p:nvPr/>
          </p:nvSpPr>
          <p:spPr>
            <a:xfrm>
              <a:off x="2905860" y="2448687"/>
              <a:ext cx="772588"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0" name="TextBox 109">
              <a:extLst>
                <a:ext uri="{FF2B5EF4-FFF2-40B4-BE49-F238E27FC236}">
                  <a16:creationId xmlns:a16="http://schemas.microsoft.com/office/drawing/2014/main" id="{86B6FBC8-16EF-DA2B-F678-D27018167FC0}"/>
                </a:ext>
              </a:extLst>
            </p:cNvPr>
            <p:cNvSpPr txBox="1"/>
            <p:nvPr/>
          </p:nvSpPr>
          <p:spPr>
            <a:xfrm>
              <a:off x="2161986" y="3218335"/>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ea typeface="Open Sans" panose="020B0606030504020204" pitchFamily="34" charset="0"/>
                  <a:cs typeface="Open Sans" panose="020B0606030504020204" pitchFamily="34" charset="0"/>
                </a:rPr>
                <a:t>Goal Driven</a:t>
              </a:r>
              <a:endParaRPr lang="en-US" sz="1100">
                <a:solidFill>
                  <a:prstClr val="white"/>
                </a:solidFill>
                <a:ea typeface="Open Sans" panose="020B0606030504020204" pitchFamily="34" charset="0"/>
                <a:cs typeface="Open Sans" panose="020B0606030504020204" pitchFamily="34" charset="0"/>
              </a:endParaRPr>
            </a:p>
          </p:txBody>
        </p:sp>
        <p:sp>
          <p:nvSpPr>
            <p:cNvPr id="112" name="TextBox 111">
              <a:extLst>
                <a:ext uri="{FF2B5EF4-FFF2-40B4-BE49-F238E27FC236}">
                  <a16:creationId xmlns:a16="http://schemas.microsoft.com/office/drawing/2014/main" id="{960754DA-2A9B-3BE1-1B86-5DA76CB515A5}"/>
                </a:ext>
              </a:extLst>
            </p:cNvPr>
            <p:cNvSpPr txBox="1"/>
            <p:nvPr/>
          </p:nvSpPr>
          <p:spPr>
            <a:xfrm>
              <a:off x="2707472" y="4870803"/>
              <a:ext cx="805280" cy="415498"/>
            </a:xfrm>
            <a:prstGeom prst="rect">
              <a:avLst/>
            </a:prstGeom>
            <a:noFill/>
          </p:spPr>
          <p:txBody>
            <a:bodyPr wrap="square" rtlCol="0">
              <a:spAutoFit/>
            </a:bodyPr>
            <a:lstStyle/>
            <a:p>
              <a:pPr algn="r" defTabSz="685800">
                <a:defRPr/>
              </a:pPr>
              <a:r>
                <a:rPr lang="en-US" sz="1050" b="1">
                  <a:solidFill>
                    <a:prstClr val="white"/>
                  </a:solidFill>
                  <a:latin typeface="Calibri" panose="020F0502020204030204" pitchFamily="34" charset="0"/>
                  <a:cs typeface="Calibri" panose="020F0502020204030204" pitchFamily="34" charset="0"/>
                </a:rPr>
                <a:t>Developing talents</a:t>
              </a:r>
            </a:p>
          </p:txBody>
        </p:sp>
        <p:sp>
          <p:nvSpPr>
            <p:cNvPr id="113" name="TextBox 112">
              <a:extLst>
                <a:ext uri="{FF2B5EF4-FFF2-40B4-BE49-F238E27FC236}">
                  <a16:creationId xmlns:a16="http://schemas.microsoft.com/office/drawing/2014/main" id="{14F04FDA-1CEB-1AE0-F028-C61FD61F61AC}"/>
                </a:ext>
              </a:extLst>
            </p:cNvPr>
            <p:cNvSpPr txBox="1"/>
            <p:nvPr/>
          </p:nvSpPr>
          <p:spPr>
            <a:xfrm>
              <a:off x="3889920" y="4907578"/>
              <a:ext cx="1049481"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Engaging Leadership</a:t>
              </a:r>
              <a:endParaRPr lang="en-US" sz="1100">
                <a:solidFill>
                  <a:prstClr val="white"/>
                </a:solidFill>
                <a:cs typeface="Calibri" panose="020F0502020204030204" pitchFamily="34" charset="0"/>
              </a:endParaRPr>
            </a:p>
          </p:txBody>
        </p:sp>
        <p:sp>
          <p:nvSpPr>
            <p:cNvPr id="114" name="Block Arc 113">
              <a:extLst>
                <a:ext uri="{FF2B5EF4-FFF2-40B4-BE49-F238E27FC236}">
                  <a16:creationId xmlns:a16="http://schemas.microsoft.com/office/drawing/2014/main" id="{2B1CA73A-01EC-C529-9F27-9AD4E6B7407F}"/>
                </a:ext>
              </a:extLst>
            </p:cNvPr>
            <p:cNvSpPr/>
            <p:nvPr/>
          </p:nvSpPr>
          <p:spPr>
            <a:xfrm rot="14982772">
              <a:off x="2163150" y="2156963"/>
              <a:ext cx="3439949" cy="3439949"/>
            </a:xfrm>
            <a:prstGeom prst="blockArc">
              <a:avLst>
                <a:gd name="adj1" fmla="val 1280164"/>
                <a:gd name="adj2" fmla="val 3913451"/>
                <a:gd name="adj3" fmla="val 20660"/>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5" name="TextBox 114">
              <a:extLst>
                <a:ext uri="{FF2B5EF4-FFF2-40B4-BE49-F238E27FC236}">
                  <a16:creationId xmlns:a16="http://schemas.microsoft.com/office/drawing/2014/main" id="{0409166F-48BC-9291-BF3E-5A27F5120F96}"/>
                </a:ext>
              </a:extLst>
            </p:cNvPr>
            <p:cNvSpPr txBox="1"/>
            <p:nvPr/>
          </p:nvSpPr>
          <p:spPr>
            <a:xfrm>
              <a:off x="3777216" y="2410288"/>
              <a:ext cx="1218270"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Customer Centricity</a:t>
              </a:r>
              <a:endParaRPr lang="en-US" sz="1100">
                <a:solidFill>
                  <a:prstClr val="white"/>
                </a:solidFill>
                <a:cs typeface="Calibri" panose="020F0502020204030204" pitchFamily="34" charset="0"/>
              </a:endParaRPr>
            </a:p>
          </p:txBody>
        </p:sp>
        <p:sp>
          <p:nvSpPr>
            <p:cNvPr id="116" name="Block Arc 115">
              <a:extLst>
                <a:ext uri="{FF2B5EF4-FFF2-40B4-BE49-F238E27FC236}">
                  <a16:creationId xmlns:a16="http://schemas.microsoft.com/office/drawing/2014/main" id="{CCB44375-AC18-F1C3-5D18-A5C685EE1381}"/>
                </a:ext>
              </a:extLst>
            </p:cNvPr>
            <p:cNvSpPr/>
            <p:nvPr/>
          </p:nvSpPr>
          <p:spPr>
            <a:xfrm rot="9066691">
              <a:off x="2152010" y="2149262"/>
              <a:ext cx="3439949" cy="3439949"/>
            </a:xfrm>
            <a:prstGeom prst="blockArc">
              <a:avLst>
                <a:gd name="adj1" fmla="val 18022323"/>
                <a:gd name="adj2" fmla="val 20526550"/>
                <a:gd name="adj3" fmla="val 20712"/>
              </a:avLst>
            </a:prstGeom>
            <a:solidFill>
              <a:srgbClr val="7BC1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99FE2D21-A3ED-9C9C-1E54-9B4426D70F55}"/>
                </a:ext>
              </a:extLst>
            </p:cNvPr>
            <p:cNvSpPr txBox="1"/>
            <p:nvPr/>
          </p:nvSpPr>
          <p:spPr>
            <a:xfrm>
              <a:off x="2202487" y="4165341"/>
              <a:ext cx="833883"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18" name="Rectangle 117">
              <a:extLst>
                <a:ext uri="{FF2B5EF4-FFF2-40B4-BE49-F238E27FC236}">
                  <a16:creationId xmlns:a16="http://schemas.microsoft.com/office/drawing/2014/main" id="{33781F74-94AD-2FF0-33B4-DE52B5F8FAF6}"/>
                </a:ext>
              </a:extLst>
            </p:cNvPr>
            <p:cNvSpPr/>
            <p:nvPr/>
          </p:nvSpPr>
          <p:spPr>
            <a:xfrm>
              <a:off x="2817566" y="4873743"/>
              <a:ext cx="1080850" cy="430887"/>
            </a:xfrm>
            <a:prstGeom prst="rect">
              <a:avLst/>
            </a:prstGeom>
          </p:spPr>
          <p:txBody>
            <a:bodyPr wrap="square">
              <a:spAutoFit/>
            </a:bodyPr>
            <a:lstStyle/>
            <a:p>
              <a:pPr algn="ctr" defTabSz="685715">
                <a:buSzPts val="1000"/>
                <a:tabLst>
                  <a:tab pos="342900" algn="l"/>
                </a:tabLst>
                <a:defRPr/>
              </a:pPr>
              <a:r>
                <a:rPr lang="en-US" sz="1100" b="1">
                  <a:solidFill>
                    <a:prstClr val="white"/>
                  </a:solidFill>
                  <a:cs typeface="Calibri" panose="020F0502020204030204" pitchFamily="34" charset="0"/>
                </a:rPr>
                <a:t>Influence </a:t>
              </a:r>
            </a:p>
            <a:p>
              <a:pPr algn="ctr" defTabSz="685715">
                <a:buSzPts val="1000"/>
                <a:tabLst>
                  <a:tab pos="342900" algn="l"/>
                </a:tabLst>
                <a:defRPr/>
              </a:pPr>
              <a:r>
                <a:rPr lang="en-US" sz="1100" b="1">
                  <a:solidFill>
                    <a:prstClr val="white"/>
                  </a:solidFill>
                  <a:cs typeface="Calibri" panose="020F0502020204030204" pitchFamily="34" charset="0"/>
                </a:rPr>
                <a:t>&amp; Challenge</a:t>
              </a:r>
              <a:endParaRPr lang="en-US" sz="1100">
                <a:solidFill>
                  <a:prstClr val="white"/>
                </a:solidFill>
                <a:cs typeface="Calibri" panose="020F0502020204030204" pitchFamily="34" charset="0"/>
              </a:endParaRPr>
            </a:p>
          </p:txBody>
        </p:sp>
        <p:sp>
          <p:nvSpPr>
            <p:cNvPr id="119" name="Block Arc 118">
              <a:extLst>
                <a:ext uri="{FF2B5EF4-FFF2-40B4-BE49-F238E27FC236}">
                  <a16:creationId xmlns:a16="http://schemas.microsoft.com/office/drawing/2014/main" id="{D2B6EA42-96F8-9EE7-DBFC-DBEEE24F7C91}"/>
                </a:ext>
              </a:extLst>
            </p:cNvPr>
            <p:cNvSpPr/>
            <p:nvPr/>
          </p:nvSpPr>
          <p:spPr>
            <a:xfrm rot="14982772">
              <a:off x="2150597" y="2151019"/>
              <a:ext cx="3439949" cy="3439949"/>
            </a:xfrm>
            <a:prstGeom prst="blockArc">
              <a:avLst>
                <a:gd name="adj1" fmla="val 20050826"/>
                <a:gd name="adj2" fmla="val 1122482"/>
                <a:gd name="adj3" fmla="val 20941"/>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0" name="TextBox 119">
              <a:extLst>
                <a:ext uri="{FF2B5EF4-FFF2-40B4-BE49-F238E27FC236}">
                  <a16:creationId xmlns:a16="http://schemas.microsoft.com/office/drawing/2014/main" id="{E426FEAE-2FB1-F7A2-E118-E40FF99C3E5C}"/>
                </a:ext>
              </a:extLst>
            </p:cNvPr>
            <p:cNvSpPr txBox="1"/>
            <p:nvPr/>
          </p:nvSpPr>
          <p:spPr>
            <a:xfrm>
              <a:off x="2855703" y="2440286"/>
              <a:ext cx="89063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Commercial </a:t>
              </a:r>
            </a:p>
            <a:p>
              <a:pPr algn="ctr" defTabSz="685715">
                <a:buSzPts val="1000"/>
                <a:tabLst>
                  <a:tab pos="342900" algn="l"/>
                </a:tabLst>
                <a:defRPr/>
              </a:pPr>
              <a:r>
                <a:rPr lang="en-US" sz="1100" b="1">
                  <a:solidFill>
                    <a:prstClr val="white"/>
                  </a:solidFill>
                  <a:cs typeface="Calibri" panose="020F0502020204030204" pitchFamily="34" charset="0"/>
                </a:rPr>
                <a:t>Drive</a:t>
              </a:r>
            </a:p>
          </p:txBody>
        </p:sp>
        <p:sp>
          <p:nvSpPr>
            <p:cNvPr id="121" name="Block Arc 120">
              <a:extLst>
                <a:ext uri="{FF2B5EF4-FFF2-40B4-BE49-F238E27FC236}">
                  <a16:creationId xmlns:a16="http://schemas.microsoft.com/office/drawing/2014/main" id="{A9A2F73F-1EBF-655A-F6A3-D1065370587F}"/>
                </a:ext>
              </a:extLst>
            </p:cNvPr>
            <p:cNvSpPr/>
            <p:nvPr/>
          </p:nvSpPr>
          <p:spPr>
            <a:xfrm rot="9066691">
              <a:off x="2150589" y="2151018"/>
              <a:ext cx="3439949" cy="3439949"/>
            </a:xfrm>
            <a:prstGeom prst="blockArc">
              <a:avLst>
                <a:gd name="adj1" fmla="val 20722041"/>
                <a:gd name="adj2" fmla="val 1624464"/>
                <a:gd name="adj3" fmla="val 20809"/>
              </a:avLst>
            </a:prstGeom>
            <a:solidFill>
              <a:srgbClr val="007F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2" name="TextBox 121">
              <a:extLst>
                <a:ext uri="{FF2B5EF4-FFF2-40B4-BE49-F238E27FC236}">
                  <a16:creationId xmlns:a16="http://schemas.microsoft.com/office/drawing/2014/main" id="{4FC376AD-2398-98A6-F9FE-5DB2AED57CE2}"/>
                </a:ext>
              </a:extLst>
            </p:cNvPr>
            <p:cNvSpPr txBox="1"/>
            <p:nvPr/>
          </p:nvSpPr>
          <p:spPr>
            <a:xfrm>
              <a:off x="2216497" y="4186109"/>
              <a:ext cx="846992" cy="430887"/>
            </a:xfrm>
            <a:prstGeom prst="rect">
              <a:avLst/>
            </a:prstGeom>
            <a:noFill/>
          </p:spPr>
          <p:txBody>
            <a:bodyPr wrap="square" rtlCol="0">
              <a:spAutoFit/>
            </a:bodyPr>
            <a:lstStyle/>
            <a:p>
              <a:pPr algn="ctr" defTabSz="685715">
                <a:buSzPts val="1000"/>
                <a:tabLst>
                  <a:tab pos="342900" algn="l"/>
                </a:tabLst>
                <a:defRPr/>
              </a:pPr>
              <a:r>
                <a:rPr lang="en-US" sz="1070" b="1">
                  <a:solidFill>
                    <a:prstClr val="white"/>
                  </a:solidFill>
                  <a:ea typeface="Open Sans" panose="020B0606030504020204" pitchFamily="34" charset="0"/>
                  <a:cs typeface="Open Sans" panose="020B0606030504020204" pitchFamily="34" charset="0"/>
                </a:rPr>
                <a:t>Managing Complexity</a:t>
              </a:r>
            </a:p>
          </p:txBody>
        </p:sp>
        <p:sp>
          <p:nvSpPr>
            <p:cNvPr id="125" name="Rectangle 124">
              <a:extLst>
                <a:ext uri="{FF2B5EF4-FFF2-40B4-BE49-F238E27FC236}">
                  <a16:creationId xmlns:a16="http://schemas.microsoft.com/office/drawing/2014/main" id="{03D7D551-CDEA-A6FE-1A12-14D0651C0719}"/>
                </a:ext>
              </a:extLst>
            </p:cNvPr>
            <p:cNvSpPr/>
            <p:nvPr/>
          </p:nvSpPr>
          <p:spPr>
            <a:xfrm rot="21309999">
              <a:off x="3321868" y="3088089"/>
              <a:ext cx="990886" cy="416854"/>
            </a:xfrm>
            <a:prstGeom prst="rect">
              <a:avLst/>
            </a:prstGeom>
          </p:spPr>
          <p:txBody>
            <a:bodyPr wrap="square">
              <a:prstTxWarp prst="textArchUp">
                <a:avLst>
                  <a:gd name="adj" fmla="val 11057518"/>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Respect </a:t>
              </a:r>
            </a:p>
          </p:txBody>
        </p:sp>
        <p:sp>
          <p:nvSpPr>
            <p:cNvPr id="126" name="Rectangle 125">
              <a:extLst>
                <a:ext uri="{FF2B5EF4-FFF2-40B4-BE49-F238E27FC236}">
                  <a16:creationId xmlns:a16="http://schemas.microsoft.com/office/drawing/2014/main" id="{C19B66F0-6317-E152-695D-DBEF8696BCB6}"/>
                </a:ext>
              </a:extLst>
            </p:cNvPr>
            <p:cNvSpPr/>
            <p:nvPr/>
          </p:nvSpPr>
          <p:spPr>
            <a:xfrm rot="5400000">
              <a:off x="3783267" y="3593382"/>
              <a:ext cx="1166729" cy="535080"/>
            </a:xfrm>
            <a:prstGeom prst="rect">
              <a:avLst/>
            </a:prstGeom>
          </p:spPr>
          <p:txBody>
            <a:bodyPr wrap="square">
              <a:prstTxWarp prst="textArchUp">
                <a:avLst>
                  <a:gd name="adj" fmla="val 11323613"/>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Collaboration </a:t>
              </a:r>
            </a:p>
          </p:txBody>
        </p:sp>
        <p:sp>
          <p:nvSpPr>
            <p:cNvPr id="123" name="Block Arc 122">
              <a:extLst>
                <a:ext uri="{FF2B5EF4-FFF2-40B4-BE49-F238E27FC236}">
                  <a16:creationId xmlns:a16="http://schemas.microsoft.com/office/drawing/2014/main" id="{6592986A-EA84-2831-C909-91D99DC31189}"/>
                </a:ext>
              </a:extLst>
            </p:cNvPr>
            <p:cNvSpPr/>
            <p:nvPr/>
          </p:nvSpPr>
          <p:spPr>
            <a:xfrm rot="1734070">
              <a:off x="2150739" y="2156005"/>
              <a:ext cx="3439949" cy="3439949"/>
            </a:xfrm>
            <a:prstGeom prst="blockArc">
              <a:avLst>
                <a:gd name="adj1" fmla="val 19874700"/>
                <a:gd name="adj2" fmla="val 765153"/>
                <a:gd name="adj3" fmla="val 20732"/>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27" name="Rectangle 126">
              <a:extLst>
                <a:ext uri="{FF2B5EF4-FFF2-40B4-BE49-F238E27FC236}">
                  <a16:creationId xmlns:a16="http://schemas.microsoft.com/office/drawing/2014/main" id="{243CB42A-86E1-05FC-E5AC-E50C2E3C9358}"/>
                </a:ext>
              </a:extLst>
            </p:cNvPr>
            <p:cNvSpPr/>
            <p:nvPr/>
          </p:nvSpPr>
          <p:spPr>
            <a:xfrm rot="4875791">
              <a:off x="2781441" y="3662763"/>
              <a:ext cx="1092396" cy="503452"/>
            </a:xfrm>
            <a:prstGeom prst="rect">
              <a:avLst/>
            </a:prstGeom>
          </p:spPr>
          <p:txBody>
            <a:bodyPr wrap="square">
              <a:prstTxWarp prst="textArchDown">
                <a:avLst>
                  <a:gd name="adj" fmla="val 140597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Integrity </a:t>
              </a:r>
            </a:p>
          </p:txBody>
        </p:sp>
        <p:sp>
          <p:nvSpPr>
            <p:cNvPr id="124" name="TextBox 123">
              <a:extLst>
                <a:ext uri="{FF2B5EF4-FFF2-40B4-BE49-F238E27FC236}">
                  <a16:creationId xmlns:a16="http://schemas.microsoft.com/office/drawing/2014/main" id="{D279A835-B428-721F-222E-6E3F8AA134B1}"/>
                </a:ext>
              </a:extLst>
            </p:cNvPr>
            <p:cNvSpPr txBox="1"/>
            <p:nvPr/>
          </p:nvSpPr>
          <p:spPr>
            <a:xfrm>
              <a:off x="4661559" y="4132993"/>
              <a:ext cx="901055"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Change Agile</a:t>
              </a:r>
              <a:endParaRPr lang="en-US" sz="1100">
                <a:solidFill>
                  <a:prstClr val="white"/>
                </a:solidFill>
                <a:cs typeface="Calibri" panose="020F0502020204030204" pitchFamily="34" charset="0"/>
              </a:endParaRPr>
            </a:p>
          </p:txBody>
        </p:sp>
        <p:sp>
          <p:nvSpPr>
            <p:cNvPr id="128" name="Rectangle 127">
              <a:extLst>
                <a:ext uri="{FF2B5EF4-FFF2-40B4-BE49-F238E27FC236}">
                  <a16:creationId xmlns:a16="http://schemas.microsoft.com/office/drawing/2014/main" id="{E7D100A2-5731-A34F-76D9-A867198DA1F9}"/>
                </a:ext>
              </a:extLst>
            </p:cNvPr>
            <p:cNvSpPr/>
            <p:nvPr/>
          </p:nvSpPr>
          <p:spPr>
            <a:xfrm>
              <a:off x="3348004" y="4122462"/>
              <a:ext cx="1059894" cy="582553"/>
            </a:xfrm>
            <a:prstGeom prst="rect">
              <a:avLst/>
            </a:prstGeom>
          </p:spPr>
          <p:txBody>
            <a:bodyPr wrap="square">
              <a:prstTxWarp prst="textArchDown">
                <a:avLst>
                  <a:gd name="adj" fmla="val 988236"/>
                </a:avLst>
              </a:prstTxWarp>
              <a:spAutoFit/>
            </a:bodyPr>
            <a:lstStyle/>
            <a:p>
              <a:pPr algn="ctr" defTabSz="685800">
                <a:defRPr/>
              </a:pPr>
              <a:r>
                <a:rPr lang="en-US" sz="2100" b="1">
                  <a:solidFill>
                    <a:prstClr val="white"/>
                  </a:solidFill>
                  <a:latin typeface="Calibri" panose="020F0502020204030204" pitchFamily="34" charset="0"/>
                  <a:cs typeface="Calibri" panose="020F0502020204030204" pitchFamily="34" charset="0"/>
                </a:rPr>
                <a:t>We value Excellence </a:t>
              </a:r>
            </a:p>
          </p:txBody>
        </p:sp>
        <p:sp>
          <p:nvSpPr>
            <p:cNvPr id="107" name="Block Arc 106">
              <a:extLst>
                <a:ext uri="{FF2B5EF4-FFF2-40B4-BE49-F238E27FC236}">
                  <a16:creationId xmlns:a16="http://schemas.microsoft.com/office/drawing/2014/main" id="{045B1DCF-3DF0-6C9C-1291-E59BF84249DE}"/>
                </a:ext>
              </a:extLst>
            </p:cNvPr>
            <p:cNvSpPr/>
            <p:nvPr/>
          </p:nvSpPr>
          <p:spPr>
            <a:xfrm rot="20556388">
              <a:off x="2150597" y="2151020"/>
              <a:ext cx="3439949" cy="3439949"/>
            </a:xfrm>
            <a:prstGeom prst="blockArc">
              <a:avLst>
                <a:gd name="adj1" fmla="val 20219796"/>
                <a:gd name="adj2" fmla="val 871660"/>
                <a:gd name="adj3" fmla="val 20618"/>
              </a:avLst>
            </a:prstGeom>
            <a:solidFill>
              <a:srgbClr val="0150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500">
                <a:solidFill>
                  <a:prstClr val="black"/>
                </a:solidFill>
                <a:latin typeface="Calibri" panose="020F0502020204030204" pitchFamily="34" charset="0"/>
                <a:cs typeface="Calibri" panose="020F0502020204030204" pitchFamily="34" charset="0"/>
              </a:endParaRPr>
            </a:p>
          </p:txBody>
        </p:sp>
        <p:sp>
          <p:nvSpPr>
            <p:cNvPr id="111" name="TextBox 110">
              <a:extLst>
                <a:ext uri="{FF2B5EF4-FFF2-40B4-BE49-F238E27FC236}">
                  <a16:creationId xmlns:a16="http://schemas.microsoft.com/office/drawing/2014/main" id="{38E2E7EC-063D-A767-1118-F9811B7B7CD7}"/>
                </a:ext>
              </a:extLst>
            </p:cNvPr>
            <p:cNvSpPr txBox="1"/>
            <p:nvPr/>
          </p:nvSpPr>
          <p:spPr>
            <a:xfrm>
              <a:off x="4729270" y="3189564"/>
              <a:ext cx="864624" cy="430887"/>
            </a:xfrm>
            <a:prstGeom prst="rect">
              <a:avLst/>
            </a:prstGeom>
            <a:noFill/>
          </p:spPr>
          <p:txBody>
            <a:bodyPr wrap="square" rtlCol="0">
              <a:spAutoFit/>
            </a:bodyPr>
            <a:lstStyle/>
            <a:p>
              <a:pPr algn="ctr" defTabSz="685715">
                <a:buSzPts val="1000"/>
                <a:tabLst>
                  <a:tab pos="342900" algn="l"/>
                </a:tabLst>
                <a:defRPr/>
              </a:pPr>
              <a:r>
                <a:rPr lang="en-US" sz="1100" b="1">
                  <a:solidFill>
                    <a:prstClr val="white"/>
                  </a:solidFill>
                  <a:cs typeface="Calibri" panose="020F0502020204030204" pitchFamily="34" charset="0"/>
                </a:rPr>
                <a:t>Future Proofing</a:t>
              </a:r>
              <a:endParaRPr lang="en-US" sz="1100">
                <a:solidFill>
                  <a:prstClr val="white"/>
                </a:solidFill>
                <a:cs typeface="Calibri" panose="020F0502020204030204" pitchFamily="34" charset="0"/>
              </a:endParaRPr>
            </a:p>
          </p:txBody>
        </p:sp>
      </p:grpSp>
      <p:cxnSp>
        <p:nvCxnSpPr>
          <p:cNvPr id="65" name="Straight Connector 64">
            <a:extLst>
              <a:ext uri="{FF2B5EF4-FFF2-40B4-BE49-F238E27FC236}">
                <a16:creationId xmlns:a16="http://schemas.microsoft.com/office/drawing/2014/main" id="{BACA3723-020A-38A7-42A1-08B59C1C4082}"/>
              </a:ext>
            </a:extLst>
          </p:cNvPr>
          <p:cNvCxnSpPr>
            <a:cxnSpLocks/>
          </p:cNvCxnSpPr>
          <p:nvPr/>
        </p:nvCxnSpPr>
        <p:spPr>
          <a:xfrm>
            <a:off x="7009838" y="5137255"/>
            <a:ext cx="461622" cy="406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95A1AA8-64A2-D128-E6CB-E13103B5E0A9}"/>
              </a:ext>
            </a:extLst>
          </p:cNvPr>
          <p:cNvCxnSpPr>
            <a:cxnSpLocks/>
          </p:cNvCxnSpPr>
          <p:nvPr/>
        </p:nvCxnSpPr>
        <p:spPr>
          <a:xfrm flipV="1">
            <a:off x="7504908" y="4365956"/>
            <a:ext cx="247874" cy="167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71A9A50-EE98-8D0F-9B12-E02FDB0A2F10}"/>
              </a:ext>
            </a:extLst>
          </p:cNvPr>
          <p:cNvCxnSpPr>
            <a:cxnSpLocks/>
          </p:cNvCxnSpPr>
          <p:nvPr/>
        </p:nvCxnSpPr>
        <p:spPr>
          <a:xfrm flipV="1">
            <a:off x="6999210" y="1845548"/>
            <a:ext cx="466542" cy="466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C1FD1D1-401B-65D5-FF85-AC5AAC4AD01C}"/>
              </a:ext>
            </a:extLst>
          </p:cNvPr>
          <p:cNvCxnSpPr>
            <a:cxnSpLocks/>
          </p:cNvCxnSpPr>
          <p:nvPr/>
        </p:nvCxnSpPr>
        <p:spPr>
          <a:xfrm flipH="1" flipV="1">
            <a:off x="4203466" y="3038454"/>
            <a:ext cx="152223" cy="129327"/>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AD09079-77E5-2942-8BA7-AF6FAD4B5343}"/>
              </a:ext>
            </a:extLst>
          </p:cNvPr>
          <p:cNvSpPr/>
          <p:nvPr/>
        </p:nvSpPr>
        <p:spPr>
          <a:xfrm>
            <a:off x="821757" y="1652605"/>
            <a:ext cx="2607557" cy="938719"/>
          </a:xfrm>
          <a:prstGeom prst="rect">
            <a:avLst/>
          </a:prstGeom>
        </p:spPr>
        <p:txBody>
          <a:bodyPr wrap="square">
            <a:spAutoFit/>
          </a:bodyPr>
          <a:lstStyle/>
          <a:p>
            <a:pPr algn="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An entrepreneurial mindset; recognize and seize opportunities; take measured risk into account. Focus on initiatives that drive  business advancement.</a:t>
            </a:r>
          </a:p>
        </p:txBody>
      </p:sp>
      <p:sp>
        <p:nvSpPr>
          <p:cNvPr id="34" name="Rectangle 33">
            <a:extLst>
              <a:ext uri="{FF2B5EF4-FFF2-40B4-BE49-F238E27FC236}">
                <a16:creationId xmlns:a16="http://schemas.microsoft.com/office/drawing/2014/main" id="{965AD84C-63B2-0FAC-83B5-ECA126DFEDA1}"/>
              </a:ext>
            </a:extLst>
          </p:cNvPr>
          <p:cNvSpPr/>
          <p:nvPr/>
        </p:nvSpPr>
        <p:spPr>
          <a:xfrm>
            <a:off x="532985" y="2885361"/>
            <a:ext cx="2870230" cy="938719"/>
          </a:xfrm>
          <a:prstGeom prst="rect">
            <a:avLst/>
          </a:prstGeom>
          <a:noFill/>
        </p:spPr>
        <p:txBody>
          <a:bodyPr wrap="square">
            <a:spAutoFit/>
          </a:bodyPr>
          <a:lstStyle/>
          <a:p>
            <a:pPr algn="r" defTabSz="685715">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Results focused, delivering stretching outcomes both as an individual and through teams, with no fear of failure, showing enthusiasm and self-motivation to perform.</a:t>
            </a:r>
          </a:p>
        </p:txBody>
      </p:sp>
      <p:sp>
        <p:nvSpPr>
          <p:cNvPr id="38" name="Rectangle 37">
            <a:extLst>
              <a:ext uri="{FF2B5EF4-FFF2-40B4-BE49-F238E27FC236}">
                <a16:creationId xmlns:a16="http://schemas.microsoft.com/office/drawing/2014/main" id="{FF6D3207-4061-E09D-2297-6C9DB04BF58A}"/>
              </a:ext>
            </a:extLst>
          </p:cNvPr>
          <p:cNvSpPr/>
          <p:nvPr/>
        </p:nvSpPr>
        <p:spPr>
          <a:xfrm>
            <a:off x="608722" y="4122450"/>
            <a:ext cx="2795065" cy="938719"/>
          </a:xfrm>
          <a:prstGeom prst="rect">
            <a:avLst/>
          </a:prstGeom>
          <a:noFill/>
        </p:spPr>
        <p:txBody>
          <a:bodyPr wrap="square">
            <a:spAutoFit/>
          </a:bodyPr>
          <a:lstStyle/>
          <a:p>
            <a:pPr algn="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Confident managing the various challenges that our increasingly complex workplace and roles demand: global, digital, competitor, consumer, employees.</a:t>
            </a:r>
          </a:p>
        </p:txBody>
      </p:sp>
      <p:sp>
        <p:nvSpPr>
          <p:cNvPr id="44" name="Rectangle 43">
            <a:extLst>
              <a:ext uri="{FF2B5EF4-FFF2-40B4-BE49-F238E27FC236}">
                <a16:creationId xmlns:a16="http://schemas.microsoft.com/office/drawing/2014/main" id="{AC364FEE-35E2-4A98-EA4B-401D27CA9E42}"/>
              </a:ext>
            </a:extLst>
          </p:cNvPr>
          <p:cNvSpPr/>
          <p:nvPr/>
        </p:nvSpPr>
        <p:spPr>
          <a:xfrm>
            <a:off x="592051" y="5526259"/>
            <a:ext cx="2815490" cy="938719"/>
          </a:xfrm>
          <a:prstGeom prst="rect">
            <a:avLst/>
          </a:prstGeom>
        </p:spPr>
        <p:txBody>
          <a:bodyPr wrap="square">
            <a:spAutoFit/>
          </a:bodyPr>
          <a:lstStyle/>
          <a:p>
            <a:pPr algn="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Create positive momentum by persuading the organization, demonstrating personal courage, and an ability to durably align different opinions.</a:t>
            </a:r>
          </a:p>
        </p:txBody>
      </p:sp>
      <p:cxnSp>
        <p:nvCxnSpPr>
          <p:cNvPr id="52" name="Straight Connector 51">
            <a:extLst>
              <a:ext uri="{FF2B5EF4-FFF2-40B4-BE49-F238E27FC236}">
                <a16:creationId xmlns:a16="http://schemas.microsoft.com/office/drawing/2014/main" id="{5B10C8AC-4B39-A02E-6BA4-371254EE4C79}"/>
              </a:ext>
            </a:extLst>
          </p:cNvPr>
          <p:cNvCxnSpPr/>
          <p:nvPr/>
        </p:nvCxnSpPr>
        <p:spPr>
          <a:xfrm>
            <a:off x="7465752" y="1846761"/>
            <a:ext cx="9060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017F300-CA9D-05CF-C9AA-319721F4D1FB}"/>
              </a:ext>
            </a:extLst>
          </p:cNvPr>
          <p:cNvCxnSpPr/>
          <p:nvPr/>
        </p:nvCxnSpPr>
        <p:spPr>
          <a:xfrm>
            <a:off x="7868859" y="3038164"/>
            <a:ext cx="5378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ED6AE2-268F-4937-031C-D19F382568ED}"/>
              </a:ext>
            </a:extLst>
          </p:cNvPr>
          <p:cNvCxnSpPr>
            <a:cxnSpLocks/>
          </p:cNvCxnSpPr>
          <p:nvPr/>
        </p:nvCxnSpPr>
        <p:spPr>
          <a:xfrm flipH="1" flipV="1">
            <a:off x="4509579" y="2003383"/>
            <a:ext cx="408005" cy="378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29E1834-DB2B-2143-FD54-5C4E3E0E491F}"/>
              </a:ext>
            </a:extLst>
          </p:cNvPr>
          <p:cNvCxnSpPr/>
          <p:nvPr/>
        </p:nvCxnSpPr>
        <p:spPr>
          <a:xfrm>
            <a:off x="7748512" y="4367652"/>
            <a:ext cx="7718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410898-66ED-A900-F0F5-1DB7437F7826}"/>
              </a:ext>
            </a:extLst>
          </p:cNvPr>
          <p:cNvCxnSpPr/>
          <p:nvPr/>
        </p:nvCxnSpPr>
        <p:spPr>
          <a:xfrm>
            <a:off x="7471460" y="5543526"/>
            <a:ext cx="6605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6CF6260-B79E-57BC-CC67-03951D0B8001}"/>
              </a:ext>
            </a:extLst>
          </p:cNvPr>
          <p:cNvCxnSpPr/>
          <p:nvPr/>
        </p:nvCxnSpPr>
        <p:spPr>
          <a:xfrm flipH="1">
            <a:off x="3830339" y="2003383"/>
            <a:ext cx="679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6AF89D1-7350-9BF7-6C31-0067980E04B6}"/>
              </a:ext>
            </a:extLst>
          </p:cNvPr>
          <p:cNvCxnSpPr/>
          <p:nvPr/>
        </p:nvCxnSpPr>
        <p:spPr>
          <a:xfrm flipH="1">
            <a:off x="3528708" y="3038454"/>
            <a:ext cx="679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BF6C145-155E-A610-C6AD-FA76272E9106}"/>
              </a:ext>
            </a:extLst>
          </p:cNvPr>
          <p:cNvCxnSpPr>
            <a:cxnSpLocks/>
          </p:cNvCxnSpPr>
          <p:nvPr/>
        </p:nvCxnSpPr>
        <p:spPr>
          <a:xfrm flipH="1" flipV="1">
            <a:off x="4206895" y="4315431"/>
            <a:ext cx="240324" cy="158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3A2A27-D4FF-4A3A-E7EB-2794EDA35E2F}"/>
              </a:ext>
            </a:extLst>
          </p:cNvPr>
          <p:cNvCxnSpPr>
            <a:cxnSpLocks/>
          </p:cNvCxnSpPr>
          <p:nvPr/>
        </p:nvCxnSpPr>
        <p:spPr>
          <a:xfrm flipH="1">
            <a:off x="3736767" y="4315978"/>
            <a:ext cx="4739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A10B25A-645B-242D-DA5C-FB9AA1B8231F}"/>
              </a:ext>
            </a:extLst>
          </p:cNvPr>
          <p:cNvCxnSpPr>
            <a:cxnSpLocks/>
          </p:cNvCxnSpPr>
          <p:nvPr/>
        </p:nvCxnSpPr>
        <p:spPr>
          <a:xfrm flipH="1">
            <a:off x="4726720" y="5337978"/>
            <a:ext cx="496543" cy="494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EA09303-998B-F011-AD8A-9C6E57354122}"/>
              </a:ext>
            </a:extLst>
          </p:cNvPr>
          <p:cNvCxnSpPr/>
          <p:nvPr/>
        </p:nvCxnSpPr>
        <p:spPr>
          <a:xfrm flipH="1">
            <a:off x="3820343" y="5834436"/>
            <a:ext cx="910858" cy="0"/>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35F087B3-8AB5-2078-0C9C-2C2594AEA4D6}"/>
              </a:ext>
            </a:extLst>
          </p:cNvPr>
          <p:cNvSpPr/>
          <p:nvPr/>
        </p:nvSpPr>
        <p:spPr>
          <a:xfrm>
            <a:off x="3823437" y="196409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F405AE7-7EA1-209B-4C22-9F0955C1C713}"/>
              </a:ext>
            </a:extLst>
          </p:cNvPr>
          <p:cNvSpPr/>
          <p:nvPr/>
        </p:nvSpPr>
        <p:spPr>
          <a:xfrm>
            <a:off x="3507322" y="2997656"/>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4C3865A-B1CD-D6C6-BE33-C2448FE8FFDF}"/>
              </a:ext>
            </a:extLst>
          </p:cNvPr>
          <p:cNvSpPr/>
          <p:nvPr/>
        </p:nvSpPr>
        <p:spPr>
          <a:xfrm>
            <a:off x="3722826" y="4280630"/>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9905645-061D-FF7F-CE56-DB86A346D115}"/>
              </a:ext>
            </a:extLst>
          </p:cNvPr>
          <p:cNvSpPr/>
          <p:nvPr/>
        </p:nvSpPr>
        <p:spPr>
          <a:xfrm>
            <a:off x="3806478" y="581163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880CC2F-B72D-F23B-F92F-165D4BA4E7D0}"/>
              </a:ext>
            </a:extLst>
          </p:cNvPr>
          <p:cNvSpPr/>
          <p:nvPr/>
        </p:nvSpPr>
        <p:spPr>
          <a:xfrm>
            <a:off x="8314978" y="1809895"/>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9398580F-DC19-1CB5-D0B2-8CF9BC8AF585}"/>
              </a:ext>
            </a:extLst>
          </p:cNvPr>
          <p:cNvSpPr/>
          <p:nvPr/>
        </p:nvSpPr>
        <p:spPr>
          <a:xfrm>
            <a:off x="8363878" y="3014783"/>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8FB1B0D-177B-A4AE-58B2-C834F605111B}"/>
              </a:ext>
            </a:extLst>
          </p:cNvPr>
          <p:cNvSpPr/>
          <p:nvPr/>
        </p:nvSpPr>
        <p:spPr>
          <a:xfrm>
            <a:off x="8480052" y="4334096"/>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01B8CAD-99D3-ACE6-A890-4D920A1E87F5}"/>
              </a:ext>
            </a:extLst>
          </p:cNvPr>
          <p:cNvSpPr/>
          <p:nvPr/>
        </p:nvSpPr>
        <p:spPr>
          <a:xfrm>
            <a:off x="8119743" y="5509970"/>
            <a:ext cx="67111" cy="67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ACA08ED6-5847-49D7-6DD8-B2E1DDAFE4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92" name="Rectangle 91">
            <a:extLst>
              <a:ext uri="{FF2B5EF4-FFF2-40B4-BE49-F238E27FC236}">
                <a16:creationId xmlns:a16="http://schemas.microsoft.com/office/drawing/2014/main" id="{9B8233B9-D318-5F5A-27E7-DBE76D400326}"/>
              </a:ext>
            </a:extLst>
          </p:cNvPr>
          <p:cNvSpPr/>
          <p:nvPr/>
        </p:nvSpPr>
        <p:spPr>
          <a:xfrm>
            <a:off x="937521" y="1390932"/>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Commercial Drive</a:t>
            </a:r>
          </a:p>
        </p:txBody>
      </p:sp>
      <p:sp>
        <p:nvSpPr>
          <p:cNvPr id="93" name="Rectangle 92">
            <a:extLst>
              <a:ext uri="{FF2B5EF4-FFF2-40B4-BE49-F238E27FC236}">
                <a16:creationId xmlns:a16="http://schemas.microsoft.com/office/drawing/2014/main" id="{FD096DDC-A7A7-1712-15BE-2E5E078782B6}"/>
              </a:ext>
            </a:extLst>
          </p:cNvPr>
          <p:cNvSpPr/>
          <p:nvPr/>
        </p:nvSpPr>
        <p:spPr>
          <a:xfrm>
            <a:off x="904754" y="2660826"/>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Goal Driven</a:t>
            </a:r>
          </a:p>
        </p:txBody>
      </p:sp>
      <p:sp>
        <p:nvSpPr>
          <p:cNvPr id="94" name="Rectangle 93">
            <a:extLst>
              <a:ext uri="{FF2B5EF4-FFF2-40B4-BE49-F238E27FC236}">
                <a16:creationId xmlns:a16="http://schemas.microsoft.com/office/drawing/2014/main" id="{701A1CB8-17C7-FBAC-4FE3-754199A60D48}"/>
              </a:ext>
            </a:extLst>
          </p:cNvPr>
          <p:cNvSpPr/>
          <p:nvPr/>
        </p:nvSpPr>
        <p:spPr>
          <a:xfrm>
            <a:off x="912704" y="3883185"/>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Managing Complexity</a:t>
            </a:r>
          </a:p>
        </p:txBody>
      </p:sp>
      <p:sp>
        <p:nvSpPr>
          <p:cNvPr id="95" name="Rectangle 94">
            <a:extLst>
              <a:ext uri="{FF2B5EF4-FFF2-40B4-BE49-F238E27FC236}">
                <a16:creationId xmlns:a16="http://schemas.microsoft.com/office/drawing/2014/main" id="{A559B261-A387-C6D5-F17B-94CE9312E1D1}"/>
              </a:ext>
            </a:extLst>
          </p:cNvPr>
          <p:cNvSpPr/>
          <p:nvPr/>
        </p:nvSpPr>
        <p:spPr>
          <a:xfrm>
            <a:off x="900369" y="5256977"/>
            <a:ext cx="2491793" cy="276999"/>
          </a:xfrm>
          <a:prstGeom prst="rect">
            <a:avLst/>
          </a:prstGeom>
        </p:spPr>
        <p:txBody>
          <a:bodyPr wrap="square">
            <a:spAutoFit/>
          </a:bodyPr>
          <a:lstStyle/>
          <a:p>
            <a:pPr algn="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Influence &amp; Challenge</a:t>
            </a:r>
          </a:p>
        </p:txBody>
      </p:sp>
      <p:sp>
        <p:nvSpPr>
          <p:cNvPr id="101" name="TextBox 100">
            <a:extLst>
              <a:ext uri="{FF2B5EF4-FFF2-40B4-BE49-F238E27FC236}">
                <a16:creationId xmlns:a16="http://schemas.microsoft.com/office/drawing/2014/main" id="{529DC121-D35C-11BB-FA8E-AAF5738C7FF0}"/>
              </a:ext>
            </a:extLst>
          </p:cNvPr>
          <p:cNvSpPr txBox="1"/>
          <p:nvPr/>
        </p:nvSpPr>
        <p:spPr>
          <a:xfrm>
            <a:off x="2660047" y="260072"/>
            <a:ext cx="6671891" cy="954107"/>
          </a:xfrm>
          <a:prstGeom prst="rect">
            <a:avLst/>
          </a:prstGeom>
          <a:noFill/>
        </p:spPr>
        <p:txBody>
          <a:bodyPr wrap="square" rtlCol="0">
            <a:spAutoFit/>
          </a:bodyPr>
          <a:lstStyle/>
          <a:p>
            <a:pPr algn="ctr"/>
            <a:r>
              <a:rPr lang="en-US" sz="2800">
                <a:solidFill>
                  <a:srgbClr val="009FE3"/>
                </a:solidFill>
                <a:latin typeface="Graphik Semibold" panose="020B0703030202060203" pitchFamily="34" charset="0"/>
                <a:ea typeface="Open Sans Extrabold" panose="020B0906030804020204" pitchFamily="34" charset="0"/>
                <a:cs typeface="Open Sans Extrabold" panose="020B0906030804020204" pitchFamily="34" charset="0"/>
              </a:rPr>
              <a:t>8 LEADERSHIP COMPETENCIES</a:t>
            </a:r>
          </a:p>
          <a:p>
            <a:pPr algn="ctr"/>
            <a:r>
              <a:rPr lang="en-US" sz="2800">
                <a:latin typeface="Graphik Semibold" panose="020B0703030202060203" pitchFamily="34" charset="0"/>
                <a:ea typeface="Open Sans Extrabold" panose="020B0906030804020204" pitchFamily="34" charset="0"/>
                <a:cs typeface="Open Sans Extrabold" panose="020B0906030804020204" pitchFamily="34" charset="0"/>
              </a:rPr>
              <a:t> FOR SUCCESS</a:t>
            </a:r>
          </a:p>
        </p:txBody>
      </p:sp>
      <p:sp>
        <p:nvSpPr>
          <p:cNvPr id="78" name="Rectangle 77">
            <a:extLst>
              <a:ext uri="{FF2B5EF4-FFF2-40B4-BE49-F238E27FC236}">
                <a16:creationId xmlns:a16="http://schemas.microsoft.com/office/drawing/2014/main" id="{9AB9CAAF-9814-DA88-C43B-FB9C01D7F6F5}"/>
              </a:ext>
            </a:extLst>
          </p:cNvPr>
          <p:cNvSpPr/>
          <p:nvPr/>
        </p:nvSpPr>
        <p:spPr>
          <a:xfrm>
            <a:off x="8617784" y="1492285"/>
            <a:ext cx="2607557" cy="769441"/>
          </a:xfrm>
          <a:prstGeom prst="rect">
            <a:avLst/>
          </a:prstGeom>
        </p:spPr>
        <p:txBody>
          <a:bodyPr wrap="square">
            <a:spAutoFit/>
          </a:bodyPr>
          <a:lstStyle/>
          <a:p>
            <a:pP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Works to delight internal and external customers with exceptional service and products, acting as a trusted advisor.</a:t>
            </a:r>
          </a:p>
        </p:txBody>
      </p:sp>
      <p:sp>
        <p:nvSpPr>
          <p:cNvPr id="80" name="Rectangle 79">
            <a:extLst>
              <a:ext uri="{FF2B5EF4-FFF2-40B4-BE49-F238E27FC236}">
                <a16:creationId xmlns:a16="http://schemas.microsoft.com/office/drawing/2014/main" id="{203332D1-5A99-1F80-345C-CCB761359C94}"/>
              </a:ext>
            </a:extLst>
          </p:cNvPr>
          <p:cNvSpPr/>
          <p:nvPr/>
        </p:nvSpPr>
        <p:spPr>
          <a:xfrm>
            <a:off x="8617784" y="2661541"/>
            <a:ext cx="2795064" cy="769441"/>
          </a:xfrm>
          <a:prstGeom prst="rect">
            <a:avLst/>
          </a:prstGeom>
          <a:noFill/>
        </p:spPr>
        <p:txBody>
          <a:bodyPr wrap="square">
            <a:spAutoFit/>
          </a:bodyPr>
          <a:lstStyle/>
          <a:p>
            <a:pPr defTabSz="685715">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Demonstrate an unquestionable willingness to learn everyday, un-learn old approaches, and partner with others to assist them in doing the same.</a:t>
            </a:r>
          </a:p>
        </p:txBody>
      </p:sp>
      <p:sp>
        <p:nvSpPr>
          <p:cNvPr id="81" name="Rectangle 80">
            <a:extLst>
              <a:ext uri="{FF2B5EF4-FFF2-40B4-BE49-F238E27FC236}">
                <a16:creationId xmlns:a16="http://schemas.microsoft.com/office/drawing/2014/main" id="{3FD05315-6EC5-5ACC-397B-959BD46B39F8}"/>
              </a:ext>
            </a:extLst>
          </p:cNvPr>
          <p:cNvSpPr/>
          <p:nvPr/>
        </p:nvSpPr>
        <p:spPr>
          <a:xfrm>
            <a:off x="8617784" y="3835130"/>
            <a:ext cx="2795065" cy="1107996"/>
          </a:xfrm>
          <a:prstGeom prst="rect">
            <a:avLst/>
          </a:prstGeom>
          <a:noFill/>
        </p:spPr>
        <p:txBody>
          <a:bodyPr wrap="square">
            <a:spAutoFit/>
          </a:bodyPr>
          <a:lstStyle/>
          <a:p>
            <a:pP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Anticipate and lead change: adapt actions, accordingly, demonstrate tolerance for ambiguity; have a comfort with uncertainty. Shows flexibility in adjusting own views and objectives in order to achieve a shared goal.</a:t>
            </a: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 </a:t>
            </a:r>
            <a:endParaRPr lang="en-US" sz="11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Rectangle 99">
            <a:extLst>
              <a:ext uri="{FF2B5EF4-FFF2-40B4-BE49-F238E27FC236}">
                <a16:creationId xmlns:a16="http://schemas.microsoft.com/office/drawing/2014/main" id="{4541D44B-79FD-DF90-FF11-56F325C931AB}"/>
              </a:ext>
            </a:extLst>
          </p:cNvPr>
          <p:cNvSpPr/>
          <p:nvPr/>
        </p:nvSpPr>
        <p:spPr>
          <a:xfrm>
            <a:off x="8617784" y="5454839"/>
            <a:ext cx="2815490" cy="938719"/>
          </a:xfrm>
          <a:prstGeom prst="rect">
            <a:avLst/>
          </a:prstGeom>
        </p:spPr>
        <p:txBody>
          <a:bodyPr wrap="square">
            <a:spAutoFit/>
          </a:bodyPr>
          <a:lstStyle/>
          <a:p>
            <a:pPr defTabSz="685715" fontAlgn="ctr">
              <a:buSzPts val="1000"/>
              <a:tabLst>
                <a:tab pos="342900" algn="l"/>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Inspire people through a compelling vision fueled by a culture of support, enablement and empathy. Building a safe environment for employees to be at their best, feel included and valued. </a:t>
            </a:r>
          </a:p>
        </p:txBody>
      </p:sp>
      <p:sp>
        <p:nvSpPr>
          <p:cNvPr id="102" name="Rectangle 101">
            <a:extLst>
              <a:ext uri="{FF2B5EF4-FFF2-40B4-BE49-F238E27FC236}">
                <a16:creationId xmlns:a16="http://schemas.microsoft.com/office/drawing/2014/main" id="{8E929F69-CD74-4022-8BD8-9AA6CE5DD24B}"/>
              </a:ext>
            </a:extLst>
          </p:cNvPr>
          <p:cNvSpPr/>
          <p:nvPr/>
        </p:nvSpPr>
        <p:spPr>
          <a:xfrm>
            <a:off x="8617784" y="1230612"/>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Customer Centricity</a:t>
            </a:r>
          </a:p>
        </p:txBody>
      </p:sp>
      <p:sp>
        <p:nvSpPr>
          <p:cNvPr id="103" name="Rectangle 102">
            <a:extLst>
              <a:ext uri="{FF2B5EF4-FFF2-40B4-BE49-F238E27FC236}">
                <a16:creationId xmlns:a16="http://schemas.microsoft.com/office/drawing/2014/main" id="{1CA8A1DA-7095-069B-17E2-06BA9723EFEC}"/>
              </a:ext>
            </a:extLst>
          </p:cNvPr>
          <p:cNvSpPr/>
          <p:nvPr/>
        </p:nvSpPr>
        <p:spPr>
          <a:xfrm>
            <a:off x="8617784" y="2411606"/>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Future Proofing</a:t>
            </a:r>
          </a:p>
        </p:txBody>
      </p:sp>
      <p:sp>
        <p:nvSpPr>
          <p:cNvPr id="104" name="Rectangle 103">
            <a:extLst>
              <a:ext uri="{FF2B5EF4-FFF2-40B4-BE49-F238E27FC236}">
                <a16:creationId xmlns:a16="http://schemas.microsoft.com/office/drawing/2014/main" id="{C7BDB0E1-F506-C1A5-BDE1-F81DB833A613}"/>
              </a:ext>
            </a:extLst>
          </p:cNvPr>
          <p:cNvSpPr/>
          <p:nvPr/>
        </p:nvSpPr>
        <p:spPr>
          <a:xfrm>
            <a:off x="8617784" y="3583165"/>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Change Agile</a:t>
            </a:r>
          </a:p>
        </p:txBody>
      </p:sp>
      <p:sp>
        <p:nvSpPr>
          <p:cNvPr id="105" name="Rectangle 104">
            <a:extLst>
              <a:ext uri="{FF2B5EF4-FFF2-40B4-BE49-F238E27FC236}">
                <a16:creationId xmlns:a16="http://schemas.microsoft.com/office/drawing/2014/main" id="{E3FB9553-4DD7-22F2-67A3-43C7843E49EF}"/>
              </a:ext>
            </a:extLst>
          </p:cNvPr>
          <p:cNvSpPr/>
          <p:nvPr/>
        </p:nvSpPr>
        <p:spPr>
          <a:xfrm>
            <a:off x="8617784" y="5185557"/>
            <a:ext cx="2491793" cy="276999"/>
          </a:xfrm>
          <a:prstGeom prst="rect">
            <a:avLst/>
          </a:prstGeom>
        </p:spPr>
        <p:txBody>
          <a:bodyPr wrap="square">
            <a:spAutoFit/>
          </a:bodyPr>
          <a:lstStyle/>
          <a:p>
            <a:pPr defTabSz="685715" fontAlgn="ctr">
              <a:buSzPts val="1000"/>
              <a:tabLst>
                <a:tab pos="342900" algn="l"/>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Engaging Leadership</a:t>
            </a:r>
          </a:p>
        </p:txBody>
      </p:sp>
      <p:sp>
        <p:nvSpPr>
          <p:cNvPr id="2" name="TextBox 1">
            <a:extLst>
              <a:ext uri="{FF2B5EF4-FFF2-40B4-BE49-F238E27FC236}">
                <a16:creationId xmlns:a16="http://schemas.microsoft.com/office/drawing/2014/main" id="{95823D0F-C008-3BA7-D055-9A1F18705841}"/>
              </a:ext>
            </a:extLst>
          </p:cNvPr>
          <p:cNvSpPr txBox="1"/>
          <p:nvPr/>
        </p:nvSpPr>
        <p:spPr>
          <a:xfrm>
            <a:off x="0" y="6358830"/>
            <a:ext cx="3890548" cy="369332"/>
          </a:xfrm>
          <a:prstGeom prst="rect">
            <a:avLst/>
          </a:prstGeom>
          <a:noFill/>
        </p:spPr>
        <p:txBody>
          <a:bodyPr wrap="square">
            <a:spAutoFit/>
          </a:bodyPr>
          <a:lstStyle/>
          <a:p>
            <a:pPr algn="ctr">
              <a:defRPr/>
            </a:pPr>
            <a:r>
              <a:rPr lang="en-US" b="1">
                <a:solidFill>
                  <a:prstClr val="black"/>
                </a:solidFill>
                <a:latin typeface="Open Sans Extrabold" panose="020B0906030804020204" pitchFamily="34" charset="0"/>
                <a:ea typeface="Open Sans Extrabold" panose="020B0906030804020204" pitchFamily="34" charset="0"/>
                <a:cs typeface="Open Sans Extrabold" panose="020B0906030804020204" pitchFamily="34" charset="0"/>
              </a:rPr>
              <a:t>GROW . INNOVATE . INSPIRE</a:t>
            </a:r>
          </a:p>
        </p:txBody>
      </p:sp>
    </p:spTree>
    <p:custDataLst>
      <p:tags r:id="rId1"/>
    </p:custDataLst>
    <p:extLst>
      <p:ext uri="{BB962C8B-B14F-4D97-AF65-F5344CB8AC3E}">
        <p14:creationId xmlns:p14="http://schemas.microsoft.com/office/powerpoint/2010/main" val="397455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25611" y="260598"/>
            <a:ext cx="5545272" cy="1214820"/>
          </a:xfrm>
          <a:prstGeom prst="rect">
            <a:avLst/>
          </a:prstGeom>
        </p:spPr>
        <p:txBody>
          <a:bodyPr wrap="square" lIns="0" tIns="0" rIns="0" bIns="0" rtlCol="0" anchor="t">
            <a:spAutoFit/>
          </a:bodyPr>
          <a:lstStyle/>
          <a:p>
            <a:pPr>
              <a:lnSpc>
                <a:spcPts val="5015"/>
              </a:lnSpc>
              <a:spcBef>
                <a:spcPct val="0"/>
              </a:spcBef>
            </a:pPr>
            <a:r>
              <a:rPr lang="en-US" sz="2800">
                <a:latin typeface="Open Sans Extrabold" panose="020B0906030804020204" pitchFamily="34" charset="0"/>
                <a:ea typeface="Open Sans Extrabold" panose="020B0906030804020204" pitchFamily="34" charset="0"/>
                <a:cs typeface="Open Sans Extrabold" panose="020B0906030804020204" pitchFamily="34" charset="0"/>
              </a:rPr>
              <a:t>Al Futtaim Leadership Competencies Overview </a:t>
            </a:r>
          </a:p>
        </p:txBody>
      </p:sp>
      <p:pic>
        <p:nvPicPr>
          <p:cNvPr id="16" name="Picture 15">
            <a:extLst>
              <a:ext uri="{FF2B5EF4-FFF2-40B4-BE49-F238E27FC236}">
                <a16:creationId xmlns:a16="http://schemas.microsoft.com/office/drawing/2014/main" id="{030C1BE9-CAD3-4426-A749-8520EFF1D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597656" y="3495236"/>
            <a:ext cx="7304368" cy="109058"/>
          </a:xfrm>
          <a:prstGeom prst="rect">
            <a:avLst/>
          </a:prstGeom>
        </p:spPr>
      </p:pic>
      <p:sp>
        <p:nvSpPr>
          <p:cNvPr id="21" name="TextBox 20">
            <a:hlinkClick r:id="rId3" action="ppaction://hlinksldjump"/>
            <a:extLst>
              <a:ext uri="{FF2B5EF4-FFF2-40B4-BE49-F238E27FC236}">
                <a16:creationId xmlns:a16="http://schemas.microsoft.com/office/drawing/2014/main" id="{FFC90AEA-F2C1-4E49-9131-5DBF5BE234D4}"/>
              </a:ext>
            </a:extLst>
          </p:cNvPr>
          <p:cNvSpPr txBox="1"/>
          <p:nvPr/>
        </p:nvSpPr>
        <p:spPr>
          <a:xfrm>
            <a:off x="1070865" y="1922346"/>
            <a:ext cx="1120820" cy="1200329"/>
          </a:xfrm>
          <a:prstGeom prst="rect">
            <a:avLst/>
          </a:prstGeom>
          <a:noFill/>
        </p:spPr>
        <p:txBody>
          <a:bodyPr wrap="none" rtlCol="0">
            <a:spAutoFit/>
          </a:bodyPr>
          <a:lstStyle/>
          <a:p>
            <a:r>
              <a:rPr lang="en-US" sz="7200" b="1">
                <a:solidFill>
                  <a:schemeClr val="bg2"/>
                </a:solidFill>
                <a:latin typeface="Graphik Bold" panose="020B0503030202060203"/>
              </a:rPr>
              <a:t>01</a:t>
            </a:r>
          </a:p>
        </p:txBody>
      </p:sp>
      <p:cxnSp>
        <p:nvCxnSpPr>
          <p:cNvPr id="22" name="Straight Connector 21">
            <a:extLst>
              <a:ext uri="{FF2B5EF4-FFF2-40B4-BE49-F238E27FC236}">
                <a16:creationId xmlns:a16="http://schemas.microsoft.com/office/drawing/2014/main" id="{C5B3CABE-5505-4D6E-80D8-092EB6054002}"/>
              </a:ext>
            </a:extLst>
          </p:cNvPr>
          <p:cNvCxnSpPr>
            <a:cxnSpLocks/>
          </p:cNvCxnSpPr>
          <p:nvPr/>
        </p:nvCxnSpPr>
        <p:spPr>
          <a:xfrm>
            <a:off x="1272477" y="3097275"/>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24" name="TextBox 23">
            <a:hlinkClick r:id="rId3" action="ppaction://hlinksldjump"/>
            <a:extLst>
              <a:ext uri="{FF2B5EF4-FFF2-40B4-BE49-F238E27FC236}">
                <a16:creationId xmlns:a16="http://schemas.microsoft.com/office/drawing/2014/main" id="{CCC6FDDF-8830-4497-9FCB-13414F62EFB6}"/>
              </a:ext>
            </a:extLst>
          </p:cNvPr>
          <p:cNvSpPr txBox="1"/>
          <p:nvPr/>
        </p:nvSpPr>
        <p:spPr>
          <a:xfrm>
            <a:off x="1151031" y="5769237"/>
            <a:ext cx="2887668" cy="954107"/>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GAME </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Leadership Competencies 101</a:t>
            </a:r>
          </a:p>
          <a:p>
            <a:endPar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hlinkClick r:id="rId4" action="ppaction://hlinksldjump"/>
            <a:extLst>
              <a:ext uri="{FF2B5EF4-FFF2-40B4-BE49-F238E27FC236}">
                <a16:creationId xmlns:a16="http://schemas.microsoft.com/office/drawing/2014/main" id="{1A746F67-40A3-4681-9E92-E131EE58B759}"/>
              </a:ext>
            </a:extLst>
          </p:cNvPr>
          <p:cNvSpPr txBox="1"/>
          <p:nvPr/>
        </p:nvSpPr>
        <p:spPr>
          <a:xfrm>
            <a:off x="5333645" y="1899833"/>
            <a:ext cx="1120820" cy="1200329"/>
          </a:xfrm>
          <a:prstGeom prst="rect">
            <a:avLst/>
          </a:prstGeom>
          <a:noFill/>
        </p:spPr>
        <p:txBody>
          <a:bodyPr wrap="none" rtlCol="0">
            <a:spAutoFit/>
          </a:bodyPr>
          <a:lstStyle/>
          <a:p>
            <a:r>
              <a:rPr lang="en-US" sz="7200" b="1">
                <a:solidFill>
                  <a:schemeClr val="bg2"/>
                </a:solidFill>
                <a:latin typeface="Graphik Bold" panose="020B0503030202060203"/>
              </a:rPr>
              <a:t>02</a:t>
            </a:r>
          </a:p>
        </p:txBody>
      </p:sp>
      <p:cxnSp>
        <p:nvCxnSpPr>
          <p:cNvPr id="26" name="Straight Connector 25">
            <a:extLst>
              <a:ext uri="{FF2B5EF4-FFF2-40B4-BE49-F238E27FC236}">
                <a16:creationId xmlns:a16="http://schemas.microsoft.com/office/drawing/2014/main" id="{FDB3AB19-7593-448C-B3A0-287FF3FCDD5F}"/>
              </a:ext>
            </a:extLst>
          </p:cNvPr>
          <p:cNvCxnSpPr>
            <a:cxnSpLocks/>
          </p:cNvCxnSpPr>
          <p:nvPr/>
        </p:nvCxnSpPr>
        <p:spPr>
          <a:xfrm>
            <a:off x="5535257" y="3074762"/>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28" name="TextBox 27">
            <a:hlinkClick r:id="rId4" action="ppaction://hlinksldjump"/>
            <a:extLst>
              <a:ext uri="{FF2B5EF4-FFF2-40B4-BE49-F238E27FC236}">
                <a16:creationId xmlns:a16="http://schemas.microsoft.com/office/drawing/2014/main" id="{DDAAC987-EFC4-47F0-92D9-6FC0405A24B2}"/>
              </a:ext>
            </a:extLst>
          </p:cNvPr>
          <p:cNvSpPr txBox="1"/>
          <p:nvPr/>
        </p:nvSpPr>
        <p:spPr>
          <a:xfrm>
            <a:off x="5368657" y="3237701"/>
            <a:ext cx="3374510" cy="707886"/>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WHAT</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 is Al Futtaim Leadership Model?</a:t>
            </a:r>
          </a:p>
        </p:txBody>
      </p:sp>
      <p:sp>
        <p:nvSpPr>
          <p:cNvPr id="29" name="TextBox 28">
            <a:hlinkClick r:id="" action="ppaction://noaction"/>
            <a:extLst>
              <a:ext uri="{FF2B5EF4-FFF2-40B4-BE49-F238E27FC236}">
                <a16:creationId xmlns:a16="http://schemas.microsoft.com/office/drawing/2014/main" id="{F70D9397-6F4A-457C-AFD1-542B66E979EF}"/>
              </a:ext>
            </a:extLst>
          </p:cNvPr>
          <p:cNvSpPr txBox="1"/>
          <p:nvPr/>
        </p:nvSpPr>
        <p:spPr>
          <a:xfrm>
            <a:off x="1067033" y="4411682"/>
            <a:ext cx="1120820" cy="1200329"/>
          </a:xfrm>
          <a:prstGeom prst="rect">
            <a:avLst/>
          </a:prstGeom>
          <a:noFill/>
        </p:spPr>
        <p:txBody>
          <a:bodyPr wrap="none" rtlCol="0">
            <a:spAutoFit/>
          </a:bodyPr>
          <a:lstStyle/>
          <a:p>
            <a:r>
              <a:rPr lang="en-US" sz="7200" b="1">
                <a:solidFill>
                  <a:schemeClr val="bg2"/>
                </a:solidFill>
                <a:latin typeface="Graphik Bold" panose="020B0503030202060203"/>
              </a:rPr>
              <a:t>03</a:t>
            </a:r>
          </a:p>
        </p:txBody>
      </p:sp>
      <p:cxnSp>
        <p:nvCxnSpPr>
          <p:cNvPr id="30" name="Straight Connector 29">
            <a:extLst>
              <a:ext uri="{FF2B5EF4-FFF2-40B4-BE49-F238E27FC236}">
                <a16:creationId xmlns:a16="http://schemas.microsoft.com/office/drawing/2014/main" id="{FCA2FA01-2358-4ADB-AC62-36D5F4E54B20}"/>
              </a:ext>
            </a:extLst>
          </p:cNvPr>
          <p:cNvCxnSpPr>
            <a:cxnSpLocks/>
          </p:cNvCxnSpPr>
          <p:nvPr/>
        </p:nvCxnSpPr>
        <p:spPr>
          <a:xfrm>
            <a:off x="1268645" y="5586611"/>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2" name="TextBox 31">
            <a:hlinkClick r:id="" action="ppaction://noaction"/>
            <a:extLst>
              <a:ext uri="{FF2B5EF4-FFF2-40B4-BE49-F238E27FC236}">
                <a16:creationId xmlns:a16="http://schemas.microsoft.com/office/drawing/2014/main" id="{2A0BA397-8810-472C-B6A3-5E6BE0B1CAF5}"/>
              </a:ext>
            </a:extLst>
          </p:cNvPr>
          <p:cNvSpPr txBox="1"/>
          <p:nvPr/>
        </p:nvSpPr>
        <p:spPr>
          <a:xfrm>
            <a:off x="1147201" y="3273976"/>
            <a:ext cx="2887668" cy="707886"/>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WHAT</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 is Leadership Competency Framework?</a:t>
            </a:r>
          </a:p>
        </p:txBody>
      </p:sp>
      <p:sp>
        <p:nvSpPr>
          <p:cNvPr id="33" name="TextBox 32">
            <a:hlinkClick r:id="" action="ppaction://noaction"/>
            <a:extLst>
              <a:ext uri="{FF2B5EF4-FFF2-40B4-BE49-F238E27FC236}">
                <a16:creationId xmlns:a16="http://schemas.microsoft.com/office/drawing/2014/main" id="{889FEB60-E6A5-487C-8274-CE9751187D3D}"/>
              </a:ext>
            </a:extLst>
          </p:cNvPr>
          <p:cNvSpPr txBox="1"/>
          <p:nvPr/>
        </p:nvSpPr>
        <p:spPr>
          <a:xfrm>
            <a:off x="5347931" y="4414569"/>
            <a:ext cx="1120820" cy="1200329"/>
          </a:xfrm>
          <a:prstGeom prst="rect">
            <a:avLst/>
          </a:prstGeom>
          <a:noFill/>
        </p:spPr>
        <p:txBody>
          <a:bodyPr wrap="none" rtlCol="0">
            <a:spAutoFit/>
          </a:bodyPr>
          <a:lstStyle/>
          <a:p>
            <a:r>
              <a:rPr lang="en-US" sz="7200" b="1">
                <a:solidFill>
                  <a:srgbClr val="00B0F0"/>
                </a:solidFill>
                <a:latin typeface="Graphik Bold" panose="020B0503030202060203"/>
              </a:rPr>
              <a:t>04</a:t>
            </a:r>
          </a:p>
        </p:txBody>
      </p:sp>
      <p:cxnSp>
        <p:nvCxnSpPr>
          <p:cNvPr id="34" name="Straight Connector 33">
            <a:extLst>
              <a:ext uri="{FF2B5EF4-FFF2-40B4-BE49-F238E27FC236}">
                <a16:creationId xmlns:a16="http://schemas.microsoft.com/office/drawing/2014/main" id="{46E9BBA1-1AFE-4095-AB22-1DA30E471B68}"/>
              </a:ext>
            </a:extLst>
          </p:cNvPr>
          <p:cNvCxnSpPr>
            <a:cxnSpLocks/>
          </p:cNvCxnSpPr>
          <p:nvPr/>
        </p:nvCxnSpPr>
        <p:spPr>
          <a:xfrm>
            <a:off x="5549543" y="5589498"/>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6" name="TextBox 35">
            <a:hlinkClick r:id="" action="ppaction://noaction"/>
            <a:extLst>
              <a:ext uri="{FF2B5EF4-FFF2-40B4-BE49-F238E27FC236}">
                <a16:creationId xmlns:a16="http://schemas.microsoft.com/office/drawing/2014/main" id="{16B30C8D-5F86-4D98-A84B-9F4DC3BFEA5A}"/>
              </a:ext>
            </a:extLst>
          </p:cNvPr>
          <p:cNvSpPr txBox="1"/>
          <p:nvPr/>
        </p:nvSpPr>
        <p:spPr>
          <a:xfrm>
            <a:off x="5382943" y="5752437"/>
            <a:ext cx="3523062" cy="707886"/>
          </a:xfrm>
          <a:prstGeom prst="rect">
            <a:avLst/>
          </a:prstGeom>
          <a:noFill/>
        </p:spPr>
        <p:txBody>
          <a:bodyPr wrap="square" lIns="91440" tIns="45720" rIns="91440" bIns="45720" rtlCol="0" anchor="t">
            <a:spAutoFit/>
          </a:bodyPr>
          <a:lstStyle/>
          <a:p>
            <a:r>
              <a:rPr lang="en-US" sz="2400" b="1">
                <a:latin typeface="Open Sans"/>
                <a:ea typeface="Open Sans"/>
                <a:cs typeface="Open Sans"/>
              </a:rPr>
              <a:t>HOW</a:t>
            </a:r>
            <a:r>
              <a:rPr lang="en-US" sz="1600" b="1">
                <a:latin typeface="Open Sans"/>
                <a:ea typeface="Open Sans"/>
                <a:cs typeface="Open Sans"/>
              </a:rPr>
              <a:t> will I apply Al Futtaim Leadership Competencies ?</a:t>
            </a:r>
          </a:p>
        </p:txBody>
      </p:sp>
    </p:spTree>
    <p:extLst>
      <p:ext uri="{BB962C8B-B14F-4D97-AF65-F5344CB8AC3E}">
        <p14:creationId xmlns:p14="http://schemas.microsoft.com/office/powerpoint/2010/main" val="2882330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FBD3AB2A-38D9-4C2B-8A8F-1EF2A659936F}"/>
              </a:ext>
            </a:extLst>
          </p:cNvPr>
          <p:cNvPicPr>
            <a:picLocks noChangeAspect="1"/>
          </p:cNvPicPr>
          <p:nvPr/>
        </p:nvPicPr>
        <p:blipFill>
          <a:blip r:embed="rId3"/>
          <a:srcRect t="37" b="37"/>
          <a:stretch>
            <a:fillRect/>
          </a:stretch>
        </p:blipFill>
        <p:spPr>
          <a:xfrm>
            <a:off x="0" y="0"/>
            <a:ext cx="12192000" cy="6858000"/>
          </a:xfrm>
          <a:prstGeom prst="rect">
            <a:avLst/>
          </a:prstGeom>
        </p:spPr>
      </p:pic>
      <p:pic>
        <p:nvPicPr>
          <p:cNvPr id="21" name="Picture 2">
            <a:extLst>
              <a:ext uri="{FF2B5EF4-FFF2-40B4-BE49-F238E27FC236}">
                <a16:creationId xmlns:a16="http://schemas.microsoft.com/office/drawing/2014/main" id="{1EC3B973-DB16-4525-898E-4685A1C73A87}"/>
              </a:ext>
            </a:extLst>
          </p:cNvPr>
          <p:cNvPicPr>
            <a:picLocks noChangeAspect="1"/>
          </p:cNvPicPr>
          <p:nvPr/>
        </p:nvPicPr>
        <p:blipFill>
          <a:blip r:embed="rId3"/>
          <a:srcRect t="37" b="37"/>
          <a:stretch>
            <a:fillRect/>
          </a:stretch>
        </p:blipFill>
        <p:spPr>
          <a:xfrm>
            <a:off x="-72580" y="0"/>
            <a:ext cx="12192000" cy="6858000"/>
          </a:xfrm>
          <a:prstGeom prst="rect">
            <a:avLst/>
          </a:prstGeom>
        </p:spPr>
      </p:pic>
      <p:grpSp>
        <p:nvGrpSpPr>
          <p:cNvPr id="2" name="Group 2"/>
          <p:cNvGrpSpPr/>
          <p:nvPr/>
        </p:nvGrpSpPr>
        <p:grpSpPr>
          <a:xfrm>
            <a:off x="-89768" y="1165"/>
            <a:ext cx="12281768" cy="3235199"/>
            <a:chOff x="0" y="0"/>
            <a:chExt cx="4816593" cy="1278103"/>
          </a:xfrm>
        </p:grpSpPr>
        <p:sp>
          <p:nvSpPr>
            <p:cNvPr id="3" name="Freeform 3"/>
            <p:cNvSpPr/>
            <p:nvPr/>
          </p:nvSpPr>
          <p:spPr>
            <a:xfrm>
              <a:off x="0" y="0"/>
              <a:ext cx="4816592" cy="1278103"/>
            </a:xfrm>
            <a:custGeom>
              <a:avLst/>
              <a:gdLst/>
              <a:ahLst/>
              <a:cxnLst/>
              <a:rect l="l" t="t" r="r" b="b"/>
              <a:pathLst>
                <a:path w="4816592" h="1278103">
                  <a:moveTo>
                    <a:pt x="0" y="0"/>
                  </a:moveTo>
                  <a:lnTo>
                    <a:pt x="4816592" y="0"/>
                  </a:lnTo>
                  <a:lnTo>
                    <a:pt x="4816592" y="1278103"/>
                  </a:lnTo>
                  <a:lnTo>
                    <a:pt x="0" y="1278103"/>
                  </a:lnTo>
                  <a:close/>
                </a:path>
              </a:pathLst>
            </a:custGeom>
            <a:solidFill>
              <a:srgbClr val="01509F"/>
            </a:solidFill>
          </p:spPr>
          <p:txBody>
            <a:bodyPr/>
            <a:lstStyle/>
            <a:p>
              <a:endParaRPr lang="en-AE"/>
            </a:p>
          </p:txBody>
        </p:sp>
        <p:sp>
          <p:nvSpPr>
            <p:cNvPr id="4" name="TextBox 4"/>
            <p:cNvSpPr txBox="1"/>
            <p:nvPr/>
          </p:nvSpPr>
          <p:spPr>
            <a:xfrm>
              <a:off x="0" y="-47625"/>
              <a:ext cx="812800" cy="860425"/>
            </a:xfrm>
            <a:prstGeom prst="rect">
              <a:avLst/>
            </a:prstGeom>
          </p:spPr>
          <p:txBody>
            <a:bodyPr lIns="33867" tIns="33867" rIns="33867" bIns="33867" rtlCol="0" anchor="ctr"/>
            <a:lstStyle/>
            <a:p>
              <a:pPr algn="ctr">
                <a:lnSpc>
                  <a:spcPts val="2053"/>
                </a:lnSpc>
              </a:pPr>
              <a:endParaRPr sz="1200"/>
            </a:p>
          </p:txBody>
        </p:sp>
      </p:grpSp>
      <p:pic>
        <p:nvPicPr>
          <p:cNvPr id="5" name="Picture 5" descr="People in meeting"/>
          <p:cNvPicPr>
            <a:picLocks noChangeAspect="1"/>
          </p:cNvPicPr>
          <p:nvPr/>
        </p:nvPicPr>
        <p:blipFill>
          <a:blip r:embed="rId4">
            <a:alphaModFix amt="13000"/>
            <a:extLst>
              <a:ext uri="{28A0092B-C50C-407E-A947-70E740481C1C}">
                <a14:useLocalDpi xmlns:a14="http://schemas.microsoft.com/office/drawing/2010/main" val="0"/>
              </a:ext>
            </a:extLst>
          </a:blip>
          <a:srcRect t="29726" b="29726"/>
          <a:stretch/>
        </p:blipFill>
        <p:spPr>
          <a:xfrm>
            <a:off x="-89769" y="-59379"/>
            <a:ext cx="12281766" cy="3295743"/>
          </a:xfrm>
          <a:prstGeom prst="rect">
            <a:avLst/>
          </a:prstGeom>
        </p:spPr>
      </p:pic>
      <p:sp>
        <p:nvSpPr>
          <p:cNvPr id="6" name="AutoShape 6"/>
          <p:cNvSpPr/>
          <p:nvPr/>
        </p:nvSpPr>
        <p:spPr>
          <a:xfrm rot="5400000">
            <a:off x="1823255" y="5029668"/>
            <a:ext cx="1957931"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endParaRPr lang="en-AE"/>
          </a:p>
        </p:txBody>
      </p:sp>
      <p:sp>
        <p:nvSpPr>
          <p:cNvPr id="7" name="AutoShape 7"/>
          <p:cNvSpPr/>
          <p:nvPr/>
        </p:nvSpPr>
        <p:spPr>
          <a:xfrm rot="5400000">
            <a:off x="4876192" y="5029668"/>
            <a:ext cx="1957931"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endParaRPr lang="en-AE"/>
          </a:p>
        </p:txBody>
      </p:sp>
      <p:sp>
        <p:nvSpPr>
          <p:cNvPr id="8" name="TextBox 8"/>
          <p:cNvSpPr txBox="1"/>
          <p:nvPr/>
        </p:nvSpPr>
        <p:spPr>
          <a:xfrm>
            <a:off x="2616636" y="1307251"/>
            <a:ext cx="6868956" cy="945515"/>
          </a:xfrm>
          <a:prstGeom prst="rect">
            <a:avLst/>
          </a:prstGeom>
        </p:spPr>
        <p:txBody>
          <a:bodyPr wrap="square" lIns="0" tIns="0" rIns="0" bIns="0" rtlCol="0" anchor="t">
            <a:spAutoFit/>
          </a:bodyPr>
          <a:lstStyle/>
          <a:p>
            <a:pPr algn="ctr">
              <a:lnSpc>
                <a:spcPts val="3755"/>
              </a:lnSpc>
            </a:pPr>
            <a:r>
              <a:rPr lang="en-US" sz="2800" b="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HOW WILL WE LEVERAGE THE </a:t>
            </a:r>
            <a:r>
              <a:rPr lang="en-US" sz="2800" b="1">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LEADERSHIP COMPETENCY MODEL </a:t>
            </a:r>
            <a:r>
              <a:rPr lang="en-US" sz="2800" b="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a:t>
            </a:r>
          </a:p>
        </p:txBody>
      </p:sp>
      <p:pic>
        <p:nvPicPr>
          <p:cNvPr id="9" name="Picture 9" descr="Document outline"/>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3823" y="4050702"/>
            <a:ext cx="751782" cy="751782"/>
          </a:xfrm>
          <a:prstGeom prst="rect">
            <a:avLst/>
          </a:prstGeom>
        </p:spPr>
      </p:pic>
      <p:sp>
        <p:nvSpPr>
          <p:cNvPr id="10" name="TextBox 10"/>
          <p:cNvSpPr txBox="1"/>
          <p:nvPr/>
        </p:nvSpPr>
        <p:spPr>
          <a:xfrm>
            <a:off x="133530" y="4979882"/>
            <a:ext cx="2630201" cy="251607"/>
          </a:xfrm>
          <a:prstGeom prst="rect">
            <a:avLst/>
          </a:prstGeom>
        </p:spPr>
        <p:txBody>
          <a:bodyPr lIns="0" tIns="0" rIns="0" bIns="0" rtlCol="0" anchor="t">
            <a:spAutoFit/>
          </a:bodyPr>
          <a:lstStyle/>
          <a:p>
            <a:pPr algn="ctr">
              <a:lnSpc>
                <a:spcPts val="2133"/>
              </a:lnSpc>
            </a:pP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Recruitment</a:t>
            </a:r>
          </a:p>
        </p:txBody>
      </p:sp>
      <p:grpSp>
        <p:nvGrpSpPr>
          <p:cNvPr id="11" name="Group 11"/>
          <p:cNvGrpSpPr/>
          <p:nvPr/>
        </p:nvGrpSpPr>
        <p:grpSpPr>
          <a:xfrm>
            <a:off x="3024132" y="4050702"/>
            <a:ext cx="2630201" cy="1194961"/>
            <a:chOff x="151716" y="-165894"/>
            <a:chExt cx="5260401" cy="2389921"/>
          </a:xfrm>
        </p:grpSpPr>
        <p:pic>
          <p:nvPicPr>
            <p:cNvPr id="12" name="Picture 12" descr="Bar graph with upward trend outlin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878418" y="-165894"/>
              <a:ext cx="1503564" cy="1503563"/>
            </a:xfrm>
            <a:prstGeom prst="rect">
              <a:avLst/>
            </a:prstGeom>
          </p:spPr>
        </p:pic>
        <p:sp>
          <p:nvSpPr>
            <p:cNvPr id="13" name="TextBox 13"/>
            <p:cNvSpPr txBox="1"/>
            <p:nvPr/>
          </p:nvSpPr>
          <p:spPr>
            <a:xfrm>
              <a:off x="151716" y="1720813"/>
              <a:ext cx="5260401" cy="503214"/>
            </a:xfrm>
            <a:prstGeom prst="rect">
              <a:avLst/>
            </a:prstGeom>
          </p:spPr>
          <p:txBody>
            <a:bodyPr lIns="0" tIns="0" rIns="0" bIns="0" rtlCol="0" anchor="t">
              <a:spAutoFit/>
            </a:bodyPr>
            <a:lstStyle/>
            <a:p>
              <a:pPr algn="ctr">
                <a:lnSpc>
                  <a:spcPts val="2133"/>
                </a:lnSpc>
              </a:pP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Performance Management</a:t>
              </a:r>
            </a:p>
          </p:txBody>
        </p:sp>
      </p:grpSp>
      <p:grpSp>
        <p:nvGrpSpPr>
          <p:cNvPr id="14" name="Group 14"/>
          <p:cNvGrpSpPr/>
          <p:nvPr/>
        </p:nvGrpSpPr>
        <p:grpSpPr>
          <a:xfrm>
            <a:off x="6023420" y="4039412"/>
            <a:ext cx="2630201" cy="1463952"/>
            <a:chOff x="34374" y="90310"/>
            <a:chExt cx="5260401" cy="2927903"/>
          </a:xfrm>
        </p:grpSpPr>
        <p:pic>
          <p:nvPicPr>
            <p:cNvPr id="15" name="Picture 15" descr="Gantt Chart outline"/>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63656" y="90310"/>
              <a:ext cx="1616454" cy="1616453"/>
            </a:xfrm>
            <a:prstGeom prst="rect">
              <a:avLst/>
            </a:prstGeom>
          </p:spPr>
        </p:pic>
        <p:sp>
          <p:nvSpPr>
            <p:cNvPr id="16" name="TextBox 16"/>
            <p:cNvSpPr txBox="1"/>
            <p:nvPr/>
          </p:nvSpPr>
          <p:spPr>
            <a:xfrm>
              <a:off x="34374" y="1976389"/>
              <a:ext cx="5260401" cy="1041824"/>
            </a:xfrm>
            <a:prstGeom prst="rect">
              <a:avLst/>
            </a:prstGeom>
          </p:spPr>
          <p:txBody>
            <a:bodyPr lIns="0" tIns="0" rIns="0" bIns="0" rtlCol="0" anchor="t">
              <a:spAutoFit/>
            </a:bodyPr>
            <a:lstStyle/>
            <a:p>
              <a:pPr algn="ctr">
                <a:lnSpc>
                  <a:spcPts val="2133"/>
                </a:lnSpc>
              </a:pP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Development Planning</a:t>
              </a:r>
            </a:p>
            <a:p>
              <a:pPr algn="ctr">
                <a:lnSpc>
                  <a:spcPts val="2133"/>
                </a:lnSpc>
              </a:pP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(Self/Team)</a:t>
              </a:r>
            </a:p>
          </p:txBody>
        </p:sp>
      </p:grpSp>
      <p:sp>
        <p:nvSpPr>
          <p:cNvPr id="17" name="AutoShape 17"/>
          <p:cNvSpPr/>
          <p:nvPr/>
        </p:nvSpPr>
        <p:spPr>
          <a:xfrm rot="5400000">
            <a:off x="7875481" y="4994056"/>
            <a:ext cx="1957931"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endParaRPr lang="en-AE"/>
          </a:p>
        </p:txBody>
      </p:sp>
      <p:grpSp>
        <p:nvGrpSpPr>
          <p:cNvPr id="18" name="Group 18"/>
          <p:cNvGrpSpPr/>
          <p:nvPr/>
        </p:nvGrpSpPr>
        <p:grpSpPr>
          <a:xfrm>
            <a:off x="9026471" y="4050702"/>
            <a:ext cx="2630201" cy="1442196"/>
            <a:chOff x="-54658" y="177020"/>
            <a:chExt cx="5260401" cy="2884392"/>
          </a:xfrm>
        </p:grpSpPr>
        <p:pic>
          <p:nvPicPr>
            <p:cNvPr id="19" name="Picture 19" descr="Business Growth outline"/>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901714" y="177020"/>
              <a:ext cx="1503564" cy="1503564"/>
            </a:xfrm>
            <a:prstGeom prst="rect">
              <a:avLst/>
            </a:prstGeom>
          </p:spPr>
        </p:pic>
        <p:sp>
          <p:nvSpPr>
            <p:cNvPr id="20" name="TextBox 20"/>
            <p:cNvSpPr txBox="1"/>
            <p:nvPr/>
          </p:nvSpPr>
          <p:spPr>
            <a:xfrm>
              <a:off x="-54658" y="2021510"/>
              <a:ext cx="5260401" cy="1039902"/>
            </a:xfrm>
            <a:prstGeom prst="rect">
              <a:avLst/>
            </a:prstGeom>
          </p:spPr>
          <p:txBody>
            <a:bodyPr lIns="0" tIns="0" rIns="0" bIns="0" rtlCol="0" anchor="t">
              <a:spAutoFit/>
            </a:bodyPr>
            <a:lstStyle/>
            <a:p>
              <a:pPr algn="ctr">
                <a:lnSpc>
                  <a:spcPts val="2133"/>
                </a:lnSpc>
              </a:pP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Succession Planning</a:t>
              </a:r>
            </a:p>
            <a:p>
              <a:pPr algn="ctr">
                <a:lnSpc>
                  <a:spcPts val="2133"/>
                </a:lnSpc>
              </a:pP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&amp; Career Growth</a:t>
              </a:r>
            </a:p>
          </p:txBody>
        </p:sp>
      </p:grpSp>
      <p:pic>
        <p:nvPicPr>
          <p:cNvPr id="23" name="Picture 22">
            <a:extLst>
              <a:ext uri="{FF2B5EF4-FFF2-40B4-BE49-F238E27FC236}">
                <a16:creationId xmlns:a16="http://schemas.microsoft.com/office/drawing/2014/main" id="{C8D39121-F204-4E64-8D62-8FAB60B5D6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25" name="Slide Number Placeholder 24">
            <a:extLst>
              <a:ext uri="{FF2B5EF4-FFF2-40B4-BE49-F238E27FC236}">
                <a16:creationId xmlns:a16="http://schemas.microsoft.com/office/drawing/2014/main" id="{F8F9FC39-65BD-4866-90D3-C8AA710EDA19}"/>
              </a:ext>
            </a:extLst>
          </p:cNvPr>
          <p:cNvSpPr>
            <a:spLocks noGrp="1"/>
          </p:cNvSpPr>
          <p:nvPr>
            <p:ph type="sldNum" sz="quarter" idx="12"/>
          </p:nvPr>
        </p:nvSpPr>
        <p:spPr/>
        <p:txBody>
          <a:bodyPr/>
          <a:lstStyle/>
          <a:p>
            <a:fld id="{5247FB68-A87E-45F3-B705-AC737CC52B52}" type="slidenum">
              <a:rPr lang="en-US" smtClean="0"/>
              <a:t>32</a:t>
            </a:fld>
            <a:endParaRPr 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2CFC5C7E-F6D0-49AF-8630-901B36A18569}"/>
              </a:ext>
            </a:extLst>
          </p:cNvPr>
          <p:cNvPicPr>
            <a:picLocks noChangeAspect="1"/>
          </p:cNvPicPr>
          <p:nvPr/>
        </p:nvPicPr>
        <p:blipFill>
          <a:blip r:embed="rId3"/>
          <a:srcRect t="37" b="37"/>
          <a:stretch>
            <a:fillRect/>
          </a:stretch>
        </p:blipFill>
        <p:spPr>
          <a:xfrm>
            <a:off x="0" y="11289"/>
            <a:ext cx="12192000" cy="6858000"/>
          </a:xfrm>
          <a:prstGeom prst="rect">
            <a:avLst/>
          </a:prstGeom>
        </p:spPr>
      </p:pic>
      <p:grpSp>
        <p:nvGrpSpPr>
          <p:cNvPr id="6" name="Group 6"/>
          <p:cNvGrpSpPr/>
          <p:nvPr/>
        </p:nvGrpSpPr>
        <p:grpSpPr>
          <a:xfrm>
            <a:off x="668534" y="2378616"/>
            <a:ext cx="6960191" cy="3013998"/>
            <a:chOff x="0" y="0"/>
            <a:chExt cx="3531653" cy="1309726"/>
          </a:xfrm>
          <a:solidFill>
            <a:srgbClr val="01509F"/>
          </a:solidFill>
        </p:grpSpPr>
        <p:sp>
          <p:nvSpPr>
            <p:cNvPr id="7" name="Freeform 7"/>
            <p:cNvSpPr/>
            <p:nvPr/>
          </p:nvSpPr>
          <p:spPr>
            <a:xfrm>
              <a:off x="0" y="0"/>
              <a:ext cx="3531653" cy="1309726"/>
            </a:xfrm>
            <a:custGeom>
              <a:avLst/>
              <a:gdLst/>
              <a:ahLst/>
              <a:cxnLst/>
              <a:rect l="l" t="t" r="r" b="b"/>
              <a:pathLst>
                <a:path w="3531653" h="1309726">
                  <a:moveTo>
                    <a:pt x="0" y="0"/>
                  </a:moveTo>
                  <a:lnTo>
                    <a:pt x="3531653" y="0"/>
                  </a:lnTo>
                  <a:lnTo>
                    <a:pt x="3531653" y="1309726"/>
                  </a:lnTo>
                  <a:lnTo>
                    <a:pt x="0" y="1309726"/>
                  </a:lnTo>
                  <a:close/>
                </a:path>
              </a:pathLst>
            </a:custGeom>
            <a:solidFill>
              <a:srgbClr val="01509F"/>
            </a:solidFill>
          </p:spPr>
          <p:txBody>
            <a:bodyPr/>
            <a:lstStyle/>
            <a:p>
              <a:endParaRPr lang="en-AE"/>
            </a:p>
          </p:txBody>
        </p:sp>
      </p:grpSp>
      <p:sp>
        <p:nvSpPr>
          <p:cNvPr id="12" name="TextBox 12"/>
          <p:cNvSpPr txBox="1"/>
          <p:nvPr/>
        </p:nvSpPr>
        <p:spPr>
          <a:xfrm>
            <a:off x="1190718" y="2903296"/>
            <a:ext cx="6213746" cy="387798"/>
          </a:xfrm>
          <a:prstGeom prst="rect">
            <a:avLst/>
          </a:prstGeom>
        </p:spPr>
        <p:txBody>
          <a:bodyPr wrap="square" lIns="0" tIns="0" rIns="0" bIns="0" rtlCol="0" anchor="t">
            <a:spAutoFit/>
          </a:bodyPr>
          <a:lstStyle/>
          <a:p>
            <a:pPr>
              <a:lnSpc>
                <a:spcPct val="90000"/>
              </a:lnSpc>
              <a:spcAft>
                <a:spcPts val="600"/>
              </a:spcAft>
            </a:pPr>
            <a:r>
              <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rPr>
              <a:t>Each of the 8 competencies have been expanded into specific Leadership Behaviors across 3 proficiency levels:</a:t>
            </a:r>
          </a:p>
        </p:txBody>
      </p:sp>
      <p:sp>
        <p:nvSpPr>
          <p:cNvPr id="17" name="Rectangle 16">
            <a:extLst>
              <a:ext uri="{FF2B5EF4-FFF2-40B4-BE49-F238E27FC236}">
                <a16:creationId xmlns:a16="http://schemas.microsoft.com/office/drawing/2014/main" id="{03B4D922-D8B4-4DC4-9334-06C1687173C9}"/>
              </a:ext>
            </a:extLst>
          </p:cNvPr>
          <p:cNvSpPr/>
          <p:nvPr/>
        </p:nvSpPr>
        <p:spPr>
          <a:xfrm>
            <a:off x="1190718" y="3609938"/>
            <a:ext cx="1898049" cy="363985"/>
          </a:xfrm>
          <a:prstGeom prst="rect">
            <a:avLst/>
          </a:prstGeom>
          <a:solidFill>
            <a:srgbClr val="37BA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
              <a:lnSpc>
                <a:spcPct val="90000"/>
              </a:lnSpc>
              <a:spcAft>
                <a:spcPts val="600"/>
              </a:spcAft>
            </a:pPr>
            <a:r>
              <a:rPr lang="en-US" sz="1200" b="1">
                <a:latin typeface="Open Sans" panose="020B0606030504020204" pitchFamily="34" charset="0"/>
                <a:ea typeface="Open Sans" panose="020B0606030504020204" pitchFamily="34" charset="0"/>
                <a:cs typeface="Open Sans" panose="020B0606030504020204" pitchFamily="34" charset="0"/>
              </a:rPr>
              <a:t>Level 1 (Bands G &amp; H)</a:t>
            </a:r>
          </a:p>
        </p:txBody>
      </p:sp>
      <p:sp>
        <p:nvSpPr>
          <p:cNvPr id="20" name="Rectangle 19">
            <a:extLst>
              <a:ext uri="{FF2B5EF4-FFF2-40B4-BE49-F238E27FC236}">
                <a16:creationId xmlns:a16="http://schemas.microsoft.com/office/drawing/2014/main" id="{145BC96E-30EB-41EC-AB84-F4DBD7B29A64}"/>
              </a:ext>
            </a:extLst>
          </p:cNvPr>
          <p:cNvSpPr/>
          <p:nvPr/>
        </p:nvSpPr>
        <p:spPr>
          <a:xfrm>
            <a:off x="3321031" y="3609938"/>
            <a:ext cx="1898049" cy="363985"/>
          </a:xfrm>
          <a:prstGeom prst="rect">
            <a:avLst/>
          </a:prstGeom>
          <a:solidFill>
            <a:srgbClr val="2B7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
              <a:lnSpc>
                <a:spcPct val="90000"/>
              </a:lnSpc>
              <a:spcAft>
                <a:spcPts val="600"/>
              </a:spcAft>
            </a:pPr>
            <a:r>
              <a:rPr lang="en-US" sz="1200" b="1">
                <a:latin typeface="Open Sans" panose="020B0606030504020204" pitchFamily="34" charset="0"/>
                <a:ea typeface="Open Sans" panose="020B0606030504020204" pitchFamily="34" charset="0"/>
                <a:cs typeface="Open Sans" panose="020B0606030504020204" pitchFamily="34" charset="0"/>
              </a:rPr>
              <a:t>Level 2 (Bands I &amp; J)</a:t>
            </a:r>
          </a:p>
        </p:txBody>
      </p:sp>
      <p:sp>
        <p:nvSpPr>
          <p:cNvPr id="21" name="Rectangle 20">
            <a:extLst>
              <a:ext uri="{FF2B5EF4-FFF2-40B4-BE49-F238E27FC236}">
                <a16:creationId xmlns:a16="http://schemas.microsoft.com/office/drawing/2014/main" id="{0DCAFC19-D180-4822-8A35-0C6C7CDC0880}"/>
              </a:ext>
            </a:extLst>
          </p:cNvPr>
          <p:cNvSpPr/>
          <p:nvPr/>
        </p:nvSpPr>
        <p:spPr>
          <a:xfrm>
            <a:off x="5389853" y="3608876"/>
            <a:ext cx="1835727" cy="363985"/>
          </a:xfrm>
          <a:prstGeom prst="rect">
            <a:avLst/>
          </a:prstGeom>
          <a:solidFill>
            <a:srgbClr val="F06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
              <a:lnSpc>
                <a:spcPct val="90000"/>
              </a:lnSpc>
              <a:spcAft>
                <a:spcPts val="600"/>
              </a:spcAft>
            </a:pPr>
            <a:r>
              <a:rPr lang="en-US" sz="1200" b="1">
                <a:latin typeface="Open Sans" panose="020B0606030504020204" pitchFamily="34" charset="0"/>
                <a:ea typeface="Open Sans" panose="020B0606030504020204" pitchFamily="34" charset="0"/>
                <a:cs typeface="Open Sans" panose="020B0606030504020204" pitchFamily="34" charset="0"/>
              </a:rPr>
              <a:t>Level 3 (Bands K &amp; L)</a:t>
            </a:r>
          </a:p>
        </p:txBody>
      </p:sp>
      <p:sp>
        <p:nvSpPr>
          <p:cNvPr id="25" name="TextBox 24">
            <a:extLst>
              <a:ext uri="{FF2B5EF4-FFF2-40B4-BE49-F238E27FC236}">
                <a16:creationId xmlns:a16="http://schemas.microsoft.com/office/drawing/2014/main" id="{19EF9BCD-4B0E-4B88-AB6C-521161AC43E5}"/>
              </a:ext>
            </a:extLst>
          </p:cNvPr>
          <p:cNvSpPr txBox="1"/>
          <p:nvPr/>
        </p:nvSpPr>
        <p:spPr>
          <a:xfrm>
            <a:off x="1068389" y="4339882"/>
            <a:ext cx="6336075" cy="523220"/>
          </a:xfrm>
          <a:prstGeom prst="rect">
            <a:avLst/>
          </a:prstGeom>
          <a:noFill/>
        </p:spPr>
        <p:txBody>
          <a:bodyPr wrap="square">
            <a:spAutoFit/>
          </a:bodyPr>
          <a:lstStyle/>
          <a:p>
            <a:r>
              <a:rPr lang="en-US" sz="1400">
                <a:solidFill>
                  <a:schemeClr val="bg1"/>
                </a:solidFill>
                <a:latin typeface="Open Sans" panose="020B0606030504020204" pitchFamily="34" charset="0"/>
                <a:ea typeface="Open Sans" panose="020B0606030504020204" pitchFamily="34" charset="0"/>
                <a:cs typeface="Open Sans" panose="020B0606030504020204" pitchFamily="34" charset="0"/>
              </a:rPr>
              <a:t>This provides transparency of behavioral and capability expectation as employees grow into more senior leadership roles. </a:t>
            </a:r>
          </a:p>
        </p:txBody>
      </p:sp>
      <p:sp>
        <p:nvSpPr>
          <p:cNvPr id="3" name="Slide Number Placeholder 2">
            <a:extLst>
              <a:ext uri="{FF2B5EF4-FFF2-40B4-BE49-F238E27FC236}">
                <a16:creationId xmlns:a16="http://schemas.microsoft.com/office/drawing/2014/main" id="{5D8B6960-3DDA-42BA-A966-98572E1AA04A}"/>
              </a:ext>
            </a:extLst>
          </p:cNvPr>
          <p:cNvSpPr>
            <a:spLocks noGrp="1"/>
          </p:cNvSpPr>
          <p:nvPr>
            <p:ph type="sldNum" sz="quarter" idx="12"/>
          </p:nvPr>
        </p:nvSpPr>
        <p:spPr/>
        <p:txBody>
          <a:bodyPr/>
          <a:lstStyle/>
          <a:p>
            <a:fld id="{5247FB68-A87E-45F3-B705-AC737CC52B52}" type="slidenum">
              <a:rPr lang="en-US" smtClean="0"/>
              <a:t>33</a:t>
            </a:fld>
            <a:endParaRPr lang="en-US"/>
          </a:p>
        </p:txBody>
      </p:sp>
      <p:pic>
        <p:nvPicPr>
          <p:cNvPr id="13" name="Picture 12">
            <a:extLst>
              <a:ext uri="{FF2B5EF4-FFF2-40B4-BE49-F238E27FC236}">
                <a16:creationId xmlns:a16="http://schemas.microsoft.com/office/drawing/2014/main" id="{C2519DDE-5D46-46B7-961B-1C0E76F3A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127" y="2442072"/>
            <a:ext cx="2828394" cy="1807414"/>
          </a:xfrm>
          <a:prstGeom prst="rect">
            <a:avLst/>
          </a:prstGeom>
        </p:spPr>
      </p:pic>
      <p:pic>
        <p:nvPicPr>
          <p:cNvPr id="15" name="Picture 14" descr="A few business people looking at a tablet&#10;&#10;Description automatically generated with medium confidence">
            <a:extLst>
              <a:ext uri="{FF2B5EF4-FFF2-40B4-BE49-F238E27FC236}">
                <a16:creationId xmlns:a16="http://schemas.microsoft.com/office/drawing/2014/main" id="{E1C79B02-F5C6-4672-AAEF-7186ED141C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9127" y="523736"/>
            <a:ext cx="2841368" cy="1812101"/>
          </a:xfrm>
          <a:prstGeom prst="rect">
            <a:avLst/>
          </a:prstGeom>
        </p:spPr>
      </p:pic>
      <p:pic>
        <p:nvPicPr>
          <p:cNvPr id="16" name="Picture 15">
            <a:extLst>
              <a:ext uri="{FF2B5EF4-FFF2-40B4-BE49-F238E27FC236}">
                <a16:creationId xmlns:a16="http://schemas.microsoft.com/office/drawing/2014/main" id="{4BFFBD18-1898-4738-B907-0BCCFED362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1765" y="4397300"/>
            <a:ext cx="2834375" cy="1811236"/>
          </a:xfrm>
          <a:prstGeom prst="rect">
            <a:avLst/>
          </a:prstGeom>
        </p:spPr>
      </p:pic>
      <p:sp>
        <p:nvSpPr>
          <p:cNvPr id="2" name="TextBox 8">
            <a:extLst>
              <a:ext uri="{FF2B5EF4-FFF2-40B4-BE49-F238E27FC236}">
                <a16:creationId xmlns:a16="http://schemas.microsoft.com/office/drawing/2014/main" id="{B959C6C6-8C95-BF76-482E-31F5E15E860C}"/>
              </a:ext>
            </a:extLst>
          </p:cNvPr>
          <p:cNvSpPr txBox="1"/>
          <p:nvPr/>
        </p:nvSpPr>
        <p:spPr>
          <a:xfrm>
            <a:off x="696114" y="412242"/>
            <a:ext cx="6750385" cy="932243"/>
          </a:xfrm>
          <a:prstGeom prst="rect">
            <a:avLst/>
          </a:prstGeom>
        </p:spPr>
        <p:txBody>
          <a:bodyPr wrap="square" lIns="0" tIns="0" rIns="0" bIns="0" rtlCol="0" anchor="t">
            <a:spAutoFit/>
          </a:bodyPr>
          <a:lstStyle/>
          <a:p>
            <a:pPr algn="ctr">
              <a:lnSpc>
                <a:spcPts val="3755"/>
              </a:lnSpc>
            </a:pPr>
            <a:r>
              <a:rPr lang="en-US" sz="2400" b="1">
                <a:latin typeface="Open Sans Extrabold" panose="020B0906030804020204" pitchFamily="34" charset="0"/>
                <a:ea typeface="Open Sans Extrabold" panose="020B0906030804020204" pitchFamily="34" charset="0"/>
                <a:cs typeface="Open Sans Extrabold" panose="020B0906030804020204" pitchFamily="34" charset="0"/>
              </a:rPr>
              <a:t>HOW TO READ THE LEADERSHIP COMPETENCIES FRAMEWORK ?</a:t>
            </a:r>
          </a:p>
        </p:txBody>
      </p:sp>
      <p:pic>
        <p:nvPicPr>
          <p:cNvPr id="5" name="Picture 4">
            <a:extLst>
              <a:ext uri="{FF2B5EF4-FFF2-40B4-BE49-F238E27FC236}">
                <a16:creationId xmlns:a16="http://schemas.microsoft.com/office/drawing/2014/main" id="{2C828F4D-8562-4592-8FB3-6DC998EA7E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754928"/>
            <a:ext cx="12192000" cy="182033"/>
          </a:xfrm>
          <a:prstGeom prst="rect">
            <a:avLst/>
          </a:prstGeom>
        </p:spPr>
      </p:pic>
      <p:sp>
        <p:nvSpPr>
          <p:cNvPr id="8" name="TextBox 7">
            <a:extLst>
              <a:ext uri="{FF2B5EF4-FFF2-40B4-BE49-F238E27FC236}">
                <a16:creationId xmlns:a16="http://schemas.microsoft.com/office/drawing/2014/main" id="{08E7EE7D-F394-30F9-7BC6-A6CCA219C4FB}"/>
              </a:ext>
            </a:extLst>
          </p:cNvPr>
          <p:cNvSpPr txBox="1"/>
          <p:nvPr/>
        </p:nvSpPr>
        <p:spPr>
          <a:xfrm>
            <a:off x="68701" y="6429235"/>
            <a:ext cx="27597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GROW . INNOVATE . INSPIRE</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3E3240D8-EED9-4FAD-B0D2-1DAE66515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477" y="2642190"/>
            <a:ext cx="6785932" cy="3882066"/>
          </a:xfrm>
          <a:prstGeom prst="rect">
            <a:avLst/>
          </a:prstGeom>
        </p:spPr>
      </p:pic>
      <p:grpSp>
        <p:nvGrpSpPr>
          <p:cNvPr id="2" name="Group 1">
            <a:extLst>
              <a:ext uri="{FF2B5EF4-FFF2-40B4-BE49-F238E27FC236}">
                <a16:creationId xmlns:a16="http://schemas.microsoft.com/office/drawing/2014/main" id="{8C48DC92-E794-4BBB-22CE-CD900D1EE722}"/>
              </a:ext>
            </a:extLst>
          </p:cNvPr>
          <p:cNvGrpSpPr/>
          <p:nvPr/>
        </p:nvGrpSpPr>
        <p:grpSpPr>
          <a:xfrm>
            <a:off x="3941905" y="1818257"/>
            <a:ext cx="1459684" cy="964734"/>
            <a:chOff x="4555222" y="1115736"/>
            <a:chExt cx="1459684" cy="964734"/>
          </a:xfrm>
        </p:grpSpPr>
        <p:cxnSp>
          <p:nvCxnSpPr>
            <p:cNvPr id="9" name="Straight Connector 8">
              <a:extLst>
                <a:ext uri="{FF2B5EF4-FFF2-40B4-BE49-F238E27FC236}">
                  <a16:creationId xmlns:a16="http://schemas.microsoft.com/office/drawing/2014/main" id="{E0D312C4-2FC2-4AB4-94F8-5C8E4AFA05FA}"/>
                </a:ext>
              </a:extLst>
            </p:cNvPr>
            <p:cNvCxnSpPr/>
            <p:nvPr/>
          </p:nvCxnSpPr>
          <p:spPr>
            <a:xfrm flipV="1">
              <a:off x="6014906" y="1115736"/>
              <a:ext cx="0" cy="9647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431471-5254-493F-A90D-2863C2DE88F4}"/>
                </a:ext>
              </a:extLst>
            </p:cNvPr>
            <p:cNvCxnSpPr/>
            <p:nvPr/>
          </p:nvCxnSpPr>
          <p:spPr>
            <a:xfrm flipH="1">
              <a:off x="4555222" y="1115736"/>
              <a:ext cx="1459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8C97E39-CA88-43A8-98D8-AEF3CB8F8A4E}"/>
              </a:ext>
            </a:extLst>
          </p:cNvPr>
          <p:cNvSpPr txBox="1"/>
          <p:nvPr/>
        </p:nvSpPr>
        <p:spPr>
          <a:xfrm>
            <a:off x="1863515" y="1648979"/>
            <a:ext cx="2078390" cy="307777"/>
          </a:xfrm>
          <a:prstGeom prst="rect">
            <a:avLst/>
          </a:prstGeom>
          <a:noFill/>
        </p:spPr>
        <p:txBody>
          <a:bodyPr wrap="square">
            <a:spAutoFit/>
          </a:bodyPr>
          <a:lstStyle/>
          <a:p>
            <a:r>
              <a:rPr lang="en-US" sz="1400" b="1">
                <a:latin typeface="Open Sans" panose="020B0606030504020204" pitchFamily="34" charset="0"/>
                <a:ea typeface="Open Sans" panose="020B0606030504020204" pitchFamily="34" charset="0"/>
                <a:cs typeface="Open Sans" panose="020B0606030504020204" pitchFamily="34" charset="0"/>
              </a:rPr>
              <a:t>Competency Name</a:t>
            </a:r>
          </a:p>
        </p:txBody>
      </p:sp>
      <p:cxnSp>
        <p:nvCxnSpPr>
          <p:cNvPr id="16" name="Straight Arrow Connector 15">
            <a:extLst>
              <a:ext uri="{FF2B5EF4-FFF2-40B4-BE49-F238E27FC236}">
                <a16:creationId xmlns:a16="http://schemas.microsoft.com/office/drawing/2014/main" id="{B963336E-BD6D-4BDD-A3F1-CB050CA0FEB7}"/>
              </a:ext>
            </a:extLst>
          </p:cNvPr>
          <p:cNvCxnSpPr/>
          <p:nvPr/>
        </p:nvCxnSpPr>
        <p:spPr>
          <a:xfrm flipH="1">
            <a:off x="3455344" y="2917215"/>
            <a:ext cx="12164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B31E445-2797-4551-8819-774804C0A0DB}"/>
              </a:ext>
            </a:extLst>
          </p:cNvPr>
          <p:cNvSpPr txBox="1"/>
          <p:nvPr/>
        </p:nvSpPr>
        <p:spPr>
          <a:xfrm>
            <a:off x="1165651" y="2763326"/>
            <a:ext cx="2390053" cy="307777"/>
          </a:xfrm>
          <a:prstGeom prst="rect">
            <a:avLst/>
          </a:prstGeom>
          <a:noFill/>
        </p:spPr>
        <p:txBody>
          <a:bodyPr wrap="square">
            <a:spAutoFit/>
          </a:bodyPr>
          <a:lstStyle/>
          <a:p>
            <a:r>
              <a:rPr lang="en-US" sz="1400" b="1">
                <a:latin typeface="Open Sans" panose="020B0606030504020204" pitchFamily="34" charset="0"/>
                <a:ea typeface="Open Sans" panose="020B0606030504020204" pitchFamily="34" charset="0"/>
                <a:cs typeface="Open Sans" panose="020B0606030504020204" pitchFamily="34" charset="0"/>
              </a:rPr>
              <a:t>Leadership Model Pillar</a:t>
            </a:r>
          </a:p>
        </p:txBody>
      </p:sp>
      <p:cxnSp>
        <p:nvCxnSpPr>
          <p:cNvPr id="21" name="Straight Arrow Connector 20">
            <a:extLst>
              <a:ext uri="{FF2B5EF4-FFF2-40B4-BE49-F238E27FC236}">
                <a16:creationId xmlns:a16="http://schemas.microsoft.com/office/drawing/2014/main" id="{EAEE3B5D-D9F1-47DE-95C9-94D753545F53}"/>
              </a:ext>
            </a:extLst>
          </p:cNvPr>
          <p:cNvCxnSpPr/>
          <p:nvPr/>
        </p:nvCxnSpPr>
        <p:spPr>
          <a:xfrm flipV="1">
            <a:off x="7890443" y="1956756"/>
            <a:ext cx="0" cy="806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ECCA86-B2D3-415D-8331-18F3848044EA}"/>
              </a:ext>
            </a:extLst>
          </p:cNvPr>
          <p:cNvSpPr txBox="1"/>
          <p:nvPr/>
        </p:nvSpPr>
        <p:spPr>
          <a:xfrm>
            <a:off x="7187885" y="1509353"/>
            <a:ext cx="1449093" cy="523220"/>
          </a:xfrm>
          <a:prstGeom prst="rect">
            <a:avLst/>
          </a:prstGeom>
          <a:noFill/>
        </p:spPr>
        <p:txBody>
          <a:bodyPr wrap="square">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Competency Definition</a:t>
            </a:r>
          </a:p>
        </p:txBody>
      </p:sp>
      <p:grpSp>
        <p:nvGrpSpPr>
          <p:cNvPr id="4" name="Group 3">
            <a:extLst>
              <a:ext uri="{FF2B5EF4-FFF2-40B4-BE49-F238E27FC236}">
                <a16:creationId xmlns:a16="http://schemas.microsoft.com/office/drawing/2014/main" id="{5219C717-6480-1FBC-F47C-B32D3D33070C}"/>
              </a:ext>
            </a:extLst>
          </p:cNvPr>
          <p:cNvGrpSpPr/>
          <p:nvPr/>
        </p:nvGrpSpPr>
        <p:grpSpPr>
          <a:xfrm>
            <a:off x="2529885" y="3504444"/>
            <a:ext cx="2141862" cy="627077"/>
            <a:chOff x="3143202" y="2801923"/>
            <a:chExt cx="2141862" cy="627077"/>
          </a:xfrm>
        </p:grpSpPr>
        <p:cxnSp>
          <p:nvCxnSpPr>
            <p:cNvPr id="26" name="Straight Connector 25">
              <a:extLst>
                <a:ext uri="{FF2B5EF4-FFF2-40B4-BE49-F238E27FC236}">
                  <a16:creationId xmlns:a16="http://schemas.microsoft.com/office/drawing/2014/main" id="{650A23F9-9C1B-4117-A1BC-CB139D05E8F8}"/>
                </a:ext>
              </a:extLst>
            </p:cNvPr>
            <p:cNvCxnSpPr>
              <a:cxnSpLocks/>
            </p:cNvCxnSpPr>
            <p:nvPr/>
          </p:nvCxnSpPr>
          <p:spPr>
            <a:xfrm flipH="1">
              <a:off x="3143202" y="2801923"/>
              <a:ext cx="21418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BFDCC3-639D-49FD-8380-4A08AF731F43}"/>
                </a:ext>
              </a:extLst>
            </p:cNvPr>
            <p:cNvCxnSpPr/>
            <p:nvPr/>
          </p:nvCxnSpPr>
          <p:spPr>
            <a:xfrm>
              <a:off x="3143202" y="2810312"/>
              <a:ext cx="0" cy="618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6EA82519-1705-4F00-B365-3B66BC87098B}"/>
              </a:ext>
            </a:extLst>
          </p:cNvPr>
          <p:cNvSpPr txBox="1"/>
          <p:nvPr/>
        </p:nvSpPr>
        <p:spPr>
          <a:xfrm>
            <a:off x="1065292" y="4170060"/>
            <a:ext cx="2078390" cy="307777"/>
          </a:xfrm>
          <a:prstGeom prst="rect">
            <a:avLst/>
          </a:prstGeom>
          <a:noFill/>
        </p:spPr>
        <p:txBody>
          <a:bodyPr wrap="square">
            <a:spAutoFit/>
          </a:bodyPr>
          <a:lstStyle/>
          <a:p>
            <a:r>
              <a:rPr lang="en-US" sz="1400" b="1">
                <a:latin typeface="Open Sans" panose="020B0606030504020204" pitchFamily="34" charset="0"/>
                <a:ea typeface="Open Sans" panose="020B0606030504020204" pitchFamily="34" charset="0"/>
                <a:cs typeface="Open Sans" panose="020B0606030504020204" pitchFamily="34" charset="0"/>
              </a:rPr>
              <a:t>Proficiency Level</a:t>
            </a:r>
          </a:p>
        </p:txBody>
      </p:sp>
      <p:grpSp>
        <p:nvGrpSpPr>
          <p:cNvPr id="6" name="Group 5">
            <a:extLst>
              <a:ext uri="{FF2B5EF4-FFF2-40B4-BE49-F238E27FC236}">
                <a16:creationId xmlns:a16="http://schemas.microsoft.com/office/drawing/2014/main" id="{CD057052-74ED-B674-ABFC-C9637D668A5C}"/>
              </a:ext>
            </a:extLst>
          </p:cNvPr>
          <p:cNvGrpSpPr/>
          <p:nvPr/>
        </p:nvGrpSpPr>
        <p:grpSpPr>
          <a:xfrm>
            <a:off x="869675" y="5228077"/>
            <a:ext cx="5983211" cy="767897"/>
            <a:chOff x="1482992" y="4525556"/>
            <a:chExt cx="5983211" cy="767897"/>
          </a:xfrm>
        </p:grpSpPr>
        <p:cxnSp>
          <p:nvCxnSpPr>
            <p:cNvPr id="32" name="Straight Arrow Connector 31">
              <a:extLst>
                <a:ext uri="{FF2B5EF4-FFF2-40B4-BE49-F238E27FC236}">
                  <a16:creationId xmlns:a16="http://schemas.microsoft.com/office/drawing/2014/main" id="{89BC6A6C-EAB0-407E-A2AD-9148358E262B}"/>
                </a:ext>
              </a:extLst>
            </p:cNvPr>
            <p:cNvCxnSpPr>
              <a:cxnSpLocks/>
            </p:cNvCxnSpPr>
            <p:nvPr/>
          </p:nvCxnSpPr>
          <p:spPr>
            <a:xfrm flipH="1">
              <a:off x="3850547" y="4555222"/>
              <a:ext cx="1518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ABEA3D-1C15-4297-9B5E-F1446C1A9066}"/>
                </a:ext>
              </a:extLst>
            </p:cNvPr>
            <p:cNvCxnSpPr>
              <a:cxnSpLocks/>
            </p:cNvCxnSpPr>
            <p:nvPr/>
          </p:nvCxnSpPr>
          <p:spPr>
            <a:xfrm flipH="1">
              <a:off x="4345497" y="5293453"/>
              <a:ext cx="3120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E29FA6-F51B-432C-BCBA-022D809AD621}"/>
                </a:ext>
              </a:extLst>
            </p:cNvPr>
            <p:cNvCxnSpPr/>
            <p:nvPr/>
          </p:nvCxnSpPr>
          <p:spPr>
            <a:xfrm flipV="1">
              <a:off x="4345497" y="4857226"/>
              <a:ext cx="0" cy="436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6BB4C76-F298-4884-BE18-1BA760A43FA2}"/>
                </a:ext>
              </a:extLst>
            </p:cNvPr>
            <p:cNvCxnSpPr/>
            <p:nvPr/>
          </p:nvCxnSpPr>
          <p:spPr>
            <a:xfrm flipH="1">
              <a:off x="3850547" y="4857226"/>
              <a:ext cx="494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A0380BA-6BD7-449A-BA10-801A803EEBEA}"/>
                </a:ext>
              </a:extLst>
            </p:cNvPr>
            <p:cNvSpPr txBox="1"/>
            <p:nvPr/>
          </p:nvSpPr>
          <p:spPr>
            <a:xfrm>
              <a:off x="1482992" y="4525556"/>
              <a:ext cx="2078390" cy="523220"/>
            </a:xfrm>
            <a:prstGeom prst="rect">
              <a:avLst/>
            </a:prstGeom>
            <a:noFill/>
          </p:spPr>
          <p:txBody>
            <a:bodyPr wrap="square">
              <a:spAutoFit/>
            </a:bodyPr>
            <a:lstStyle/>
            <a:p>
              <a:r>
                <a:rPr lang="en-US" sz="1400" b="1">
                  <a:latin typeface="Open Sans" panose="020B0606030504020204" pitchFamily="34" charset="0"/>
                  <a:ea typeface="Open Sans" panose="020B0606030504020204" pitchFamily="34" charset="0"/>
                  <a:cs typeface="Open Sans" panose="020B0606030504020204" pitchFamily="34" charset="0"/>
                </a:rPr>
                <a:t>Leadership Behavioral Anchors</a:t>
              </a:r>
            </a:p>
          </p:txBody>
        </p:sp>
      </p:grpSp>
      <p:pic>
        <p:nvPicPr>
          <p:cNvPr id="43" name="Picture 42">
            <a:extLst>
              <a:ext uri="{FF2B5EF4-FFF2-40B4-BE49-F238E27FC236}">
                <a16:creationId xmlns:a16="http://schemas.microsoft.com/office/drawing/2014/main" id="{3F7BB7D6-6683-41B1-B9CA-5A47199B4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54928"/>
            <a:ext cx="12192000" cy="182033"/>
          </a:xfrm>
          <a:prstGeom prst="rect">
            <a:avLst/>
          </a:prstGeom>
        </p:spPr>
      </p:pic>
      <p:sp>
        <p:nvSpPr>
          <p:cNvPr id="3" name="Slide Number Placeholder 2">
            <a:extLst>
              <a:ext uri="{FF2B5EF4-FFF2-40B4-BE49-F238E27FC236}">
                <a16:creationId xmlns:a16="http://schemas.microsoft.com/office/drawing/2014/main" id="{5B593D2C-AD08-4540-898C-EDE1B6B254F6}"/>
              </a:ext>
            </a:extLst>
          </p:cNvPr>
          <p:cNvSpPr>
            <a:spLocks noGrp="1"/>
          </p:cNvSpPr>
          <p:nvPr>
            <p:ph type="sldNum" sz="quarter" idx="12"/>
          </p:nvPr>
        </p:nvSpPr>
        <p:spPr>
          <a:xfrm>
            <a:off x="7997283" y="7036569"/>
            <a:ext cx="2743200" cy="365125"/>
          </a:xfrm>
        </p:spPr>
        <p:txBody>
          <a:bodyPr/>
          <a:lstStyle/>
          <a:p>
            <a:fld id="{5247FB68-A87E-45F3-B705-AC737CC52B52}" type="slidenum">
              <a:rPr lang="en-US" smtClean="0"/>
              <a:t>34</a:t>
            </a:fld>
            <a:endParaRPr lang="en-US"/>
          </a:p>
        </p:txBody>
      </p:sp>
      <p:sp>
        <p:nvSpPr>
          <p:cNvPr id="7" name="TextBox 8">
            <a:extLst>
              <a:ext uri="{FF2B5EF4-FFF2-40B4-BE49-F238E27FC236}">
                <a16:creationId xmlns:a16="http://schemas.microsoft.com/office/drawing/2014/main" id="{78CBAA6A-CB9D-3A49-5435-D0938287A471}"/>
              </a:ext>
            </a:extLst>
          </p:cNvPr>
          <p:cNvSpPr txBox="1"/>
          <p:nvPr/>
        </p:nvSpPr>
        <p:spPr>
          <a:xfrm>
            <a:off x="1133525" y="291050"/>
            <a:ext cx="9906183" cy="444930"/>
          </a:xfrm>
          <a:prstGeom prst="rect">
            <a:avLst/>
          </a:prstGeom>
        </p:spPr>
        <p:txBody>
          <a:bodyPr wrap="square" lIns="0" tIns="0" rIns="0" bIns="0" rtlCol="0" anchor="t">
            <a:spAutoFit/>
          </a:bodyPr>
          <a:lstStyle/>
          <a:p>
            <a:pPr algn="ctr">
              <a:lnSpc>
                <a:spcPts val="3755"/>
              </a:lnSpc>
            </a:pPr>
            <a:r>
              <a:rPr lang="en-US" sz="2400" b="1">
                <a:latin typeface="Open Sans Extrabold" panose="020B0906030804020204" pitchFamily="34" charset="0"/>
                <a:ea typeface="Open Sans Extrabold" panose="020B0906030804020204" pitchFamily="34" charset="0"/>
                <a:cs typeface="Open Sans Extrabold" panose="020B0906030804020204" pitchFamily="34" charset="0"/>
              </a:rPr>
              <a:t>HOW TO READ THE LEADERSHIP COMPETENCIES FRAMEWORK ?</a:t>
            </a:r>
          </a:p>
        </p:txBody>
      </p:sp>
      <p:cxnSp>
        <p:nvCxnSpPr>
          <p:cNvPr id="10" name="Straight Connector 9">
            <a:extLst>
              <a:ext uri="{FF2B5EF4-FFF2-40B4-BE49-F238E27FC236}">
                <a16:creationId xmlns:a16="http://schemas.microsoft.com/office/drawing/2014/main" id="{7D0D71BD-550D-BA16-232B-BB4395ED57E6}"/>
              </a:ext>
            </a:extLst>
          </p:cNvPr>
          <p:cNvCxnSpPr/>
          <p:nvPr/>
        </p:nvCxnSpPr>
        <p:spPr>
          <a:xfrm>
            <a:off x="0" y="109241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A031F14-4A0F-02C2-D76A-AFCBFB9E6148}"/>
              </a:ext>
            </a:extLst>
          </p:cNvPr>
          <p:cNvSpPr txBox="1"/>
          <p:nvPr/>
        </p:nvSpPr>
        <p:spPr>
          <a:xfrm>
            <a:off x="68701" y="6429235"/>
            <a:ext cx="27597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GROW . INNOVATE . INSPIRE</a:t>
            </a:r>
          </a:p>
        </p:txBody>
      </p:sp>
      <p:sp>
        <p:nvSpPr>
          <p:cNvPr id="8" name="Rectangle 7">
            <a:extLst>
              <a:ext uri="{FF2B5EF4-FFF2-40B4-BE49-F238E27FC236}">
                <a16:creationId xmlns:a16="http://schemas.microsoft.com/office/drawing/2014/main" id="{02506BF7-44F0-E1AE-9593-6D08C672C4DC}"/>
              </a:ext>
            </a:extLst>
          </p:cNvPr>
          <p:cNvSpPr/>
          <p:nvPr/>
        </p:nvSpPr>
        <p:spPr>
          <a:xfrm>
            <a:off x="8947938" y="2541693"/>
            <a:ext cx="2329660" cy="4031726"/>
          </a:xfrm>
          <a:prstGeom prst="rect">
            <a:avLst/>
          </a:prstGeom>
          <a:noFill/>
          <a:ln w="28575">
            <a:solidFill>
              <a:srgbClr val="FF993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902DD51-04A5-6501-0F47-1A144C4CE9CE}"/>
              </a:ext>
            </a:extLst>
          </p:cNvPr>
          <p:cNvSpPr/>
          <p:nvPr/>
        </p:nvSpPr>
        <p:spPr>
          <a:xfrm>
            <a:off x="6592529" y="2546611"/>
            <a:ext cx="2270362" cy="4031726"/>
          </a:xfrm>
          <a:prstGeom prst="rect">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390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2" grpId="0"/>
      <p:bldP spid="29" grpId="0"/>
      <p:bldP spid="8"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9E33B9B-C04C-462D-BC45-0B38C2105832}"/>
              </a:ext>
            </a:extLst>
          </p:cNvPr>
          <p:cNvPicPr>
            <a:picLocks noChangeAspect="1"/>
          </p:cNvPicPr>
          <p:nvPr/>
        </p:nvPicPr>
        <p:blipFill>
          <a:blip r:embed="rId3"/>
          <a:srcRect t="37" b="37"/>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7C42C443-31BA-4455-A984-298E568AC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6" name="Slide Number Placeholder 15">
            <a:extLst>
              <a:ext uri="{FF2B5EF4-FFF2-40B4-BE49-F238E27FC236}">
                <a16:creationId xmlns:a16="http://schemas.microsoft.com/office/drawing/2014/main" id="{F29646E1-EE88-4F5D-AAB5-78A2255F6D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F61A60C-430A-21D0-F2F5-BDA273C0C728}"/>
              </a:ext>
            </a:extLst>
          </p:cNvPr>
          <p:cNvSpPr txBox="1"/>
          <p:nvPr/>
        </p:nvSpPr>
        <p:spPr>
          <a:xfrm>
            <a:off x="2773875" y="513105"/>
            <a:ext cx="71395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LET’S RECAP</a:t>
            </a:r>
            <a:endParaRPr kumimoji="0" lang="en-US" sz="2800" b="1" i="0" u="none" strike="noStrike" kern="1200" cap="none" spc="0" normalizeH="0" baseline="0" noProof="0">
              <a:ln>
                <a:noFill/>
              </a:ln>
              <a:solidFill>
                <a:schemeClr val="accent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 name="Picture 3" descr="A qr code with black squares&#10;&#10;Description automatically generated">
            <a:extLst>
              <a:ext uri="{FF2B5EF4-FFF2-40B4-BE49-F238E27FC236}">
                <a16:creationId xmlns:a16="http://schemas.microsoft.com/office/drawing/2014/main" id="{091C4295-AB01-F25E-E6BB-A2DC333D9BC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54628" y="1332790"/>
            <a:ext cx="4978052" cy="4978052"/>
          </a:xfrm>
          <a:prstGeom prst="rect">
            <a:avLst/>
          </a:prstGeom>
        </p:spPr>
      </p:pic>
    </p:spTree>
    <p:extLst>
      <p:ext uri="{BB962C8B-B14F-4D97-AF65-F5344CB8AC3E}">
        <p14:creationId xmlns:p14="http://schemas.microsoft.com/office/powerpoint/2010/main" val="41550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9E33B9B-C04C-462D-BC45-0B38C2105832}"/>
              </a:ext>
            </a:extLst>
          </p:cNvPr>
          <p:cNvPicPr>
            <a:picLocks noChangeAspect="1"/>
          </p:cNvPicPr>
          <p:nvPr/>
        </p:nvPicPr>
        <p:blipFill>
          <a:blip r:embed="rId3"/>
          <a:srcRect t="37" b="37"/>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7C42C443-31BA-4455-A984-298E568AC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6" name="Slide Number Placeholder 15">
            <a:extLst>
              <a:ext uri="{FF2B5EF4-FFF2-40B4-BE49-F238E27FC236}">
                <a16:creationId xmlns:a16="http://schemas.microsoft.com/office/drawing/2014/main" id="{F29646E1-EE88-4F5D-AAB5-78A2255F6D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217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95C6ED-B0D4-4D62-B18F-B1180A2164BC}"/>
              </a:ext>
            </a:extLst>
          </p:cNvPr>
          <p:cNvPicPr>
            <a:picLocks noChangeAspect="1"/>
          </p:cNvPicPr>
          <p:nvPr/>
        </p:nvPicPr>
        <p:blipFill rotWithShape="1">
          <a:blip r:embed="rId2">
            <a:extLst>
              <a:ext uri="{28A0092B-C50C-407E-A947-70E740481C1C}">
                <a14:useLocalDpi xmlns:a14="http://schemas.microsoft.com/office/drawing/2010/main" val="0"/>
              </a:ext>
            </a:extLst>
          </a:blip>
          <a:srcRect l="3" t="19675" r="-3" b="5325"/>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82CFBFB-67E1-4FC6-9035-4E9A0E016F2D}"/>
              </a:ext>
            </a:extLst>
          </p:cNvPr>
          <p:cNvSpPr/>
          <p:nvPr/>
        </p:nvSpPr>
        <p:spPr>
          <a:xfrm>
            <a:off x="0" y="0"/>
            <a:ext cx="12191578" cy="6858000"/>
          </a:xfrm>
          <a:prstGeom prst="rect">
            <a:avLst/>
          </a:prstGeom>
          <a:solidFill>
            <a:srgbClr val="01509F">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panose="020F0502020204030204"/>
                <a:ea typeface="+mn-ea"/>
                <a:cs typeface="+mn-cs"/>
              </a:rPr>
              <a:t>THANK YOU!</a:t>
            </a:r>
          </a:p>
        </p:txBody>
      </p:sp>
      <p:pic>
        <p:nvPicPr>
          <p:cNvPr id="23" name="Picture 22" descr="A picture containing text&#10;&#10;Description automatically generated">
            <a:extLst>
              <a:ext uri="{FF2B5EF4-FFF2-40B4-BE49-F238E27FC236}">
                <a16:creationId xmlns:a16="http://schemas.microsoft.com/office/drawing/2014/main" id="{C02B158C-512C-40A1-A0B6-12941495525E}"/>
              </a:ext>
            </a:extLst>
          </p:cNvPr>
          <p:cNvPicPr>
            <a:picLocks noChangeAspect="1"/>
          </p:cNvPicPr>
          <p:nvPr/>
        </p:nvPicPr>
        <p:blipFill rotWithShape="1">
          <a:blip r:embed="rId3">
            <a:extLst>
              <a:ext uri="{28A0092B-C50C-407E-A947-70E740481C1C}">
                <a14:useLocalDpi xmlns:a14="http://schemas.microsoft.com/office/drawing/2010/main" val="0"/>
              </a:ext>
            </a:extLst>
          </a:blip>
          <a:srcRect t="37317" r="4965" b="40176"/>
          <a:stretch/>
        </p:blipFill>
        <p:spPr>
          <a:xfrm>
            <a:off x="8350472" y="5448300"/>
            <a:ext cx="3263601" cy="1092875"/>
          </a:xfrm>
          <a:prstGeom prst="rect">
            <a:avLst/>
          </a:prstGeom>
        </p:spPr>
      </p:pic>
    </p:spTree>
    <p:extLst>
      <p:ext uri="{BB962C8B-B14F-4D97-AF65-F5344CB8AC3E}">
        <p14:creationId xmlns:p14="http://schemas.microsoft.com/office/powerpoint/2010/main" val="36698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25611" y="260598"/>
            <a:ext cx="5545272" cy="1214820"/>
          </a:xfrm>
          <a:prstGeom prst="rect">
            <a:avLst/>
          </a:prstGeom>
        </p:spPr>
        <p:txBody>
          <a:bodyPr wrap="square" lIns="0" tIns="0" rIns="0" bIns="0" rtlCol="0" anchor="t">
            <a:spAutoFit/>
          </a:bodyPr>
          <a:lstStyle/>
          <a:p>
            <a:pPr>
              <a:lnSpc>
                <a:spcPts val="5015"/>
              </a:lnSpc>
              <a:spcBef>
                <a:spcPct val="0"/>
              </a:spcBef>
            </a:pPr>
            <a:r>
              <a:rPr lang="en-US" sz="2800">
                <a:latin typeface="Open Sans Extrabold" panose="020B0906030804020204" pitchFamily="34" charset="0"/>
                <a:ea typeface="Open Sans Extrabold" panose="020B0906030804020204" pitchFamily="34" charset="0"/>
                <a:cs typeface="Open Sans Extrabold" panose="020B0906030804020204" pitchFamily="34" charset="0"/>
              </a:rPr>
              <a:t>Al Futtaim Leadership Competencies Overview </a:t>
            </a:r>
          </a:p>
        </p:txBody>
      </p:sp>
      <p:pic>
        <p:nvPicPr>
          <p:cNvPr id="16" name="Picture 15">
            <a:extLst>
              <a:ext uri="{FF2B5EF4-FFF2-40B4-BE49-F238E27FC236}">
                <a16:creationId xmlns:a16="http://schemas.microsoft.com/office/drawing/2014/main" id="{030C1BE9-CAD3-4426-A749-8520EFF1D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597656" y="3495236"/>
            <a:ext cx="7304368" cy="109058"/>
          </a:xfrm>
          <a:prstGeom prst="rect">
            <a:avLst/>
          </a:prstGeom>
        </p:spPr>
      </p:pic>
      <p:sp>
        <p:nvSpPr>
          <p:cNvPr id="21" name="TextBox 20">
            <a:hlinkClick r:id="rId3" action="ppaction://hlinksldjump"/>
            <a:extLst>
              <a:ext uri="{FF2B5EF4-FFF2-40B4-BE49-F238E27FC236}">
                <a16:creationId xmlns:a16="http://schemas.microsoft.com/office/drawing/2014/main" id="{FFC90AEA-F2C1-4E49-9131-5DBF5BE234D4}"/>
              </a:ext>
            </a:extLst>
          </p:cNvPr>
          <p:cNvSpPr txBox="1"/>
          <p:nvPr/>
        </p:nvSpPr>
        <p:spPr>
          <a:xfrm>
            <a:off x="1070865" y="1922346"/>
            <a:ext cx="1120820" cy="1200329"/>
          </a:xfrm>
          <a:prstGeom prst="rect">
            <a:avLst/>
          </a:prstGeom>
          <a:noFill/>
        </p:spPr>
        <p:txBody>
          <a:bodyPr wrap="none" rtlCol="0">
            <a:spAutoFit/>
          </a:bodyPr>
          <a:lstStyle/>
          <a:p>
            <a:r>
              <a:rPr lang="en-US" sz="7200" b="1">
                <a:solidFill>
                  <a:srgbClr val="00B0F0"/>
                </a:solidFill>
                <a:latin typeface="Graphik Bold" panose="020B0503030202060203"/>
              </a:rPr>
              <a:t>01</a:t>
            </a:r>
          </a:p>
        </p:txBody>
      </p:sp>
      <p:cxnSp>
        <p:nvCxnSpPr>
          <p:cNvPr id="22" name="Straight Connector 21">
            <a:extLst>
              <a:ext uri="{FF2B5EF4-FFF2-40B4-BE49-F238E27FC236}">
                <a16:creationId xmlns:a16="http://schemas.microsoft.com/office/drawing/2014/main" id="{C5B3CABE-5505-4D6E-80D8-092EB6054002}"/>
              </a:ext>
            </a:extLst>
          </p:cNvPr>
          <p:cNvCxnSpPr>
            <a:cxnSpLocks/>
          </p:cNvCxnSpPr>
          <p:nvPr/>
        </p:nvCxnSpPr>
        <p:spPr>
          <a:xfrm>
            <a:off x="1272477" y="3097275"/>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24" name="TextBox 23">
            <a:hlinkClick r:id="rId3" action="ppaction://hlinksldjump"/>
            <a:extLst>
              <a:ext uri="{FF2B5EF4-FFF2-40B4-BE49-F238E27FC236}">
                <a16:creationId xmlns:a16="http://schemas.microsoft.com/office/drawing/2014/main" id="{CCC6FDDF-8830-4497-9FCB-13414F62EFB6}"/>
              </a:ext>
            </a:extLst>
          </p:cNvPr>
          <p:cNvSpPr txBox="1"/>
          <p:nvPr/>
        </p:nvSpPr>
        <p:spPr>
          <a:xfrm>
            <a:off x="1151031" y="5769237"/>
            <a:ext cx="2887668" cy="954107"/>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GAME </a:t>
            </a:r>
            <a:r>
              <a:rPr lang="en-US" sz="1600" b="1" err="1">
                <a:solidFill>
                  <a:schemeClr val="bg2"/>
                </a:solidFill>
                <a:latin typeface="Open Sans" panose="020B0606030504020204" pitchFamily="34" charset="0"/>
                <a:ea typeface="Open Sans" panose="020B0606030504020204" pitchFamily="34" charset="0"/>
                <a:cs typeface="Open Sans" panose="020B0606030504020204" pitchFamily="34" charset="0"/>
              </a:rPr>
              <a:t>adership</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 Competencies 101</a:t>
            </a:r>
          </a:p>
          <a:p>
            <a:endPar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hlinkClick r:id="rId4" action="ppaction://hlinksldjump"/>
            <a:extLst>
              <a:ext uri="{FF2B5EF4-FFF2-40B4-BE49-F238E27FC236}">
                <a16:creationId xmlns:a16="http://schemas.microsoft.com/office/drawing/2014/main" id="{1A746F67-40A3-4681-9E92-E131EE58B759}"/>
              </a:ext>
            </a:extLst>
          </p:cNvPr>
          <p:cNvSpPr txBox="1"/>
          <p:nvPr/>
        </p:nvSpPr>
        <p:spPr>
          <a:xfrm>
            <a:off x="5333645" y="1899833"/>
            <a:ext cx="1120820" cy="1200329"/>
          </a:xfrm>
          <a:prstGeom prst="rect">
            <a:avLst/>
          </a:prstGeom>
          <a:noFill/>
        </p:spPr>
        <p:txBody>
          <a:bodyPr wrap="none" rtlCol="0">
            <a:spAutoFit/>
          </a:bodyPr>
          <a:lstStyle/>
          <a:p>
            <a:r>
              <a:rPr lang="en-US" sz="7200" b="1">
                <a:solidFill>
                  <a:schemeClr val="bg2"/>
                </a:solidFill>
                <a:latin typeface="Graphik Bold" panose="020B0503030202060203"/>
              </a:rPr>
              <a:t>02</a:t>
            </a:r>
          </a:p>
        </p:txBody>
      </p:sp>
      <p:cxnSp>
        <p:nvCxnSpPr>
          <p:cNvPr id="26" name="Straight Connector 25">
            <a:extLst>
              <a:ext uri="{FF2B5EF4-FFF2-40B4-BE49-F238E27FC236}">
                <a16:creationId xmlns:a16="http://schemas.microsoft.com/office/drawing/2014/main" id="{FDB3AB19-7593-448C-B3A0-287FF3FCDD5F}"/>
              </a:ext>
            </a:extLst>
          </p:cNvPr>
          <p:cNvCxnSpPr>
            <a:cxnSpLocks/>
          </p:cNvCxnSpPr>
          <p:nvPr/>
        </p:nvCxnSpPr>
        <p:spPr>
          <a:xfrm>
            <a:off x="5535257" y="3074762"/>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28" name="TextBox 27">
            <a:hlinkClick r:id="rId4" action="ppaction://hlinksldjump"/>
            <a:extLst>
              <a:ext uri="{FF2B5EF4-FFF2-40B4-BE49-F238E27FC236}">
                <a16:creationId xmlns:a16="http://schemas.microsoft.com/office/drawing/2014/main" id="{DDAAC987-EFC4-47F0-92D9-6FC0405A24B2}"/>
              </a:ext>
            </a:extLst>
          </p:cNvPr>
          <p:cNvSpPr txBox="1"/>
          <p:nvPr/>
        </p:nvSpPr>
        <p:spPr>
          <a:xfrm>
            <a:off x="5368657" y="3237701"/>
            <a:ext cx="3374510" cy="707886"/>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WHAT</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 is Al Futtaim Leadership Model?</a:t>
            </a:r>
          </a:p>
        </p:txBody>
      </p:sp>
      <p:sp>
        <p:nvSpPr>
          <p:cNvPr id="29" name="TextBox 28">
            <a:hlinkClick r:id="" action="ppaction://noaction"/>
            <a:extLst>
              <a:ext uri="{FF2B5EF4-FFF2-40B4-BE49-F238E27FC236}">
                <a16:creationId xmlns:a16="http://schemas.microsoft.com/office/drawing/2014/main" id="{F70D9397-6F4A-457C-AFD1-542B66E979EF}"/>
              </a:ext>
            </a:extLst>
          </p:cNvPr>
          <p:cNvSpPr txBox="1"/>
          <p:nvPr/>
        </p:nvSpPr>
        <p:spPr>
          <a:xfrm>
            <a:off x="1067033" y="4411682"/>
            <a:ext cx="1120820" cy="1200329"/>
          </a:xfrm>
          <a:prstGeom prst="rect">
            <a:avLst/>
          </a:prstGeom>
          <a:noFill/>
        </p:spPr>
        <p:txBody>
          <a:bodyPr wrap="none" rtlCol="0">
            <a:spAutoFit/>
          </a:bodyPr>
          <a:lstStyle/>
          <a:p>
            <a:r>
              <a:rPr lang="en-US" sz="7200" b="1">
                <a:solidFill>
                  <a:schemeClr val="bg2"/>
                </a:solidFill>
                <a:latin typeface="Graphik Bold" panose="020B0503030202060203"/>
              </a:rPr>
              <a:t>03</a:t>
            </a:r>
          </a:p>
        </p:txBody>
      </p:sp>
      <p:cxnSp>
        <p:nvCxnSpPr>
          <p:cNvPr id="30" name="Straight Connector 29">
            <a:extLst>
              <a:ext uri="{FF2B5EF4-FFF2-40B4-BE49-F238E27FC236}">
                <a16:creationId xmlns:a16="http://schemas.microsoft.com/office/drawing/2014/main" id="{FCA2FA01-2358-4ADB-AC62-36D5F4E54B20}"/>
              </a:ext>
            </a:extLst>
          </p:cNvPr>
          <p:cNvCxnSpPr>
            <a:cxnSpLocks/>
          </p:cNvCxnSpPr>
          <p:nvPr/>
        </p:nvCxnSpPr>
        <p:spPr>
          <a:xfrm>
            <a:off x="1268645" y="5586611"/>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2" name="TextBox 31">
            <a:hlinkClick r:id="" action="ppaction://noaction"/>
            <a:extLst>
              <a:ext uri="{FF2B5EF4-FFF2-40B4-BE49-F238E27FC236}">
                <a16:creationId xmlns:a16="http://schemas.microsoft.com/office/drawing/2014/main" id="{2A0BA397-8810-472C-B6A3-5E6BE0B1CAF5}"/>
              </a:ext>
            </a:extLst>
          </p:cNvPr>
          <p:cNvSpPr txBox="1"/>
          <p:nvPr/>
        </p:nvSpPr>
        <p:spPr>
          <a:xfrm>
            <a:off x="1147201" y="3273976"/>
            <a:ext cx="2887668" cy="707886"/>
          </a:xfrm>
          <a:prstGeom prst="rect">
            <a:avLst/>
          </a:prstGeom>
          <a:noFill/>
        </p:spPr>
        <p:txBody>
          <a:bodyPr wrap="square" lIns="91440" tIns="45720" rIns="91440" bIns="45720" rtlCol="0" anchor="t">
            <a:spAutoFit/>
          </a:bodyPr>
          <a:lstStyle/>
          <a:p>
            <a:r>
              <a:rPr lang="en-US" sz="2400" b="1">
                <a:latin typeface="Open Sans"/>
                <a:ea typeface="Open Sans"/>
                <a:cs typeface="Open Sans"/>
              </a:rPr>
              <a:t>WHAT</a:t>
            </a:r>
            <a:r>
              <a:rPr lang="en-US" sz="1600" b="1">
                <a:latin typeface="Open Sans"/>
                <a:ea typeface="Open Sans"/>
                <a:cs typeface="Open Sans"/>
              </a:rPr>
              <a:t> is a Leadership Competency Framework?</a:t>
            </a:r>
          </a:p>
        </p:txBody>
      </p:sp>
      <p:sp>
        <p:nvSpPr>
          <p:cNvPr id="33" name="TextBox 32">
            <a:hlinkClick r:id="" action="ppaction://noaction"/>
            <a:extLst>
              <a:ext uri="{FF2B5EF4-FFF2-40B4-BE49-F238E27FC236}">
                <a16:creationId xmlns:a16="http://schemas.microsoft.com/office/drawing/2014/main" id="{889FEB60-E6A5-487C-8274-CE9751187D3D}"/>
              </a:ext>
            </a:extLst>
          </p:cNvPr>
          <p:cNvSpPr txBox="1"/>
          <p:nvPr/>
        </p:nvSpPr>
        <p:spPr>
          <a:xfrm>
            <a:off x="5347931" y="4414569"/>
            <a:ext cx="1120820" cy="1200329"/>
          </a:xfrm>
          <a:prstGeom prst="rect">
            <a:avLst/>
          </a:prstGeom>
          <a:noFill/>
        </p:spPr>
        <p:txBody>
          <a:bodyPr wrap="none" rtlCol="0">
            <a:spAutoFit/>
          </a:bodyPr>
          <a:lstStyle/>
          <a:p>
            <a:r>
              <a:rPr lang="en-US" sz="7200" b="1">
                <a:solidFill>
                  <a:schemeClr val="bg2"/>
                </a:solidFill>
                <a:latin typeface="Graphik Bold" panose="020B0503030202060203"/>
              </a:rPr>
              <a:t>04</a:t>
            </a:r>
          </a:p>
        </p:txBody>
      </p:sp>
      <p:cxnSp>
        <p:nvCxnSpPr>
          <p:cNvPr id="34" name="Straight Connector 33">
            <a:extLst>
              <a:ext uri="{FF2B5EF4-FFF2-40B4-BE49-F238E27FC236}">
                <a16:creationId xmlns:a16="http://schemas.microsoft.com/office/drawing/2014/main" id="{46E9BBA1-1AFE-4095-AB22-1DA30E471B68}"/>
              </a:ext>
            </a:extLst>
          </p:cNvPr>
          <p:cNvCxnSpPr>
            <a:cxnSpLocks/>
          </p:cNvCxnSpPr>
          <p:nvPr/>
        </p:nvCxnSpPr>
        <p:spPr>
          <a:xfrm>
            <a:off x="5549543" y="5589498"/>
            <a:ext cx="82708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6" name="TextBox 35">
            <a:hlinkClick r:id="" action="ppaction://noaction"/>
            <a:extLst>
              <a:ext uri="{FF2B5EF4-FFF2-40B4-BE49-F238E27FC236}">
                <a16:creationId xmlns:a16="http://schemas.microsoft.com/office/drawing/2014/main" id="{16B30C8D-5F86-4D98-A84B-9F4DC3BFEA5A}"/>
              </a:ext>
            </a:extLst>
          </p:cNvPr>
          <p:cNvSpPr txBox="1"/>
          <p:nvPr/>
        </p:nvSpPr>
        <p:spPr>
          <a:xfrm>
            <a:off x="5382943" y="5752437"/>
            <a:ext cx="3523062" cy="954107"/>
          </a:xfrm>
          <a:prstGeom prst="rect">
            <a:avLst/>
          </a:prstGeom>
          <a:noFill/>
        </p:spPr>
        <p:txBody>
          <a:bodyPr wrap="square" rtlCol="0">
            <a:spAutoFit/>
          </a:bodyPr>
          <a:lstStyle/>
          <a:p>
            <a:r>
              <a:rPr lang="en-US" sz="2400" b="1">
                <a:solidFill>
                  <a:schemeClr val="bg2"/>
                </a:solidFill>
                <a:latin typeface="Open Sans" panose="020B0606030504020204" pitchFamily="34" charset="0"/>
                <a:ea typeface="Open Sans" panose="020B0606030504020204" pitchFamily="34" charset="0"/>
                <a:cs typeface="Open Sans" panose="020B0606030504020204" pitchFamily="34" charset="0"/>
              </a:rPr>
              <a:t>HOW</a:t>
            </a:r>
            <a:r>
              <a:rPr lang="en-US" sz="1600" b="1">
                <a:solidFill>
                  <a:schemeClr val="bg2"/>
                </a:solidFill>
                <a:latin typeface="Open Sans" panose="020B0606030504020204" pitchFamily="34" charset="0"/>
                <a:ea typeface="Open Sans" panose="020B0606030504020204" pitchFamily="34" charset="0"/>
                <a:cs typeface="Open Sans" panose="020B0606030504020204" pitchFamily="34" charset="0"/>
              </a:rPr>
              <a:t> will I Apply Al Futtaim Leadership Competencies Framework?</a:t>
            </a:r>
          </a:p>
        </p:txBody>
      </p:sp>
    </p:spTree>
    <p:extLst>
      <p:ext uri="{BB962C8B-B14F-4D97-AF65-F5344CB8AC3E}">
        <p14:creationId xmlns:p14="http://schemas.microsoft.com/office/powerpoint/2010/main" val="2409591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97E53-E87E-C748-ACCC-1EFF2CDF3E5B}"/>
            </a:ext>
          </a:extLst>
        </p:cNvPr>
        <p:cNvGrpSpPr/>
        <p:nvPr/>
      </p:nvGrpSpPr>
      <p:grpSpPr>
        <a:xfrm>
          <a:off x="0" y="0"/>
          <a:ext cx="0" cy="0"/>
          <a:chOff x="0" y="0"/>
          <a:chExt cx="0" cy="0"/>
        </a:xfrm>
      </p:grpSpPr>
      <p:pic>
        <p:nvPicPr>
          <p:cNvPr id="43" name="Picture 42">
            <a:extLst>
              <a:ext uri="{FF2B5EF4-FFF2-40B4-BE49-F238E27FC236}">
                <a16:creationId xmlns:a16="http://schemas.microsoft.com/office/drawing/2014/main" id="{8685359D-246F-6892-A719-31E614F91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54928"/>
            <a:ext cx="12192000" cy="182033"/>
          </a:xfrm>
          <a:prstGeom prst="rect">
            <a:avLst/>
          </a:prstGeom>
        </p:spPr>
      </p:pic>
      <p:sp>
        <p:nvSpPr>
          <p:cNvPr id="3" name="Slide Number Placeholder 2">
            <a:extLst>
              <a:ext uri="{FF2B5EF4-FFF2-40B4-BE49-F238E27FC236}">
                <a16:creationId xmlns:a16="http://schemas.microsoft.com/office/drawing/2014/main" id="{12110CD0-7F3B-03C5-F78C-5BB61192B0F5}"/>
              </a:ext>
            </a:extLst>
          </p:cNvPr>
          <p:cNvSpPr>
            <a:spLocks noGrp="1"/>
          </p:cNvSpPr>
          <p:nvPr>
            <p:ph type="sldNum" sz="quarter" idx="12"/>
          </p:nvPr>
        </p:nvSpPr>
        <p:spPr>
          <a:xfrm>
            <a:off x="7997283" y="7036569"/>
            <a:ext cx="2743200" cy="365125"/>
          </a:xfrm>
        </p:spPr>
        <p:txBody>
          <a:bodyPr/>
          <a:lstStyle/>
          <a:p>
            <a:fld id="{5247FB68-A87E-45F3-B705-AC737CC52B52}" type="slidenum">
              <a:rPr lang="en-US" smtClean="0"/>
              <a:t>5</a:t>
            </a:fld>
            <a:endParaRPr lang="en-US"/>
          </a:p>
        </p:txBody>
      </p:sp>
      <p:sp>
        <p:nvSpPr>
          <p:cNvPr id="7" name="TextBox 8">
            <a:extLst>
              <a:ext uri="{FF2B5EF4-FFF2-40B4-BE49-F238E27FC236}">
                <a16:creationId xmlns:a16="http://schemas.microsoft.com/office/drawing/2014/main" id="{DE888677-F86E-EAB5-02E7-1AD85E18D7C7}"/>
              </a:ext>
            </a:extLst>
          </p:cNvPr>
          <p:cNvSpPr txBox="1"/>
          <p:nvPr/>
        </p:nvSpPr>
        <p:spPr>
          <a:xfrm>
            <a:off x="1142908" y="2186111"/>
            <a:ext cx="9906183" cy="444930"/>
          </a:xfrm>
          <a:prstGeom prst="rect">
            <a:avLst/>
          </a:prstGeom>
        </p:spPr>
        <p:txBody>
          <a:bodyPr wrap="square" lIns="0" tIns="0" rIns="0" bIns="0" rtlCol="0" anchor="t">
            <a:spAutoFit/>
          </a:bodyPr>
          <a:lstStyle/>
          <a:p>
            <a:pPr algn="ctr">
              <a:lnSpc>
                <a:spcPts val="3755"/>
              </a:lnSpc>
            </a:pPr>
            <a:r>
              <a:rPr lang="en-GB" sz="2400" b="1">
                <a:latin typeface="Open Sans Extrabold"/>
                <a:ea typeface="Open Sans Extrabold"/>
                <a:cs typeface="Open Sans Extrabold"/>
              </a:rPr>
              <a:t>How Al Futtaim Competencies &amp; Model Drive Success</a:t>
            </a:r>
            <a:endParaRPr lang="en-US" sz="2400" b="1">
              <a:latin typeface="Open Sans Extrabold"/>
              <a:ea typeface="Open Sans Extrabold"/>
              <a:cs typeface="Open Sans Extrabold"/>
            </a:endParaRPr>
          </a:p>
        </p:txBody>
      </p:sp>
      <p:sp>
        <p:nvSpPr>
          <p:cNvPr id="11" name="TextBox 10">
            <a:extLst>
              <a:ext uri="{FF2B5EF4-FFF2-40B4-BE49-F238E27FC236}">
                <a16:creationId xmlns:a16="http://schemas.microsoft.com/office/drawing/2014/main" id="{F358E427-6833-FD6B-A7EB-AFA3B22B01E1}"/>
              </a:ext>
            </a:extLst>
          </p:cNvPr>
          <p:cNvSpPr txBox="1"/>
          <p:nvPr/>
        </p:nvSpPr>
        <p:spPr>
          <a:xfrm>
            <a:off x="68701" y="6429235"/>
            <a:ext cx="27597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GROW . INNOVATE . INSPIRE</a:t>
            </a:r>
          </a:p>
        </p:txBody>
      </p:sp>
    </p:spTree>
    <p:custDataLst>
      <p:tags r:id="rId1"/>
    </p:custDataLst>
    <p:extLst>
      <p:ext uri="{BB962C8B-B14F-4D97-AF65-F5344CB8AC3E}">
        <p14:creationId xmlns:p14="http://schemas.microsoft.com/office/powerpoint/2010/main" val="3885212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9E33B9B-C04C-462D-BC45-0B38C2105832}"/>
              </a:ext>
            </a:extLst>
          </p:cNvPr>
          <p:cNvPicPr>
            <a:picLocks noChangeAspect="1"/>
          </p:cNvPicPr>
          <p:nvPr/>
        </p:nvPicPr>
        <p:blipFill>
          <a:blip r:embed="rId3"/>
          <a:srcRect t="37" b="37"/>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7C42C443-31BA-4455-A984-298E568AC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6" name="Slide Number Placeholder 15">
            <a:extLst>
              <a:ext uri="{FF2B5EF4-FFF2-40B4-BE49-F238E27FC236}">
                <a16:creationId xmlns:a16="http://schemas.microsoft.com/office/drawing/2014/main" id="{F29646E1-EE88-4F5D-AAB5-78A2255F6D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hape">
            <a:extLst>
              <a:ext uri="{FF2B5EF4-FFF2-40B4-BE49-F238E27FC236}">
                <a16:creationId xmlns:a16="http://schemas.microsoft.com/office/drawing/2014/main" id="{5FF561C6-EC4D-58B5-9E27-7E1373F039DD}"/>
              </a:ext>
            </a:extLst>
          </p:cNvPr>
          <p:cNvSpPr/>
          <p:nvPr/>
        </p:nvSpPr>
        <p:spPr>
          <a:xfrm>
            <a:off x="406998" y="3941829"/>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11185" y="8818"/>
                </a:moveTo>
                <a:cubicBezTo>
                  <a:pt x="11151" y="8818"/>
                  <a:pt x="11100" y="8818"/>
                  <a:pt x="11066" y="8818"/>
                </a:cubicBezTo>
                <a:cubicBezTo>
                  <a:pt x="8568" y="8734"/>
                  <a:pt x="7276" y="6947"/>
                  <a:pt x="8857" y="5767"/>
                </a:cubicBezTo>
                <a:cubicBezTo>
                  <a:pt x="11950" y="3436"/>
                  <a:pt x="16861" y="1419"/>
                  <a:pt x="18493" y="782"/>
                </a:cubicBezTo>
                <a:cubicBezTo>
                  <a:pt x="18799" y="667"/>
                  <a:pt x="18901" y="416"/>
                  <a:pt x="18731" y="228"/>
                </a:cubicBezTo>
                <a:lnTo>
                  <a:pt x="18731" y="228"/>
                </a:lnTo>
                <a:cubicBezTo>
                  <a:pt x="18561" y="19"/>
                  <a:pt x="18153" y="-54"/>
                  <a:pt x="17813" y="40"/>
                </a:cubicBezTo>
                <a:cubicBezTo>
                  <a:pt x="-490" y="5495"/>
                  <a:pt x="-218" y="13176"/>
                  <a:pt x="71" y="14848"/>
                </a:cubicBezTo>
                <a:cubicBezTo>
                  <a:pt x="105" y="15088"/>
                  <a:pt x="139" y="15328"/>
                  <a:pt x="173" y="15569"/>
                </a:cubicBezTo>
                <a:cubicBezTo>
                  <a:pt x="496" y="18902"/>
                  <a:pt x="4999" y="21546"/>
                  <a:pt x="10505" y="21546"/>
                </a:cubicBezTo>
                <a:cubicBezTo>
                  <a:pt x="16369" y="21546"/>
                  <a:pt x="21110" y="18547"/>
                  <a:pt x="20855" y="14900"/>
                </a:cubicBezTo>
                <a:cubicBezTo>
                  <a:pt x="20617" y="11660"/>
                  <a:pt x="16420" y="9027"/>
                  <a:pt x="11185" y="8818"/>
                </a:cubicBezTo>
                <a:close/>
              </a:path>
            </a:pathLst>
          </a:custGeom>
          <a:solidFill>
            <a:srgbClr val="3B6DAB"/>
          </a:solidFill>
          <a:ln w="12700">
            <a:miter lim="400000"/>
          </a:ln>
        </p:spPr>
        <p:txBody>
          <a:bodyPr lIns="38100" tIns="38100" rIns="38100" bIns="38100" anchor="ctr"/>
          <a:lstStyle/>
          <a:p>
            <a:pPr>
              <a:defRPr sz="3000">
                <a:solidFill>
                  <a:srgbClr val="FFFFFF"/>
                </a:solidFill>
              </a:defRPr>
            </a:pPr>
            <a:endParaRPr/>
          </a:p>
        </p:txBody>
      </p:sp>
      <p:sp>
        <p:nvSpPr>
          <p:cNvPr id="6" name="Shape">
            <a:extLst>
              <a:ext uri="{FF2B5EF4-FFF2-40B4-BE49-F238E27FC236}">
                <a16:creationId xmlns:a16="http://schemas.microsoft.com/office/drawing/2014/main" id="{9D190526-55F4-1F5B-8C74-EB8B43247362}"/>
              </a:ext>
            </a:extLst>
          </p:cNvPr>
          <p:cNvSpPr/>
          <p:nvPr/>
        </p:nvSpPr>
        <p:spPr>
          <a:xfrm>
            <a:off x="1672767" y="3941829"/>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11185" y="8818"/>
                </a:moveTo>
                <a:cubicBezTo>
                  <a:pt x="11151" y="8818"/>
                  <a:pt x="11100" y="8818"/>
                  <a:pt x="11066" y="8818"/>
                </a:cubicBezTo>
                <a:cubicBezTo>
                  <a:pt x="8568" y="8734"/>
                  <a:pt x="7276" y="6947"/>
                  <a:pt x="8857" y="5767"/>
                </a:cubicBezTo>
                <a:cubicBezTo>
                  <a:pt x="11950" y="3436"/>
                  <a:pt x="16861" y="1419"/>
                  <a:pt x="18493" y="782"/>
                </a:cubicBezTo>
                <a:cubicBezTo>
                  <a:pt x="18799" y="667"/>
                  <a:pt x="18901" y="416"/>
                  <a:pt x="18731" y="228"/>
                </a:cubicBezTo>
                <a:lnTo>
                  <a:pt x="18731" y="228"/>
                </a:lnTo>
                <a:cubicBezTo>
                  <a:pt x="18561" y="19"/>
                  <a:pt x="18153" y="-54"/>
                  <a:pt x="17813" y="40"/>
                </a:cubicBezTo>
                <a:cubicBezTo>
                  <a:pt x="-490" y="5495"/>
                  <a:pt x="-218" y="13176"/>
                  <a:pt x="71" y="14848"/>
                </a:cubicBezTo>
                <a:cubicBezTo>
                  <a:pt x="105" y="15088"/>
                  <a:pt x="139" y="15328"/>
                  <a:pt x="173" y="15569"/>
                </a:cubicBezTo>
                <a:cubicBezTo>
                  <a:pt x="496" y="18902"/>
                  <a:pt x="4999" y="21546"/>
                  <a:pt x="10505" y="21546"/>
                </a:cubicBezTo>
                <a:cubicBezTo>
                  <a:pt x="16369" y="21546"/>
                  <a:pt x="21110" y="18547"/>
                  <a:pt x="20855" y="14900"/>
                </a:cubicBezTo>
                <a:cubicBezTo>
                  <a:pt x="20617" y="11660"/>
                  <a:pt x="16420" y="9027"/>
                  <a:pt x="11185" y="8818"/>
                </a:cubicBezTo>
                <a:close/>
              </a:path>
            </a:pathLst>
          </a:custGeom>
          <a:solidFill>
            <a:srgbClr val="3B6DAB"/>
          </a:solidFill>
          <a:ln w="12700">
            <a:miter lim="400000"/>
          </a:ln>
        </p:spPr>
        <p:txBody>
          <a:bodyPr lIns="38100" tIns="38100" rIns="38100" bIns="38100" anchor="ctr"/>
          <a:lstStyle/>
          <a:p>
            <a:pPr>
              <a:defRPr sz="3000">
                <a:solidFill>
                  <a:srgbClr val="FFFFFF"/>
                </a:solidFill>
              </a:defRPr>
            </a:pPr>
            <a:endParaRPr/>
          </a:p>
        </p:txBody>
      </p:sp>
      <p:sp>
        <p:nvSpPr>
          <p:cNvPr id="7" name="Shape">
            <a:extLst>
              <a:ext uri="{FF2B5EF4-FFF2-40B4-BE49-F238E27FC236}">
                <a16:creationId xmlns:a16="http://schemas.microsoft.com/office/drawing/2014/main" id="{0BE8EE21-02E8-A634-AD28-CF2D8279E3C2}"/>
              </a:ext>
            </a:extLst>
          </p:cNvPr>
          <p:cNvSpPr/>
          <p:nvPr/>
        </p:nvSpPr>
        <p:spPr>
          <a:xfrm>
            <a:off x="10694140" y="645752"/>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9680" y="12728"/>
                </a:moveTo>
                <a:cubicBezTo>
                  <a:pt x="9714" y="12728"/>
                  <a:pt x="9765" y="12728"/>
                  <a:pt x="9799" y="12728"/>
                </a:cubicBezTo>
                <a:cubicBezTo>
                  <a:pt x="12297" y="12812"/>
                  <a:pt x="13589" y="14599"/>
                  <a:pt x="12008" y="15779"/>
                </a:cubicBezTo>
                <a:cubicBezTo>
                  <a:pt x="8915" y="18110"/>
                  <a:pt x="4004" y="20127"/>
                  <a:pt x="2372" y="20764"/>
                </a:cubicBezTo>
                <a:cubicBezTo>
                  <a:pt x="2066" y="20879"/>
                  <a:pt x="1964" y="21130"/>
                  <a:pt x="2134" y="21318"/>
                </a:cubicBezTo>
                <a:lnTo>
                  <a:pt x="2134" y="21318"/>
                </a:lnTo>
                <a:cubicBezTo>
                  <a:pt x="2304" y="21527"/>
                  <a:pt x="2712" y="21600"/>
                  <a:pt x="3052" y="21506"/>
                </a:cubicBezTo>
                <a:cubicBezTo>
                  <a:pt x="21355" y="16051"/>
                  <a:pt x="21083" y="8370"/>
                  <a:pt x="20794" y="6698"/>
                </a:cubicBezTo>
                <a:cubicBezTo>
                  <a:pt x="20760" y="6458"/>
                  <a:pt x="20726" y="6218"/>
                  <a:pt x="20692" y="5977"/>
                </a:cubicBezTo>
                <a:cubicBezTo>
                  <a:pt x="20369" y="2644"/>
                  <a:pt x="15866" y="0"/>
                  <a:pt x="10360" y="0"/>
                </a:cubicBezTo>
                <a:cubicBezTo>
                  <a:pt x="4496" y="0"/>
                  <a:pt x="-245" y="2999"/>
                  <a:pt x="10" y="6646"/>
                </a:cubicBezTo>
                <a:cubicBezTo>
                  <a:pt x="248" y="9875"/>
                  <a:pt x="4446" y="12519"/>
                  <a:pt x="9680" y="12728"/>
                </a:cubicBezTo>
                <a:close/>
              </a:path>
            </a:pathLst>
          </a:custGeom>
          <a:solidFill>
            <a:srgbClr val="D6584D"/>
          </a:solidFill>
          <a:ln w="12700">
            <a:miter lim="400000"/>
          </a:ln>
        </p:spPr>
        <p:txBody>
          <a:bodyPr lIns="38100" tIns="38100" rIns="38100" bIns="38100" anchor="ctr"/>
          <a:lstStyle/>
          <a:p>
            <a:pPr>
              <a:defRPr sz="3000">
                <a:solidFill>
                  <a:srgbClr val="FFFFFF"/>
                </a:solidFill>
              </a:defRPr>
            </a:pPr>
            <a:endParaRPr/>
          </a:p>
        </p:txBody>
      </p:sp>
      <p:sp>
        <p:nvSpPr>
          <p:cNvPr id="8" name="Shape">
            <a:extLst>
              <a:ext uri="{FF2B5EF4-FFF2-40B4-BE49-F238E27FC236}">
                <a16:creationId xmlns:a16="http://schemas.microsoft.com/office/drawing/2014/main" id="{1DFF5ADF-5EB9-7CC2-0C3E-168ED25F9DC5}"/>
              </a:ext>
            </a:extLst>
          </p:cNvPr>
          <p:cNvSpPr/>
          <p:nvPr/>
        </p:nvSpPr>
        <p:spPr>
          <a:xfrm>
            <a:off x="9322536" y="645752"/>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9680" y="12728"/>
                </a:moveTo>
                <a:cubicBezTo>
                  <a:pt x="9714" y="12728"/>
                  <a:pt x="9765" y="12728"/>
                  <a:pt x="9799" y="12728"/>
                </a:cubicBezTo>
                <a:cubicBezTo>
                  <a:pt x="12297" y="12812"/>
                  <a:pt x="13589" y="14599"/>
                  <a:pt x="12008" y="15779"/>
                </a:cubicBezTo>
                <a:cubicBezTo>
                  <a:pt x="8915" y="18110"/>
                  <a:pt x="4004" y="20127"/>
                  <a:pt x="2372" y="20764"/>
                </a:cubicBezTo>
                <a:cubicBezTo>
                  <a:pt x="2066" y="20879"/>
                  <a:pt x="1964" y="21130"/>
                  <a:pt x="2134" y="21318"/>
                </a:cubicBezTo>
                <a:lnTo>
                  <a:pt x="2134" y="21318"/>
                </a:lnTo>
                <a:cubicBezTo>
                  <a:pt x="2304" y="21527"/>
                  <a:pt x="2712" y="21600"/>
                  <a:pt x="3052" y="21506"/>
                </a:cubicBezTo>
                <a:cubicBezTo>
                  <a:pt x="21355" y="16051"/>
                  <a:pt x="21083" y="8370"/>
                  <a:pt x="20794" y="6698"/>
                </a:cubicBezTo>
                <a:cubicBezTo>
                  <a:pt x="20760" y="6458"/>
                  <a:pt x="20726" y="6218"/>
                  <a:pt x="20692" y="5977"/>
                </a:cubicBezTo>
                <a:cubicBezTo>
                  <a:pt x="20369" y="2644"/>
                  <a:pt x="15866" y="0"/>
                  <a:pt x="10360" y="0"/>
                </a:cubicBezTo>
                <a:cubicBezTo>
                  <a:pt x="4496" y="0"/>
                  <a:pt x="-245" y="2999"/>
                  <a:pt x="10" y="6646"/>
                </a:cubicBezTo>
                <a:cubicBezTo>
                  <a:pt x="231" y="9875"/>
                  <a:pt x="4429" y="12519"/>
                  <a:pt x="9680" y="12728"/>
                </a:cubicBezTo>
                <a:close/>
              </a:path>
            </a:pathLst>
          </a:custGeom>
          <a:solidFill>
            <a:srgbClr val="D6584D"/>
          </a:solidFill>
          <a:ln w="12700">
            <a:miter lim="400000"/>
          </a:ln>
        </p:spPr>
        <p:txBody>
          <a:bodyPr lIns="38100" tIns="38100" rIns="38100" bIns="38100" anchor="ctr"/>
          <a:lstStyle/>
          <a:p>
            <a:pPr>
              <a:defRPr sz="3000">
                <a:solidFill>
                  <a:srgbClr val="FFFFFF"/>
                </a:solidFill>
              </a:defRPr>
            </a:pPr>
            <a:endParaRPr/>
          </a:p>
        </p:txBody>
      </p:sp>
      <p:sp>
        <p:nvSpPr>
          <p:cNvPr id="21" name="TextBox 20">
            <a:extLst>
              <a:ext uri="{FF2B5EF4-FFF2-40B4-BE49-F238E27FC236}">
                <a16:creationId xmlns:a16="http://schemas.microsoft.com/office/drawing/2014/main" id="{3C22AAF2-D62E-75B7-B38D-94DD7C3B854D}"/>
              </a:ext>
            </a:extLst>
          </p:cNvPr>
          <p:cNvSpPr txBox="1"/>
          <p:nvPr/>
        </p:nvSpPr>
        <p:spPr>
          <a:xfrm>
            <a:off x="2675468" y="2232429"/>
            <a:ext cx="6713438" cy="2246769"/>
          </a:xfrm>
          <a:prstGeom prst="rect">
            <a:avLst/>
          </a:prstGeom>
          <a:noFill/>
        </p:spPr>
        <p:txBody>
          <a:bodyPr wrap="square" lIns="0" rIns="0" rtlCol="0" anchor="t">
            <a:spAutoFit/>
          </a:bodyPr>
          <a:lstStyle/>
          <a:p>
            <a:pPr algn="ctr"/>
            <a:r>
              <a:rPr lang="en-US" sz="2000">
                <a:effectLst/>
                <a:latin typeface="Calibri" panose="020F0502020204030204" pitchFamily="34" charset="0"/>
                <a:ea typeface="Aptos" panose="020B0004020202020204" pitchFamily="34" charset="0"/>
              </a:rPr>
              <a:t>“</a:t>
            </a:r>
            <a:r>
              <a:rPr lang="en-US" sz="2800">
                <a:effectLst/>
                <a:latin typeface="Calibri" panose="020F0502020204030204" pitchFamily="34" charset="0"/>
                <a:ea typeface="Aptos" panose="020B0004020202020204" pitchFamily="34" charset="0"/>
              </a:rPr>
              <a:t>A recent industry trend survey of CEOs found that only 11% of organizations </a:t>
            </a:r>
            <a:r>
              <a:rPr lang="en-US" sz="2800" b="1">
                <a:effectLst/>
                <a:latin typeface="Calibri" panose="020F0502020204030204" pitchFamily="34" charset="0"/>
                <a:ea typeface="Aptos" panose="020B0004020202020204" pitchFamily="34" charset="0"/>
              </a:rPr>
              <a:t>report </a:t>
            </a:r>
            <a:r>
              <a:rPr lang="en-US" sz="2800">
                <a:effectLst/>
                <a:latin typeface="Calibri" panose="020F0502020204030204" pitchFamily="34" charset="0"/>
                <a:ea typeface="Aptos" panose="020B0004020202020204" pitchFamily="34" charset="0"/>
              </a:rPr>
              <a:t>having a strong enough bench to fill leadership roles”</a:t>
            </a:r>
            <a:endParaRPr lang="en-GB" sz="2800">
              <a:effectLst/>
              <a:latin typeface="Calibri" panose="020F0502020204030204" pitchFamily="34" charset="0"/>
              <a:ea typeface="Aptos" panose="020B0004020202020204" pitchFamily="34" charset="0"/>
            </a:endParaRPr>
          </a:p>
          <a:p>
            <a:pPr algn="r"/>
            <a:r>
              <a:rPr lang="en-US" sz="2800" b="1">
                <a:effectLst/>
                <a:latin typeface="Calibri" panose="020F0502020204030204" pitchFamily="34" charset="0"/>
                <a:ea typeface="Aptos" panose="020B0004020202020204" pitchFamily="34" charset="0"/>
              </a:rPr>
              <a:t>                                                                                                               -CCL, 2022</a:t>
            </a:r>
            <a:endParaRPr lang="en-GB" sz="2800" b="1">
              <a:effectLst/>
              <a:latin typeface="Calibri" panose="020F0502020204030204" pitchFamily="34" charset="0"/>
              <a:ea typeface="Aptos" panose="020B0004020202020204" pitchFamily="34" charset="0"/>
            </a:endParaRPr>
          </a:p>
        </p:txBody>
      </p:sp>
    </p:spTree>
    <p:extLst>
      <p:ext uri="{BB962C8B-B14F-4D97-AF65-F5344CB8AC3E}">
        <p14:creationId xmlns:p14="http://schemas.microsoft.com/office/powerpoint/2010/main" val="47794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EF319-B9DC-6AC8-A7D9-8A4DE2CDC9AE}"/>
            </a:ext>
          </a:extLst>
        </p:cNvPr>
        <p:cNvGrpSpPr/>
        <p:nvPr/>
      </p:nvGrpSpPr>
      <p:grpSpPr>
        <a:xfrm>
          <a:off x="0" y="0"/>
          <a:ext cx="0" cy="0"/>
          <a:chOff x="0" y="0"/>
          <a:chExt cx="0" cy="0"/>
        </a:xfrm>
      </p:grpSpPr>
      <p:pic>
        <p:nvPicPr>
          <p:cNvPr id="12" name="Picture 2">
            <a:extLst>
              <a:ext uri="{FF2B5EF4-FFF2-40B4-BE49-F238E27FC236}">
                <a16:creationId xmlns:a16="http://schemas.microsoft.com/office/drawing/2014/main" id="{5F66CFF0-507C-CC2B-EDB0-C3B33FF23F80}"/>
              </a:ext>
            </a:extLst>
          </p:cNvPr>
          <p:cNvPicPr>
            <a:picLocks noChangeAspect="1"/>
          </p:cNvPicPr>
          <p:nvPr/>
        </p:nvPicPr>
        <p:blipFill>
          <a:blip r:embed="rId3"/>
          <a:srcRect t="37" b="37"/>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9F4A85A5-1699-6A48-8D5F-5727F571F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6" name="Slide Number Placeholder 15">
            <a:extLst>
              <a:ext uri="{FF2B5EF4-FFF2-40B4-BE49-F238E27FC236}">
                <a16:creationId xmlns:a16="http://schemas.microsoft.com/office/drawing/2014/main" id="{EBF4D136-DE4E-38E4-6493-D60A2D6B6B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hape">
            <a:extLst>
              <a:ext uri="{FF2B5EF4-FFF2-40B4-BE49-F238E27FC236}">
                <a16:creationId xmlns:a16="http://schemas.microsoft.com/office/drawing/2014/main" id="{79D5248B-E7C0-2434-E6A9-1FAB9A6FC51E}"/>
              </a:ext>
            </a:extLst>
          </p:cNvPr>
          <p:cNvSpPr/>
          <p:nvPr/>
        </p:nvSpPr>
        <p:spPr>
          <a:xfrm>
            <a:off x="406998" y="3941829"/>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11185" y="8818"/>
                </a:moveTo>
                <a:cubicBezTo>
                  <a:pt x="11151" y="8818"/>
                  <a:pt x="11100" y="8818"/>
                  <a:pt x="11066" y="8818"/>
                </a:cubicBezTo>
                <a:cubicBezTo>
                  <a:pt x="8568" y="8734"/>
                  <a:pt x="7276" y="6947"/>
                  <a:pt x="8857" y="5767"/>
                </a:cubicBezTo>
                <a:cubicBezTo>
                  <a:pt x="11950" y="3436"/>
                  <a:pt x="16861" y="1419"/>
                  <a:pt x="18493" y="782"/>
                </a:cubicBezTo>
                <a:cubicBezTo>
                  <a:pt x="18799" y="667"/>
                  <a:pt x="18901" y="416"/>
                  <a:pt x="18731" y="228"/>
                </a:cubicBezTo>
                <a:lnTo>
                  <a:pt x="18731" y="228"/>
                </a:lnTo>
                <a:cubicBezTo>
                  <a:pt x="18561" y="19"/>
                  <a:pt x="18153" y="-54"/>
                  <a:pt x="17813" y="40"/>
                </a:cubicBezTo>
                <a:cubicBezTo>
                  <a:pt x="-490" y="5495"/>
                  <a:pt x="-218" y="13176"/>
                  <a:pt x="71" y="14848"/>
                </a:cubicBezTo>
                <a:cubicBezTo>
                  <a:pt x="105" y="15088"/>
                  <a:pt x="139" y="15328"/>
                  <a:pt x="173" y="15569"/>
                </a:cubicBezTo>
                <a:cubicBezTo>
                  <a:pt x="496" y="18902"/>
                  <a:pt x="4999" y="21546"/>
                  <a:pt x="10505" y="21546"/>
                </a:cubicBezTo>
                <a:cubicBezTo>
                  <a:pt x="16369" y="21546"/>
                  <a:pt x="21110" y="18547"/>
                  <a:pt x="20855" y="14900"/>
                </a:cubicBezTo>
                <a:cubicBezTo>
                  <a:pt x="20617" y="11660"/>
                  <a:pt x="16420" y="9027"/>
                  <a:pt x="11185" y="8818"/>
                </a:cubicBezTo>
                <a:close/>
              </a:path>
            </a:pathLst>
          </a:custGeom>
          <a:solidFill>
            <a:srgbClr val="3B6DAB"/>
          </a:solidFill>
          <a:ln w="12700">
            <a:miter lim="400000"/>
          </a:ln>
        </p:spPr>
        <p:txBody>
          <a:bodyPr lIns="38100" tIns="38100" rIns="38100" bIns="38100" anchor="ctr"/>
          <a:lstStyle/>
          <a:p>
            <a:pPr>
              <a:defRPr sz="3000">
                <a:solidFill>
                  <a:srgbClr val="FFFFFF"/>
                </a:solidFill>
              </a:defRPr>
            </a:pPr>
            <a:endParaRPr/>
          </a:p>
        </p:txBody>
      </p:sp>
      <p:sp>
        <p:nvSpPr>
          <p:cNvPr id="6" name="Shape">
            <a:extLst>
              <a:ext uri="{FF2B5EF4-FFF2-40B4-BE49-F238E27FC236}">
                <a16:creationId xmlns:a16="http://schemas.microsoft.com/office/drawing/2014/main" id="{FA980987-5220-DDBB-D0A4-3C18B96C6293}"/>
              </a:ext>
            </a:extLst>
          </p:cNvPr>
          <p:cNvSpPr/>
          <p:nvPr/>
        </p:nvSpPr>
        <p:spPr>
          <a:xfrm>
            <a:off x="1672767" y="3941829"/>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11185" y="8818"/>
                </a:moveTo>
                <a:cubicBezTo>
                  <a:pt x="11151" y="8818"/>
                  <a:pt x="11100" y="8818"/>
                  <a:pt x="11066" y="8818"/>
                </a:cubicBezTo>
                <a:cubicBezTo>
                  <a:pt x="8568" y="8734"/>
                  <a:pt x="7276" y="6947"/>
                  <a:pt x="8857" y="5767"/>
                </a:cubicBezTo>
                <a:cubicBezTo>
                  <a:pt x="11950" y="3436"/>
                  <a:pt x="16861" y="1419"/>
                  <a:pt x="18493" y="782"/>
                </a:cubicBezTo>
                <a:cubicBezTo>
                  <a:pt x="18799" y="667"/>
                  <a:pt x="18901" y="416"/>
                  <a:pt x="18731" y="228"/>
                </a:cubicBezTo>
                <a:lnTo>
                  <a:pt x="18731" y="228"/>
                </a:lnTo>
                <a:cubicBezTo>
                  <a:pt x="18561" y="19"/>
                  <a:pt x="18153" y="-54"/>
                  <a:pt x="17813" y="40"/>
                </a:cubicBezTo>
                <a:cubicBezTo>
                  <a:pt x="-490" y="5495"/>
                  <a:pt x="-218" y="13176"/>
                  <a:pt x="71" y="14848"/>
                </a:cubicBezTo>
                <a:cubicBezTo>
                  <a:pt x="105" y="15088"/>
                  <a:pt x="139" y="15328"/>
                  <a:pt x="173" y="15569"/>
                </a:cubicBezTo>
                <a:cubicBezTo>
                  <a:pt x="496" y="18902"/>
                  <a:pt x="4999" y="21546"/>
                  <a:pt x="10505" y="21546"/>
                </a:cubicBezTo>
                <a:cubicBezTo>
                  <a:pt x="16369" y="21546"/>
                  <a:pt x="21110" y="18547"/>
                  <a:pt x="20855" y="14900"/>
                </a:cubicBezTo>
                <a:cubicBezTo>
                  <a:pt x="20617" y="11660"/>
                  <a:pt x="16420" y="9027"/>
                  <a:pt x="11185" y="8818"/>
                </a:cubicBezTo>
                <a:close/>
              </a:path>
            </a:pathLst>
          </a:custGeom>
          <a:solidFill>
            <a:srgbClr val="3B6DAB"/>
          </a:solidFill>
          <a:ln w="12700">
            <a:miter lim="400000"/>
          </a:ln>
        </p:spPr>
        <p:txBody>
          <a:bodyPr lIns="38100" tIns="38100" rIns="38100" bIns="38100" anchor="ctr"/>
          <a:lstStyle/>
          <a:p>
            <a:pPr>
              <a:defRPr sz="3000">
                <a:solidFill>
                  <a:srgbClr val="FFFFFF"/>
                </a:solidFill>
              </a:defRPr>
            </a:pPr>
            <a:endParaRPr/>
          </a:p>
        </p:txBody>
      </p:sp>
      <p:sp>
        <p:nvSpPr>
          <p:cNvPr id="7" name="Shape">
            <a:extLst>
              <a:ext uri="{FF2B5EF4-FFF2-40B4-BE49-F238E27FC236}">
                <a16:creationId xmlns:a16="http://schemas.microsoft.com/office/drawing/2014/main" id="{5E932224-9182-4CA3-B699-6E039A46CE3E}"/>
              </a:ext>
            </a:extLst>
          </p:cNvPr>
          <p:cNvSpPr/>
          <p:nvPr/>
        </p:nvSpPr>
        <p:spPr>
          <a:xfrm>
            <a:off x="10694140" y="645752"/>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9680" y="12728"/>
                </a:moveTo>
                <a:cubicBezTo>
                  <a:pt x="9714" y="12728"/>
                  <a:pt x="9765" y="12728"/>
                  <a:pt x="9799" y="12728"/>
                </a:cubicBezTo>
                <a:cubicBezTo>
                  <a:pt x="12297" y="12812"/>
                  <a:pt x="13589" y="14599"/>
                  <a:pt x="12008" y="15779"/>
                </a:cubicBezTo>
                <a:cubicBezTo>
                  <a:pt x="8915" y="18110"/>
                  <a:pt x="4004" y="20127"/>
                  <a:pt x="2372" y="20764"/>
                </a:cubicBezTo>
                <a:cubicBezTo>
                  <a:pt x="2066" y="20879"/>
                  <a:pt x="1964" y="21130"/>
                  <a:pt x="2134" y="21318"/>
                </a:cubicBezTo>
                <a:lnTo>
                  <a:pt x="2134" y="21318"/>
                </a:lnTo>
                <a:cubicBezTo>
                  <a:pt x="2304" y="21527"/>
                  <a:pt x="2712" y="21600"/>
                  <a:pt x="3052" y="21506"/>
                </a:cubicBezTo>
                <a:cubicBezTo>
                  <a:pt x="21355" y="16051"/>
                  <a:pt x="21083" y="8370"/>
                  <a:pt x="20794" y="6698"/>
                </a:cubicBezTo>
                <a:cubicBezTo>
                  <a:pt x="20760" y="6458"/>
                  <a:pt x="20726" y="6218"/>
                  <a:pt x="20692" y="5977"/>
                </a:cubicBezTo>
                <a:cubicBezTo>
                  <a:pt x="20369" y="2644"/>
                  <a:pt x="15866" y="0"/>
                  <a:pt x="10360" y="0"/>
                </a:cubicBezTo>
                <a:cubicBezTo>
                  <a:pt x="4496" y="0"/>
                  <a:pt x="-245" y="2999"/>
                  <a:pt x="10" y="6646"/>
                </a:cubicBezTo>
                <a:cubicBezTo>
                  <a:pt x="248" y="9875"/>
                  <a:pt x="4446" y="12519"/>
                  <a:pt x="9680" y="12728"/>
                </a:cubicBezTo>
                <a:close/>
              </a:path>
            </a:pathLst>
          </a:custGeom>
          <a:solidFill>
            <a:srgbClr val="D6584D"/>
          </a:solidFill>
          <a:ln w="12700">
            <a:miter lim="400000"/>
          </a:ln>
        </p:spPr>
        <p:txBody>
          <a:bodyPr lIns="38100" tIns="38100" rIns="38100" bIns="38100" anchor="ctr"/>
          <a:lstStyle/>
          <a:p>
            <a:pPr>
              <a:defRPr sz="3000">
                <a:solidFill>
                  <a:srgbClr val="FFFFFF"/>
                </a:solidFill>
              </a:defRPr>
            </a:pPr>
            <a:endParaRPr/>
          </a:p>
        </p:txBody>
      </p:sp>
      <p:sp>
        <p:nvSpPr>
          <p:cNvPr id="8" name="Shape">
            <a:extLst>
              <a:ext uri="{FF2B5EF4-FFF2-40B4-BE49-F238E27FC236}">
                <a16:creationId xmlns:a16="http://schemas.microsoft.com/office/drawing/2014/main" id="{FF157A92-5FAC-2DD7-C228-5E351E82ED26}"/>
              </a:ext>
            </a:extLst>
          </p:cNvPr>
          <p:cNvSpPr/>
          <p:nvPr/>
        </p:nvSpPr>
        <p:spPr>
          <a:xfrm>
            <a:off x="9322536" y="645752"/>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9680" y="12728"/>
                </a:moveTo>
                <a:cubicBezTo>
                  <a:pt x="9714" y="12728"/>
                  <a:pt x="9765" y="12728"/>
                  <a:pt x="9799" y="12728"/>
                </a:cubicBezTo>
                <a:cubicBezTo>
                  <a:pt x="12297" y="12812"/>
                  <a:pt x="13589" y="14599"/>
                  <a:pt x="12008" y="15779"/>
                </a:cubicBezTo>
                <a:cubicBezTo>
                  <a:pt x="8915" y="18110"/>
                  <a:pt x="4004" y="20127"/>
                  <a:pt x="2372" y="20764"/>
                </a:cubicBezTo>
                <a:cubicBezTo>
                  <a:pt x="2066" y="20879"/>
                  <a:pt x="1964" y="21130"/>
                  <a:pt x="2134" y="21318"/>
                </a:cubicBezTo>
                <a:lnTo>
                  <a:pt x="2134" y="21318"/>
                </a:lnTo>
                <a:cubicBezTo>
                  <a:pt x="2304" y="21527"/>
                  <a:pt x="2712" y="21600"/>
                  <a:pt x="3052" y="21506"/>
                </a:cubicBezTo>
                <a:cubicBezTo>
                  <a:pt x="21355" y="16051"/>
                  <a:pt x="21083" y="8370"/>
                  <a:pt x="20794" y="6698"/>
                </a:cubicBezTo>
                <a:cubicBezTo>
                  <a:pt x="20760" y="6458"/>
                  <a:pt x="20726" y="6218"/>
                  <a:pt x="20692" y="5977"/>
                </a:cubicBezTo>
                <a:cubicBezTo>
                  <a:pt x="20369" y="2644"/>
                  <a:pt x="15866" y="0"/>
                  <a:pt x="10360" y="0"/>
                </a:cubicBezTo>
                <a:cubicBezTo>
                  <a:pt x="4496" y="0"/>
                  <a:pt x="-245" y="2999"/>
                  <a:pt x="10" y="6646"/>
                </a:cubicBezTo>
                <a:cubicBezTo>
                  <a:pt x="231" y="9875"/>
                  <a:pt x="4429" y="12519"/>
                  <a:pt x="9680" y="12728"/>
                </a:cubicBezTo>
                <a:close/>
              </a:path>
            </a:pathLst>
          </a:custGeom>
          <a:solidFill>
            <a:srgbClr val="D6584D"/>
          </a:solidFill>
          <a:ln w="12700">
            <a:miter lim="400000"/>
          </a:ln>
        </p:spPr>
        <p:txBody>
          <a:bodyPr lIns="38100" tIns="38100" rIns="38100" bIns="38100" anchor="ctr"/>
          <a:lstStyle/>
          <a:p>
            <a:pPr>
              <a:defRPr sz="3000">
                <a:solidFill>
                  <a:srgbClr val="FFFFFF"/>
                </a:solidFill>
              </a:defRPr>
            </a:pPr>
            <a:endParaRPr/>
          </a:p>
        </p:txBody>
      </p:sp>
      <p:sp>
        <p:nvSpPr>
          <p:cNvPr id="21" name="TextBox 20">
            <a:extLst>
              <a:ext uri="{FF2B5EF4-FFF2-40B4-BE49-F238E27FC236}">
                <a16:creationId xmlns:a16="http://schemas.microsoft.com/office/drawing/2014/main" id="{3847F8A3-0FAB-9004-9D31-CE08433A6617}"/>
              </a:ext>
            </a:extLst>
          </p:cNvPr>
          <p:cNvSpPr txBox="1"/>
          <p:nvPr/>
        </p:nvSpPr>
        <p:spPr>
          <a:xfrm>
            <a:off x="880534" y="2232429"/>
            <a:ext cx="8508372" cy="2246769"/>
          </a:xfrm>
          <a:prstGeom prst="rect">
            <a:avLst/>
          </a:prstGeom>
          <a:noFill/>
        </p:spPr>
        <p:txBody>
          <a:bodyPr wrap="square" lIns="0" rIns="0" rtlCol="0" anchor="t">
            <a:spAutoFit/>
          </a:bodyPr>
          <a:lstStyle/>
          <a:p>
            <a:pPr algn="ctr"/>
            <a:r>
              <a:rPr lang="en-US" sz="2000">
                <a:effectLst/>
                <a:latin typeface="Calibri" panose="020F0502020204030204" pitchFamily="34" charset="0"/>
                <a:ea typeface="Aptos" panose="020B0004020202020204" pitchFamily="34" charset="0"/>
              </a:rPr>
              <a:t>“</a:t>
            </a:r>
            <a:r>
              <a:rPr lang="en-US" sz="2800">
                <a:effectLst/>
                <a:latin typeface="Calibri" panose="020F0502020204030204" pitchFamily="34" charset="0"/>
                <a:ea typeface="Aptos" panose="020B0004020202020204" pitchFamily="34" charset="0"/>
              </a:rPr>
              <a:t>Connecting organization core values and beliefs with the leader’s personal motivators reinforce their passion and ability to influence others.”</a:t>
            </a:r>
          </a:p>
          <a:p>
            <a:pPr algn="r"/>
            <a:r>
              <a:rPr lang="en-US" sz="2800" b="1">
                <a:effectLst/>
                <a:latin typeface="Calibri" panose="020F0502020204030204" pitchFamily="34" charset="0"/>
                <a:ea typeface="Aptos" panose="020B0004020202020204" pitchFamily="34" charset="0"/>
              </a:rPr>
              <a:t>                      - Deloitte, Leadership Development Solutions: Market Primer, 2020</a:t>
            </a:r>
          </a:p>
        </p:txBody>
      </p:sp>
    </p:spTree>
    <p:extLst>
      <p:ext uri="{BB962C8B-B14F-4D97-AF65-F5344CB8AC3E}">
        <p14:creationId xmlns:p14="http://schemas.microsoft.com/office/powerpoint/2010/main" val="4131220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E2E3F-469E-DA2F-6905-B8530BB05CAA}"/>
            </a:ext>
          </a:extLst>
        </p:cNvPr>
        <p:cNvGrpSpPr/>
        <p:nvPr/>
      </p:nvGrpSpPr>
      <p:grpSpPr>
        <a:xfrm>
          <a:off x="0" y="0"/>
          <a:ext cx="0" cy="0"/>
          <a:chOff x="0" y="0"/>
          <a:chExt cx="0" cy="0"/>
        </a:xfrm>
      </p:grpSpPr>
      <p:pic>
        <p:nvPicPr>
          <p:cNvPr id="12" name="Picture 2">
            <a:extLst>
              <a:ext uri="{FF2B5EF4-FFF2-40B4-BE49-F238E27FC236}">
                <a16:creationId xmlns:a16="http://schemas.microsoft.com/office/drawing/2014/main" id="{43A9FB8A-7119-BE49-91B8-EE3960C4508B}"/>
              </a:ext>
            </a:extLst>
          </p:cNvPr>
          <p:cNvPicPr>
            <a:picLocks noChangeAspect="1"/>
          </p:cNvPicPr>
          <p:nvPr/>
        </p:nvPicPr>
        <p:blipFill>
          <a:blip r:embed="rId3"/>
          <a:srcRect t="37" b="37"/>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97024D96-8551-265A-14EC-ABE3E2FF22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6" name="Slide Number Placeholder 15">
            <a:extLst>
              <a:ext uri="{FF2B5EF4-FFF2-40B4-BE49-F238E27FC236}">
                <a16:creationId xmlns:a16="http://schemas.microsoft.com/office/drawing/2014/main" id="{CC2EC9AA-3124-A5B1-F490-5D3E337B50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hape">
            <a:extLst>
              <a:ext uri="{FF2B5EF4-FFF2-40B4-BE49-F238E27FC236}">
                <a16:creationId xmlns:a16="http://schemas.microsoft.com/office/drawing/2014/main" id="{863C29EA-5A5E-B089-4192-87114EE8CEC0}"/>
              </a:ext>
            </a:extLst>
          </p:cNvPr>
          <p:cNvSpPr/>
          <p:nvPr/>
        </p:nvSpPr>
        <p:spPr>
          <a:xfrm>
            <a:off x="406998" y="3941829"/>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11185" y="8818"/>
                </a:moveTo>
                <a:cubicBezTo>
                  <a:pt x="11151" y="8818"/>
                  <a:pt x="11100" y="8818"/>
                  <a:pt x="11066" y="8818"/>
                </a:cubicBezTo>
                <a:cubicBezTo>
                  <a:pt x="8568" y="8734"/>
                  <a:pt x="7276" y="6947"/>
                  <a:pt x="8857" y="5767"/>
                </a:cubicBezTo>
                <a:cubicBezTo>
                  <a:pt x="11950" y="3436"/>
                  <a:pt x="16861" y="1419"/>
                  <a:pt x="18493" y="782"/>
                </a:cubicBezTo>
                <a:cubicBezTo>
                  <a:pt x="18799" y="667"/>
                  <a:pt x="18901" y="416"/>
                  <a:pt x="18731" y="228"/>
                </a:cubicBezTo>
                <a:lnTo>
                  <a:pt x="18731" y="228"/>
                </a:lnTo>
                <a:cubicBezTo>
                  <a:pt x="18561" y="19"/>
                  <a:pt x="18153" y="-54"/>
                  <a:pt x="17813" y="40"/>
                </a:cubicBezTo>
                <a:cubicBezTo>
                  <a:pt x="-490" y="5495"/>
                  <a:pt x="-218" y="13176"/>
                  <a:pt x="71" y="14848"/>
                </a:cubicBezTo>
                <a:cubicBezTo>
                  <a:pt x="105" y="15088"/>
                  <a:pt x="139" y="15328"/>
                  <a:pt x="173" y="15569"/>
                </a:cubicBezTo>
                <a:cubicBezTo>
                  <a:pt x="496" y="18902"/>
                  <a:pt x="4999" y="21546"/>
                  <a:pt x="10505" y="21546"/>
                </a:cubicBezTo>
                <a:cubicBezTo>
                  <a:pt x="16369" y="21546"/>
                  <a:pt x="21110" y="18547"/>
                  <a:pt x="20855" y="14900"/>
                </a:cubicBezTo>
                <a:cubicBezTo>
                  <a:pt x="20617" y="11660"/>
                  <a:pt x="16420" y="9027"/>
                  <a:pt x="11185" y="8818"/>
                </a:cubicBezTo>
                <a:close/>
              </a:path>
            </a:pathLst>
          </a:custGeom>
          <a:solidFill>
            <a:srgbClr val="3B6DAB"/>
          </a:solidFill>
          <a:ln w="12700">
            <a:miter lim="400000"/>
          </a:ln>
        </p:spPr>
        <p:txBody>
          <a:bodyPr lIns="38100" tIns="38100" rIns="38100" bIns="38100" anchor="ctr"/>
          <a:lstStyle/>
          <a:p>
            <a:pPr>
              <a:defRPr sz="3000">
                <a:solidFill>
                  <a:srgbClr val="FFFFFF"/>
                </a:solidFill>
              </a:defRPr>
            </a:pPr>
            <a:endParaRPr/>
          </a:p>
        </p:txBody>
      </p:sp>
      <p:sp>
        <p:nvSpPr>
          <p:cNvPr id="6" name="Shape">
            <a:extLst>
              <a:ext uri="{FF2B5EF4-FFF2-40B4-BE49-F238E27FC236}">
                <a16:creationId xmlns:a16="http://schemas.microsoft.com/office/drawing/2014/main" id="{CEAE82BB-C8B6-9315-00C9-FFA7CAF40166}"/>
              </a:ext>
            </a:extLst>
          </p:cNvPr>
          <p:cNvSpPr/>
          <p:nvPr/>
        </p:nvSpPr>
        <p:spPr>
          <a:xfrm>
            <a:off x="1672767" y="3941829"/>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11185" y="8818"/>
                </a:moveTo>
                <a:cubicBezTo>
                  <a:pt x="11151" y="8818"/>
                  <a:pt x="11100" y="8818"/>
                  <a:pt x="11066" y="8818"/>
                </a:cubicBezTo>
                <a:cubicBezTo>
                  <a:pt x="8568" y="8734"/>
                  <a:pt x="7276" y="6947"/>
                  <a:pt x="8857" y="5767"/>
                </a:cubicBezTo>
                <a:cubicBezTo>
                  <a:pt x="11950" y="3436"/>
                  <a:pt x="16861" y="1419"/>
                  <a:pt x="18493" y="782"/>
                </a:cubicBezTo>
                <a:cubicBezTo>
                  <a:pt x="18799" y="667"/>
                  <a:pt x="18901" y="416"/>
                  <a:pt x="18731" y="228"/>
                </a:cubicBezTo>
                <a:lnTo>
                  <a:pt x="18731" y="228"/>
                </a:lnTo>
                <a:cubicBezTo>
                  <a:pt x="18561" y="19"/>
                  <a:pt x="18153" y="-54"/>
                  <a:pt x="17813" y="40"/>
                </a:cubicBezTo>
                <a:cubicBezTo>
                  <a:pt x="-490" y="5495"/>
                  <a:pt x="-218" y="13176"/>
                  <a:pt x="71" y="14848"/>
                </a:cubicBezTo>
                <a:cubicBezTo>
                  <a:pt x="105" y="15088"/>
                  <a:pt x="139" y="15328"/>
                  <a:pt x="173" y="15569"/>
                </a:cubicBezTo>
                <a:cubicBezTo>
                  <a:pt x="496" y="18902"/>
                  <a:pt x="4999" y="21546"/>
                  <a:pt x="10505" y="21546"/>
                </a:cubicBezTo>
                <a:cubicBezTo>
                  <a:pt x="16369" y="21546"/>
                  <a:pt x="21110" y="18547"/>
                  <a:pt x="20855" y="14900"/>
                </a:cubicBezTo>
                <a:cubicBezTo>
                  <a:pt x="20617" y="11660"/>
                  <a:pt x="16420" y="9027"/>
                  <a:pt x="11185" y="8818"/>
                </a:cubicBezTo>
                <a:close/>
              </a:path>
            </a:pathLst>
          </a:custGeom>
          <a:solidFill>
            <a:srgbClr val="3B6DAB"/>
          </a:solidFill>
          <a:ln w="12700">
            <a:miter lim="400000"/>
          </a:ln>
        </p:spPr>
        <p:txBody>
          <a:bodyPr lIns="38100" tIns="38100" rIns="38100" bIns="38100" anchor="ctr"/>
          <a:lstStyle/>
          <a:p>
            <a:pPr>
              <a:defRPr sz="3000">
                <a:solidFill>
                  <a:srgbClr val="FFFFFF"/>
                </a:solidFill>
              </a:defRPr>
            </a:pPr>
            <a:endParaRPr/>
          </a:p>
        </p:txBody>
      </p:sp>
      <p:sp>
        <p:nvSpPr>
          <p:cNvPr id="7" name="Shape">
            <a:extLst>
              <a:ext uri="{FF2B5EF4-FFF2-40B4-BE49-F238E27FC236}">
                <a16:creationId xmlns:a16="http://schemas.microsoft.com/office/drawing/2014/main" id="{5A18F360-25AD-515B-2EC6-D18DA15AB973}"/>
              </a:ext>
            </a:extLst>
          </p:cNvPr>
          <p:cNvSpPr/>
          <p:nvPr/>
        </p:nvSpPr>
        <p:spPr>
          <a:xfrm>
            <a:off x="10694140" y="645752"/>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9680" y="12728"/>
                </a:moveTo>
                <a:cubicBezTo>
                  <a:pt x="9714" y="12728"/>
                  <a:pt x="9765" y="12728"/>
                  <a:pt x="9799" y="12728"/>
                </a:cubicBezTo>
                <a:cubicBezTo>
                  <a:pt x="12297" y="12812"/>
                  <a:pt x="13589" y="14599"/>
                  <a:pt x="12008" y="15779"/>
                </a:cubicBezTo>
                <a:cubicBezTo>
                  <a:pt x="8915" y="18110"/>
                  <a:pt x="4004" y="20127"/>
                  <a:pt x="2372" y="20764"/>
                </a:cubicBezTo>
                <a:cubicBezTo>
                  <a:pt x="2066" y="20879"/>
                  <a:pt x="1964" y="21130"/>
                  <a:pt x="2134" y="21318"/>
                </a:cubicBezTo>
                <a:lnTo>
                  <a:pt x="2134" y="21318"/>
                </a:lnTo>
                <a:cubicBezTo>
                  <a:pt x="2304" y="21527"/>
                  <a:pt x="2712" y="21600"/>
                  <a:pt x="3052" y="21506"/>
                </a:cubicBezTo>
                <a:cubicBezTo>
                  <a:pt x="21355" y="16051"/>
                  <a:pt x="21083" y="8370"/>
                  <a:pt x="20794" y="6698"/>
                </a:cubicBezTo>
                <a:cubicBezTo>
                  <a:pt x="20760" y="6458"/>
                  <a:pt x="20726" y="6218"/>
                  <a:pt x="20692" y="5977"/>
                </a:cubicBezTo>
                <a:cubicBezTo>
                  <a:pt x="20369" y="2644"/>
                  <a:pt x="15866" y="0"/>
                  <a:pt x="10360" y="0"/>
                </a:cubicBezTo>
                <a:cubicBezTo>
                  <a:pt x="4496" y="0"/>
                  <a:pt x="-245" y="2999"/>
                  <a:pt x="10" y="6646"/>
                </a:cubicBezTo>
                <a:cubicBezTo>
                  <a:pt x="248" y="9875"/>
                  <a:pt x="4446" y="12519"/>
                  <a:pt x="9680" y="12728"/>
                </a:cubicBezTo>
                <a:close/>
              </a:path>
            </a:pathLst>
          </a:custGeom>
          <a:solidFill>
            <a:srgbClr val="D6584D"/>
          </a:solidFill>
          <a:ln w="12700">
            <a:miter lim="400000"/>
          </a:ln>
        </p:spPr>
        <p:txBody>
          <a:bodyPr lIns="38100" tIns="38100" rIns="38100" bIns="38100" anchor="ctr"/>
          <a:lstStyle/>
          <a:p>
            <a:pPr>
              <a:defRPr sz="3000">
                <a:solidFill>
                  <a:srgbClr val="FFFFFF"/>
                </a:solidFill>
              </a:defRPr>
            </a:pPr>
            <a:endParaRPr/>
          </a:p>
        </p:txBody>
      </p:sp>
      <p:sp>
        <p:nvSpPr>
          <p:cNvPr id="8" name="Shape">
            <a:extLst>
              <a:ext uri="{FF2B5EF4-FFF2-40B4-BE49-F238E27FC236}">
                <a16:creationId xmlns:a16="http://schemas.microsoft.com/office/drawing/2014/main" id="{1B7D5960-2741-2C4F-4666-9BA0035F4CFE}"/>
              </a:ext>
            </a:extLst>
          </p:cNvPr>
          <p:cNvSpPr/>
          <p:nvPr/>
        </p:nvSpPr>
        <p:spPr>
          <a:xfrm>
            <a:off x="9322536" y="645752"/>
            <a:ext cx="1224000" cy="2160000"/>
          </a:xfrm>
          <a:custGeom>
            <a:avLst/>
            <a:gdLst/>
            <a:ahLst/>
            <a:cxnLst>
              <a:cxn ang="0">
                <a:pos x="wd2" y="hd2"/>
              </a:cxn>
              <a:cxn ang="5400000">
                <a:pos x="wd2" y="hd2"/>
              </a:cxn>
              <a:cxn ang="10800000">
                <a:pos x="wd2" y="hd2"/>
              </a:cxn>
              <a:cxn ang="16200000">
                <a:pos x="wd2" y="hd2"/>
              </a:cxn>
            </a:cxnLst>
            <a:rect l="0" t="0" r="r" b="b"/>
            <a:pathLst>
              <a:path w="20865" h="21546" extrusionOk="0">
                <a:moveTo>
                  <a:pt x="9680" y="12728"/>
                </a:moveTo>
                <a:cubicBezTo>
                  <a:pt x="9714" y="12728"/>
                  <a:pt x="9765" y="12728"/>
                  <a:pt x="9799" y="12728"/>
                </a:cubicBezTo>
                <a:cubicBezTo>
                  <a:pt x="12297" y="12812"/>
                  <a:pt x="13589" y="14599"/>
                  <a:pt x="12008" y="15779"/>
                </a:cubicBezTo>
                <a:cubicBezTo>
                  <a:pt x="8915" y="18110"/>
                  <a:pt x="4004" y="20127"/>
                  <a:pt x="2372" y="20764"/>
                </a:cubicBezTo>
                <a:cubicBezTo>
                  <a:pt x="2066" y="20879"/>
                  <a:pt x="1964" y="21130"/>
                  <a:pt x="2134" y="21318"/>
                </a:cubicBezTo>
                <a:lnTo>
                  <a:pt x="2134" y="21318"/>
                </a:lnTo>
                <a:cubicBezTo>
                  <a:pt x="2304" y="21527"/>
                  <a:pt x="2712" y="21600"/>
                  <a:pt x="3052" y="21506"/>
                </a:cubicBezTo>
                <a:cubicBezTo>
                  <a:pt x="21355" y="16051"/>
                  <a:pt x="21083" y="8370"/>
                  <a:pt x="20794" y="6698"/>
                </a:cubicBezTo>
                <a:cubicBezTo>
                  <a:pt x="20760" y="6458"/>
                  <a:pt x="20726" y="6218"/>
                  <a:pt x="20692" y="5977"/>
                </a:cubicBezTo>
                <a:cubicBezTo>
                  <a:pt x="20369" y="2644"/>
                  <a:pt x="15866" y="0"/>
                  <a:pt x="10360" y="0"/>
                </a:cubicBezTo>
                <a:cubicBezTo>
                  <a:pt x="4496" y="0"/>
                  <a:pt x="-245" y="2999"/>
                  <a:pt x="10" y="6646"/>
                </a:cubicBezTo>
                <a:cubicBezTo>
                  <a:pt x="231" y="9875"/>
                  <a:pt x="4429" y="12519"/>
                  <a:pt x="9680" y="12728"/>
                </a:cubicBezTo>
                <a:close/>
              </a:path>
            </a:pathLst>
          </a:custGeom>
          <a:solidFill>
            <a:srgbClr val="D6584D"/>
          </a:solidFill>
          <a:ln w="12700">
            <a:miter lim="400000"/>
          </a:ln>
        </p:spPr>
        <p:txBody>
          <a:bodyPr lIns="38100" tIns="38100" rIns="38100" bIns="38100" anchor="ctr"/>
          <a:lstStyle/>
          <a:p>
            <a:pPr>
              <a:defRPr sz="3000">
                <a:solidFill>
                  <a:srgbClr val="FFFFFF"/>
                </a:solidFill>
              </a:defRPr>
            </a:pPr>
            <a:endParaRPr/>
          </a:p>
        </p:txBody>
      </p:sp>
      <p:sp>
        <p:nvSpPr>
          <p:cNvPr id="21" name="TextBox 20">
            <a:extLst>
              <a:ext uri="{FF2B5EF4-FFF2-40B4-BE49-F238E27FC236}">
                <a16:creationId xmlns:a16="http://schemas.microsoft.com/office/drawing/2014/main" id="{4136B49F-D44F-CB2A-25F5-A42465B43984}"/>
              </a:ext>
            </a:extLst>
          </p:cNvPr>
          <p:cNvSpPr txBox="1"/>
          <p:nvPr/>
        </p:nvSpPr>
        <p:spPr>
          <a:xfrm>
            <a:off x="880534" y="2232429"/>
            <a:ext cx="8508372" cy="2677656"/>
          </a:xfrm>
          <a:prstGeom prst="rect">
            <a:avLst/>
          </a:prstGeom>
          <a:noFill/>
        </p:spPr>
        <p:txBody>
          <a:bodyPr wrap="square" lIns="0" rIns="0" rtlCol="0" anchor="t">
            <a:spAutoFit/>
          </a:bodyPr>
          <a:lstStyle/>
          <a:p>
            <a:pPr algn="ctr"/>
            <a:r>
              <a:rPr lang="en-US" sz="2000">
                <a:effectLst/>
                <a:latin typeface="Calibri" panose="020F0502020204030204" pitchFamily="34" charset="0"/>
                <a:ea typeface="Aptos" panose="020B0004020202020204" pitchFamily="34" charset="0"/>
              </a:rPr>
              <a:t>“</a:t>
            </a:r>
            <a:r>
              <a:rPr lang="en-AE" sz="2800"/>
              <a:t>The research consistently highlights the correlation between effective leadership and business success, including factors such as financial performance and employee engagement.”</a:t>
            </a:r>
            <a:endParaRPr lang="en-US" sz="2800">
              <a:effectLst/>
              <a:latin typeface="Calibri" panose="020F0502020204030204" pitchFamily="34" charset="0"/>
              <a:ea typeface="Aptos" panose="020B0004020202020204" pitchFamily="34" charset="0"/>
            </a:endParaRPr>
          </a:p>
          <a:p>
            <a:pPr algn="r"/>
            <a:r>
              <a:rPr lang="en-US" sz="2800" b="1">
                <a:effectLst/>
                <a:latin typeface="Calibri" panose="020F0502020204030204" pitchFamily="34" charset="0"/>
                <a:ea typeface="Aptos" panose="020B0004020202020204" pitchFamily="34" charset="0"/>
              </a:rPr>
              <a:t>                      - Development Dimensions International (DDI): The Global Leadership Forecast</a:t>
            </a:r>
          </a:p>
        </p:txBody>
      </p:sp>
    </p:spTree>
    <p:extLst>
      <p:ext uri="{BB962C8B-B14F-4D97-AF65-F5344CB8AC3E}">
        <p14:creationId xmlns:p14="http://schemas.microsoft.com/office/powerpoint/2010/main" val="2907380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9E33B9B-C04C-462D-BC45-0B38C2105832}"/>
              </a:ext>
            </a:extLst>
          </p:cNvPr>
          <p:cNvPicPr>
            <a:picLocks noChangeAspect="1"/>
          </p:cNvPicPr>
          <p:nvPr/>
        </p:nvPicPr>
        <p:blipFill>
          <a:blip r:embed="rId3"/>
          <a:srcRect t="37" b="37"/>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7C42C443-31BA-4455-A984-298E568AC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21475"/>
            <a:ext cx="12192000" cy="182033"/>
          </a:xfrm>
          <a:prstGeom prst="rect">
            <a:avLst/>
          </a:prstGeom>
        </p:spPr>
      </p:pic>
      <p:sp>
        <p:nvSpPr>
          <p:cNvPr id="16" name="Slide Number Placeholder 15">
            <a:extLst>
              <a:ext uri="{FF2B5EF4-FFF2-40B4-BE49-F238E27FC236}">
                <a16:creationId xmlns:a16="http://schemas.microsoft.com/office/drawing/2014/main" id="{F29646E1-EE88-4F5D-AAB5-78A2255F6D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7FB68-A87E-45F3-B705-AC737CC52B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BD4A1B5B-C922-ECBC-2F08-AEEF4A1A4F21}"/>
              </a:ext>
            </a:extLst>
          </p:cNvPr>
          <p:cNvPicPr>
            <a:picLocks noChangeAspect="1"/>
          </p:cNvPicPr>
          <p:nvPr/>
        </p:nvPicPr>
        <p:blipFill>
          <a:blip r:embed="rId5"/>
          <a:stretch>
            <a:fillRect/>
          </a:stretch>
        </p:blipFill>
        <p:spPr>
          <a:xfrm>
            <a:off x="10561687" y="72171"/>
            <a:ext cx="1463040" cy="1463040"/>
          </a:xfrm>
          <a:prstGeom prst="rect">
            <a:avLst/>
          </a:prstGeom>
        </p:spPr>
      </p:pic>
      <p:sp>
        <p:nvSpPr>
          <p:cNvPr id="2" name="TextBox 1">
            <a:extLst>
              <a:ext uri="{FF2B5EF4-FFF2-40B4-BE49-F238E27FC236}">
                <a16:creationId xmlns:a16="http://schemas.microsoft.com/office/drawing/2014/main" id="{2F61A60C-430A-21D0-F2F5-BDA273C0C728}"/>
              </a:ext>
            </a:extLst>
          </p:cNvPr>
          <p:cNvSpPr txBox="1"/>
          <p:nvPr/>
        </p:nvSpPr>
        <p:spPr>
          <a:xfrm>
            <a:off x="2773875" y="513105"/>
            <a:ext cx="7139559" cy="954107"/>
          </a:xfrm>
          <a:prstGeom prst="rect">
            <a:avLst/>
          </a:prstGeom>
          <a:noFill/>
        </p:spPr>
        <p:txBody>
          <a:bodyPr wrap="square" lIns="91440" tIns="45720" rIns="91440" bIns="45720" rtlCol="0" anchor="t">
            <a:spAutoFit/>
          </a:bodyPr>
          <a:lstStyle/>
          <a:p>
            <a:pPr algn="ctr">
              <a:defRPr/>
            </a:pPr>
            <a:r>
              <a:rPr kumimoji="0" lang="en-US" sz="2800" b="1" i="0" u="none" strike="noStrike" kern="1200" cap="none" spc="0" normalizeH="0" baseline="0" noProof="0">
                <a:ln>
                  <a:noFill/>
                </a:ln>
                <a:solidFill>
                  <a:prstClr val="black"/>
                </a:solidFill>
                <a:effectLst/>
                <a:uLnTx/>
                <a:uFillTx/>
                <a:latin typeface="Open Sans Extrabold"/>
                <a:ea typeface="Open Sans Extrabold"/>
                <a:cs typeface="Open Sans Extrabold"/>
              </a:rPr>
              <a:t>What </a:t>
            </a:r>
            <a:r>
              <a:rPr lang="en-US" sz="2800" b="1">
                <a:solidFill>
                  <a:prstClr val="black"/>
                </a:solidFill>
                <a:latin typeface="Open Sans Extrabold"/>
                <a:ea typeface="Open Sans Extrabold"/>
                <a:cs typeface="Open Sans Extrabold"/>
              </a:rPr>
              <a:t>is</a:t>
            </a:r>
            <a:r>
              <a:rPr kumimoji="0" lang="en-US" sz="2800" b="1" i="0" u="none" strike="noStrike" kern="1200" cap="none" spc="0" normalizeH="0" baseline="0" noProof="0">
                <a:ln>
                  <a:noFill/>
                </a:ln>
                <a:solidFill>
                  <a:prstClr val="black"/>
                </a:solidFill>
                <a:effectLst/>
                <a:uLnTx/>
                <a:uFillTx/>
                <a:latin typeface="Open Sans Extrabold"/>
                <a:ea typeface="Open Sans Extrabold"/>
                <a:cs typeface="Open Sans Extrabold"/>
              </a:rPr>
              <a:t> </a:t>
            </a:r>
            <a:r>
              <a:rPr lang="en-US" sz="2800" b="1">
                <a:solidFill>
                  <a:prstClr val="black"/>
                </a:solidFill>
                <a:latin typeface="Open Sans Extrabold"/>
                <a:ea typeface="Open Sans Extrabold"/>
                <a:cs typeface="Open Sans Extrabold"/>
              </a:rPr>
              <a:t>a Leadership</a:t>
            </a:r>
            <a:r>
              <a:rPr kumimoji="0" lang="en-US" sz="2800" b="1" i="0" u="none" strike="noStrike" kern="1200" cap="none" spc="0" normalizeH="0" baseline="0" noProof="0">
                <a:ln>
                  <a:noFill/>
                </a:ln>
                <a:solidFill>
                  <a:prstClr val="black"/>
                </a:solidFill>
                <a:effectLst/>
                <a:uLnTx/>
                <a:uFillTx/>
                <a:latin typeface="Open Sans Extrabold"/>
                <a:ea typeface="Open Sans Extrabold"/>
                <a:cs typeface="Open Sans Extrabold"/>
              </a:rPr>
              <a:t> Competency Framework?</a:t>
            </a:r>
          </a:p>
        </p:txBody>
      </p:sp>
      <p:pic>
        <p:nvPicPr>
          <p:cNvPr id="3" name="Picture 2" descr="A purple question mark on a black background&#10;&#10;Description automatically generated">
            <a:extLst>
              <a:ext uri="{FF2B5EF4-FFF2-40B4-BE49-F238E27FC236}">
                <a16:creationId xmlns:a16="http://schemas.microsoft.com/office/drawing/2014/main" id="{81DFEBDF-F040-E72E-CDCA-5C1EB990C7D3}"/>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835097" y="-2058607"/>
            <a:ext cx="4261556" cy="4261556"/>
          </a:xfrm>
          <a:prstGeom prst="rect">
            <a:avLst/>
          </a:prstGeom>
        </p:spPr>
      </p:pic>
      <p:grpSp>
        <p:nvGrpSpPr>
          <p:cNvPr id="34" name="Group 33">
            <a:extLst>
              <a:ext uri="{FF2B5EF4-FFF2-40B4-BE49-F238E27FC236}">
                <a16:creationId xmlns:a16="http://schemas.microsoft.com/office/drawing/2014/main" id="{49D246DA-AA51-2126-543A-CB2E44ECDEB8}"/>
              </a:ext>
            </a:extLst>
          </p:cNvPr>
          <p:cNvGrpSpPr/>
          <p:nvPr/>
        </p:nvGrpSpPr>
        <p:grpSpPr>
          <a:xfrm>
            <a:off x="773238" y="1885823"/>
            <a:ext cx="10580562" cy="3462791"/>
            <a:chOff x="773238" y="1885823"/>
            <a:chExt cx="10318379" cy="2687367"/>
          </a:xfrm>
        </p:grpSpPr>
        <p:sp>
          <p:nvSpPr>
            <p:cNvPr id="18" name="TextBox 17">
              <a:extLst>
                <a:ext uri="{FF2B5EF4-FFF2-40B4-BE49-F238E27FC236}">
                  <a16:creationId xmlns:a16="http://schemas.microsoft.com/office/drawing/2014/main" id="{27FA92E3-538E-10B5-0217-A97B05164CA4}"/>
                </a:ext>
              </a:extLst>
            </p:cNvPr>
            <p:cNvSpPr txBox="1"/>
            <p:nvPr/>
          </p:nvSpPr>
          <p:spPr>
            <a:xfrm>
              <a:off x="1259885" y="2537537"/>
              <a:ext cx="9365782" cy="1504793"/>
            </a:xfrm>
            <a:prstGeom prst="rect">
              <a:avLst/>
            </a:prstGeom>
            <a:noFill/>
          </p:spPr>
          <p:txBody>
            <a:bodyPr wrap="square">
              <a:spAutoFit/>
            </a:bodyPr>
            <a:lstStyle/>
            <a:p>
              <a:pPr algn="just"/>
              <a:r>
                <a:rPr lang="en-US" sz="2000">
                  <a:solidFill>
                    <a:srgbClr val="374151"/>
                  </a:solidFill>
                </a:rPr>
                <a:t>A leadership competency framework is a structured and comprehensive set of skills, behaviors, and attributes that define effective leadership within an organization. It serves as a guide to identify, develop, and assess the leadership qualities required for success in a specific context or industry. The framework typically outlines the key competencies or capabilities that leaders at various levels should possess to drive organizational performance and achieve strategic goals.</a:t>
              </a:r>
              <a:endParaRPr lang="en-AE" sz="2000"/>
            </a:p>
          </p:txBody>
        </p:sp>
        <p:sp>
          <p:nvSpPr>
            <p:cNvPr id="19" name="Rectangle: Rounded Corners 18">
              <a:extLst>
                <a:ext uri="{FF2B5EF4-FFF2-40B4-BE49-F238E27FC236}">
                  <a16:creationId xmlns:a16="http://schemas.microsoft.com/office/drawing/2014/main" id="{05AF5383-413F-6231-F5E4-1EC1EC099757}"/>
                </a:ext>
              </a:extLst>
            </p:cNvPr>
            <p:cNvSpPr/>
            <p:nvPr/>
          </p:nvSpPr>
          <p:spPr>
            <a:xfrm>
              <a:off x="773238" y="2114212"/>
              <a:ext cx="10318379" cy="2203790"/>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a:solidFill>
                  <a:sysClr val="windowText" lastClr="000000"/>
                </a:solidFill>
              </a:endParaRPr>
            </a:p>
          </p:txBody>
        </p:sp>
        <p:grpSp>
          <p:nvGrpSpPr>
            <p:cNvPr id="20" name="Group 19">
              <a:extLst>
                <a:ext uri="{FF2B5EF4-FFF2-40B4-BE49-F238E27FC236}">
                  <a16:creationId xmlns:a16="http://schemas.microsoft.com/office/drawing/2014/main" id="{DA8EF053-13B5-0E28-CEA2-A17461450748}"/>
                </a:ext>
              </a:extLst>
            </p:cNvPr>
            <p:cNvGrpSpPr/>
            <p:nvPr/>
          </p:nvGrpSpPr>
          <p:grpSpPr>
            <a:xfrm>
              <a:off x="10282910" y="4097907"/>
              <a:ext cx="808707" cy="475283"/>
              <a:chOff x="14458378" y="4037665"/>
              <a:chExt cx="825437" cy="485115"/>
            </a:xfrm>
          </p:grpSpPr>
          <p:grpSp>
            <p:nvGrpSpPr>
              <p:cNvPr id="21" name="Group 20">
                <a:extLst>
                  <a:ext uri="{FF2B5EF4-FFF2-40B4-BE49-F238E27FC236}">
                    <a16:creationId xmlns:a16="http://schemas.microsoft.com/office/drawing/2014/main" id="{EEEB4A9C-C9ED-392C-8DA7-182746CE7C07}"/>
                  </a:ext>
                </a:extLst>
              </p:cNvPr>
              <p:cNvGrpSpPr/>
              <p:nvPr/>
            </p:nvGrpSpPr>
            <p:grpSpPr>
              <a:xfrm>
                <a:off x="14458378" y="4037665"/>
                <a:ext cx="825437" cy="442851"/>
                <a:chOff x="14520102" y="4655576"/>
                <a:chExt cx="825437" cy="442851"/>
              </a:xfrm>
            </p:grpSpPr>
            <p:sp>
              <p:nvSpPr>
                <p:cNvPr id="25" name="Freeform: Shape 24">
                  <a:extLst>
                    <a:ext uri="{FF2B5EF4-FFF2-40B4-BE49-F238E27FC236}">
                      <a16:creationId xmlns:a16="http://schemas.microsoft.com/office/drawing/2014/main" id="{1FC11097-AD9D-A9F4-5537-8393CFC71E3A}"/>
                    </a:ext>
                  </a:extLst>
                </p:cNvPr>
                <p:cNvSpPr/>
                <p:nvPr/>
              </p:nvSpPr>
              <p:spPr>
                <a:xfrm>
                  <a:off x="15012164" y="4655576"/>
                  <a:ext cx="333375" cy="442851"/>
                </a:xfrm>
                <a:custGeom>
                  <a:avLst/>
                  <a:gdLst>
                    <a:gd name="connsiteX0" fmla="*/ 333280 w 333375"/>
                    <a:gd name="connsiteY0" fmla="*/ 166688 h 442851"/>
                    <a:gd name="connsiteX1" fmla="*/ 288607 w 333375"/>
                    <a:gd name="connsiteY1" fmla="*/ 283559 h 442851"/>
                    <a:gd name="connsiteX2" fmla="*/ 103917 w 333375"/>
                    <a:gd name="connsiteY2" fmla="*/ 436626 h 442851"/>
                    <a:gd name="connsiteX3" fmla="*/ 149637 w 333375"/>
                    <a:gd name="connsiteY3" fmla="*/ 332518 h 442851"/>
                    <a:gd name="connsiteX4" fmla="*/ 132683 w 333375"/>
                    <a:gd name="connsiteY4" fmla="*/ 329946 h 442851"/>
                    <a:gd name="connsiteX5" fmla="*/ 0 w 333375"/>
                    <a:gd name="connsiteY5" fmla="*/ 166688 h 442851"/>
                    <a:gd name="connsiteX6" fmla="*/ 166688 w 333375"/>
                    <a:gd name="connsiteY6" fmla="*/ 0 h 442851"/>
                    <a:gd name="connsiteX7" fmla="*/ 333375 w 333375"/>
                    <a:gd name="connsiteY7" fmla="*/ 166688 h 44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442851">
                      <a:moveTo>
                        <a:pt x="333280" y="166688"/>
                      </a:moveTo>
                      <a:cubicBezTo>
                        <a:pt x="333280" y="210693"/>
                        <a:pt x="310229" y="248983"/>
                        <a:pt x="288607" y="283559"/>
                      </a:cubicBezTo>
                      <a:cubicBezTo>
                        <a:pt x="247269" y="349567"/>
                        <a:pt x="135350" y="471773"/>
                        <a:pt x="103917" y="436626"/>
                      </a:cubicBezTo>
                      <a:cubicBezTo>
                        <a:pt x="82677" y="412909"/>
                        <a:pt x="155257" y="333089"/>
                        <a:pt x="149637" y="332518"/>
                      </a:cubicBezTo>
                      <a:cubicBezTo>
                        <a:pt x="143923" y="331946"/>
                        <a:pt x="138208" y="331089"/>
                        <a:pt x="132683" y="329946"/>
                      </a:cubicBezTo>
                      <a:cubicBezTo>
                        <a:pt x="56864" y="314230"/>
                        <a:pt x="0" y="247174"/>
                        <a:pt x="0" y="166688"/>
                      </a:cubicBezTo>
                      <a:cubicBezTo>
                        <a:pt x="0" y="74676"/>
                        <a:pt x="74580" y="0"/>
                        <a:pt x="166688" y="0"/>
                      </a:cubicBezTo>
                      <a:cubicBezTo>
                        <a:pt x="258794" y="0"/>
                        <a:pt x="333375" y="74581"/>
                        <a:pt x="333375" y="166688"/>
                      </a:cubicBezTo>
                      <a:close/>
                    </a:path>
                  </a:pathLst>
                </a:custGeom>
                <a:solidFill>
                  <a:schemeClr val="accent1"/>
                </a:solidFill>
                <a:ln w="127000" cap="flat">
                  <a:solidFill>
                    <a:schemeClr val="bg1"/>
                  </a:solidFill>
                  <a:prstDash val="solid"/>
                  <a:miter/>
                </a:ln>
              </p:spPr>
              <p:txBody>
                <a:bodyPr rtlCol="0" anchor="ctr"/>
                <a:lstStyle/>
                <a:p>
                  <a:endParaRPr lang="en-US" sz="1333"/>
                </a:p>
              </p:txBody>
            </p:sp>
            <p:sp>
              <p:nvSpPr>
                <p:cNvPr id="26" name="Freeform: Shape 25">
                  <a:extLst>
                    <a:ext uri="{FF2B5EF4-FFF2-40B4-BE49-F238E27FC236}">
                      <a16:creationId xmlns:a16="http://schemas.microsoft.com/office/drawing/2014/main" id="{350C9F0F-2897-F6B2-DEDB-A414398BD3CF}"/>
                    </a:ext>
                  </a:extLst>
                </p:cNvPr>
                <p:cNvSpPr/>
                <p:nvPr/>
              </p:nvSpPr>
              <p:spPr>
                <a:xfrm>
                  <a:off x="14520102" y="4655576"/>
                  <a:ext cx="333375" cy="442851"/>
                </a:xfrm>
                <a:custGeom>
                  <a:avLst/>
                  <a:gdLst>
                    <a:gd name="connsiteX0" fmla="*/ 333280 w 333375"/>
                    <a:gd name="connsiteY0" fmla="*/ 166688 h 442851"/>
                    <a:gd name="connsiteX1" fmla="*/ 288607 w 333375"/>
                    <a:gd name="connsiteY1" fmla="*/ 283559 h 442851"/>
                    <a:gd name="connsiteX2" fmla="*/ 103918 w 333375"/>
                    <a:gd name="connsiteY2" fmla="*/ 436626 h 442851"/>
                    <a:gd name="connsiteX3" fmla="*/ 149638 w 333375"/>
                    <a:gd name="connsiteY3" fmla="*/ 332518 h 442851"/>
                    <a:gd name="connsiteX4" fmla="*/ 132683 w 333375"/>
                    <a:gd name="connsiteY4" fmla="*/ 329946 h 442851"/>
                    <a:gd name="connsiteX5" fmla="*/ 0 w 333375"/>
                    <a:gd name="connsiteY5" fmla="*/ 166688 h 442851"/>
                    <a:gd name="connsiteX6" fmla="*/ 166688 w 333375"/>
                    <a:gd name="connsiteY6" fmla="*/ 0 h 442851"/>
                    <a:gd name="connsiteX7" fmla="*/ 333375 w 333375"/>
                    <a:gd name="connsiteY7" fmla="*/ 166688 h 44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442851">
                      <a:moveTo>
                        <a:pt x="333280" y="166688"/>
                      </a:moveTo>
                      <a:cubicBezTo>
                        <a:pt x="333280" y="210693"/>
                        <a:pt x="310229" y="248983"/>
                        <a:pt x="288607" y="283559"/>
                      </a:cubicBezTo>
                      <a:cubicBezTo>
                        <a:pt x="247269" y="349567"/>
                        <a:pt x="135350" y="471773"/>
                        <a:pt x="103918" y="436626"/>
                      </a:cubicBezTo>
                      <a:cubicBezTo>
                        <a:pt x="82677" y="412909"/>
                        <a:pt x="155257" y="333089"/>
                        <a:pt x="149638" y="332518"/>
                      </a:cubicBezTo>
                      <a:cubicBezTo>
                        <a:pt x="143923" y="331946"/>
                        <a:pt x="138208" y="331089"/>
                        <a:pt x="132683" y="329946"/>
                      </a:cubicBezTo>
                      <a:cubicBezTo>
                        <a:pt x="56865" y="314230"/>
                        <a:pt x="0" y="247174"/>
                        <a:pt x="0" y="166688"/>
                      </a:cubicBezTo>
                      <a:cubicBezTo>
                        <a:pt x="0" y="74676"/>
                        <a:pt x="74581" y="0"/>
                        <a:pt x="166688" y="0"/>
                      </a:cubicBezTo>
                      <a:cubicBezTo>
                        <a:pt x="258795" y="0"/>
                        <a:pt x="333375" y="74581"/>
                        <a:pt x="333375" y="166688"/>
                      </a:cubicBezTo>
                      <a:close/>
                    </a:path>
                  </a:pathLst>
                </a:custGeom>
                <a:solidFill>
                  <a:schemeClr val="accent1"/>
                </a:solidFill>
                <a:ln w="127000" cap="flat">
                  <a:solidFill>
                    <a:schemeClr val="bg1"/>
                  </a:solidFill>
                  <a:prstDash val="solid"/>
                  <a:miter/>
                </a:ln>
              </p:spPr>
              <p:txBody>
                <a:bodyPr rtlCol="0" anchor="ctr"/>
                <a:lstStyle/>
                <a:p>
                  <a:endParaRPr lang="en-US" sz="1333"/>
                </a:p>
              </p:txBody>
            </p:sp>
          </p:grpSp>
          <p:grpSp>
            <p:nvGrpSpPr>
              <p:cNvPr id="22" name="Group 21">
                <a:extLst>
                  <a:ext uri="{FF2B5EF4-FFF2-40B4-BE49-F238E27FC236}">
                    <a16:creationId xmlns:a16="http://schemas.microsoft.com/office/drawing/2014/main" id="{2591D72B-9490-A917-A9A2-6E5325819BA8}"/>
                  </a:ext>
                </a:extLst>
              </p:cNvPr>
              <p:cNvGrpSpPr/>
              <p:nvPr/>
            </p:nvGrpSpPr>
            <p:grpSpPr>
              <a:xfrm>
                <a:off x="14458378" y="4079929"/>
                <a:ext cx="825437" cy="442851"/>
                <a:chOff x="14520102" y="4655576"/>
                <a:chExt cx="825437" cy="442851"/>
              </a:xfrm>
            </p:grpSpPr>
            <p:sp>
              <p:nvSpPr>
                <p:cNvPr id="23" name="Freeform: Shape 22">
                  <a:extLst>
                    <a:ext uri="{FF2B5EF4-FFF2-40B4-BE49-F238E27FC236}">
                      <a16:creationId xmlns:a16="http://schemas.microsoft.com/office/drawing/2014/main" id="{37A18C4C-F43F-95F2-E6F6-41DB7B4975D1}"/>
                    </a:ext>
                  </a:extLst>
                </p:cNvPr>
                <p:cNvSpPr/>
                <p:nvPr/>
              </p:nvSpPr>
              <p:spPr>
                <a:xfrm>
                  <a:off x="15012164" y="4655576"/>
                  <a:ext cx="333375" cy="442851"/>
                </a:xfrm>
                <a:custGeom>
                  <a:avLst/>
                  <a:gdLst>
                    <a:gd name="connsiteX0" fmla="*/ 333280 w 333375"/>
                    <a:gd name="connsiteY0" fmla="*/ 166688 h 442851"/>
                    <a:gd name="connsiteX1" fmla="*/ 288607 w 333375"/>
                    <a:gd name="connsiteY1" fmla="*/ 283559 h 442851"/>
                    <a:gd name="connsiteX2" fmla="*/ 103917 w 333375"/>
                    <a:gd name="connsiteY2" fmla="*/ 436626 h 442851"/>
                    <a:gd name="connsiteX3" fmla="*/ 149637 w 333375"/>
                    <a:gd name="connsiteY3" fmla="*/ 332518 h 442851"/>
                    <a:gd name="connsiteX4" fmla="*/ 132683 w 333375"/>
                    <a:gd name="connsiteY4" fmla="*/ 329946 h 442851"/>
                    <a:gd name="connsiteX5" fmla="*/ 0 w 333375"/>
                    <a:gd name="connsiteY5" fmla="*/ 166688 h 442851"/>
                    <a:gd name="connsiteX6" fmla="*/ 166688 w 333375"/>
                    <a:gd name="connsiteY6" fmla="*/ 0 h 442851"/>
                    <a:gd name="connsiteX7" fmla="*/ 333375 w 333375"/>
                    <a:gd name="connsiteY7" fmla="*/ 166688 h 44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442851">
                      <a:moveTo>
                        <a:pt x="333280" y="166688"/>
                      </a:moveTo>
                      <a:cubicBezTo>
                        <a:pt x="333280" y="210693"/>
                        <a:pt x="310229" y="248983"/>
                        <a:pt x="288607" y="283559"/>
                      </a:cubicBezTo>
                      <a:cubicBezTo>
                        <a:pt x="247269" y="349567"/>
                        <a:pt x="135350" y="471773"/>
                        <a:pt x="103917" y="436626"/>
                      </a:cubicBezTo>
                      <a:cubicBezTo>
                        <a:pt x="82677" y="412909"/>
                        <a:pt x="155257" y="333089"/>
                        <a:pt x="149637" y="332518"/>
                      </a:cubicBezTo>
                      <a:cubicBezTo>
                        <a:pt x="143923" y="331946"/>
                        <a:pt x="138208" y="331089"/>
                        <a:pt x="132683" y="329946"/>
                      </a:cubicBezTo>
                      <a:cubicBezTo>
                        <a:pt x="56864" y="314230"/>
                        <a:pt x="0" y="247174"/>
                        <a:pt x="0" y="166688"/>
                      </a:cubicBezTo>
                      <a:cubicBezTo>
                        <a:pt x="0" y="74676"/>
                        <a:pt x="74580" y="0"/>
                        <a:pt x="166688" y="0"/>
                      </a:cubicBezTo>
                      <a:cubicBezTo>
                        <a:pt x="258794" y="0"/>
                        <a:pt x="333375" y="74581"/>
                        <a:pt x="333375" y="166688"/>
                      </a:cubicBezTo>
                      <a:close/>
                    </a:path>
                  </a:pathLst>
                </a:custGeom>
                <a:solidFill>
                  <a:schemeClr val="accent1"/>
                </a:solidFill>
                <a:ln w="9525" cap="flat">
                  <a:noFill/>
                  <a:prstDash val="solid"/>
                  <a:miter/>
                </a:ln>
              </p:spPr>
              <p:txBody>
                <a:bodyPr rtlCol="0" anchor="ctr"/>
                <a:lstStyle/>
                <a:p>
                  <a:endParaRPr lang="en-US" sz="1333"/>
                </a:p>
              </p:txBody>
            </p:sp>
            <p:sp>
              <p:nvSpPr>
                <p:cNvPr id="24" name="Freeform: Shape 23">
                  <a:extLst>
                    <a:ext uri="{FF2B5EF4-FFF2-40B4-BE49-F238E27FC236}">
                      <a16:creationId xmlns:a16="http://schemas.microsoft.com/office/drawing/2014/main" id="{1D3D8B1D-7ACA-61D0-D2A0-F2E7C970B18A}"/>
                    </a:ext>
                  </a:extLst>
                </p:cNvPr>
                <p:cNvSpPr/>
                <p:nvPr/>
              </p:nvSpPr>
              <p:spPr>
                <a:xfrm>
                  <a:off x="14520102" y="4655576"/>
                  <a:ext cx="333375" cy="442851"/>
                </a:xfrm>
                <a:custGeom>
                  <a:avLst/>
                  <a:gdLst>
                    <a:gd name="connsiteX0" fmla="*/ 333280 w 333375"/>
                    <a:gd name="connsiteY0" fmla="*/ 166688 h 442851"/>
                    <a:gd name="connsiteX1" fmla="*/ 288607 w 333375"/>
                    <a:gd name="connsiteY1" fmla="*/ 283559 h 442851"/>
                    <a:gd name="connsiteX2" fmla="*/ 103918 w 333375"/>
                    <a:gd name="connsiteY2" fmla="*/ 436626 h 442851"/>
                    <a:gd name="connsiteX3" fmla="*/ 149638 w 333375"/>
                    <a:gd name="connsiteY3" fmla="*/ 332518 h 442851"/>
                    <a:gd name="connsiteX4" fmla="*/ 132683 w 333375"/>
                    <a:gd name="connsiteY4" fmla="*/ 329946 h 442851"/>
                    <a:gd name="connsiteX5" fmla="*/ 0 w 333375"/>
                    <a:gd name="connsiteY5" fmla="*/ 166688 h 442851"/>
                    <a:gd name="connsiteX6" fmla="*/ 166688 w 333375"/>
                    <a:gd name="connsiteY6" fmla="*/ 0 h 442851"/>
                    <a:gd name="connsiteX7" fmla="*/ 333375 w 333375"/>
                    <a:gd name="connsiteY7" fmla="*/ 166688 h 44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442851">
                      <a:moveTo>
                        <a:pt x="333280" y="166688"/>
                      </a:moveTo>
                      <a:cubicBezTo>
                        <a:pt x="333280" y="210693"/>
                        <a:pt x="310229" y="248983"/>
                        <a:pt x="288607" y="283559"/>
                      </a:cubicBezTo>
                      <a:cubicBezTo>
                        <a:pt x="247269" y="349567"/>
                        <a:pt x="135350" y="471773"/>
                        <a:pt x="103918" y="436626"/>
                      </a:cubicBezTo>
                      <a:cubicBezTo>
                        <a:pt x="82677" y="412909"/>
                        <a:pt x="155257" y="333089"/>
                        <a:pt x="149638" y="332518"/>
                      </a:cubicBezTo>
                      <a:cubicBezTo>
                        <a:pt x="143923" y="331946"/>
                        <a:pt x="138208" y="331089"/>
                        <a:pt x="132683" y="329946"/>
                      </a:cubicBezTo>
                      <a:cubicBezTo>
                        <a:pt x="56865" y="314230"/>
                        <a:pt x="0" y="247174"/>
                        <a:pt x="0" y="166688"/>
                      </a:cubicBezTo>
                      <a:cubicBezTo>
                        <a:pt x="0" y="74676"/>
                        <a:pt x="74581" y="0"/>
                        <a:pt x="166688" y="0"/>
                      </a:cubicBezTo>
                      <a:cubicBezTo>
                        <a:pt x="258795" y="0"/>
                        <a:pt x="333375" y="74581"/>
                        <a:pt x="333375" y="166688"/>
                      </a:cubicBezTo>
                      <a:close/>
                    </a:path>
                  </a:pathLst>
                </a:custGeom>
                <a:solidFill>
                  <a:schemeClr val="accent1"/>
                </a:solidFill>
                <a:ln w="9525" cap="flat">
                  <a:noFill/>
                  <a:prstDash val="solid"/>
                  <a:miter/>
                </a:ln>
              </p:spPr>
              <p:txBody>
                <a:bodyPr rtlCol="0" anchor="ctr"/>
                <a:lstStyle/>
                <a:p>
                  <a:endParaRPr lang="en-US" sz="1333"/>
                </a:p>
              </p:txBody>
            </p:sp>
          </p:grpSp>
        </p:grpSp>
        <p:grpSp>
          <p:nvGrpSpPr>
            <p:cNvPr id="27" name="Group 26">
              <a:extLst>
                <a:ext uri="{FF2B5EF4-FFF2-40B4-BE49-F238E27FC236}">
                  <a16:creationId xmlns:a16="http://schemas.microsoft.com/office/drawing/2014/main" id="{F37EB4DF-3CD8-9A8F-6990-7DF2E566CF96}"/>
                </a:ext>
              </a:extLst>
            </p:cNvPr>
            <p:cNvGrpSpPr/>
            <p:nvPr/>
          </p:nvGrpSpPr>
          <p:grpSpPr>
            <a:xfrm>
              <a:off x="773238" y="1885823"/>
              <a:ext cx="789134" cy="458376"/>
              <a:chOff x="1175385" y="1963109"/>
              <a:chExt cx="697801" cy="405324"/>
            </a:xfrm>
          </p:grpSpPr>
          <p:grpSp>
            <p:nvGrpSpPr>
              <p:cNvPr id="28" name="Group 27">
                <a:extLst>
                  <a:ext uri="{FF2B5EF4-FFF2-40B4-BE49-F238E27FC236}">
                    <a16:creationId xmlns:a16="http://schemas.microsoft.com/office/drawing/2014/main" id="{F61C3265-165D-D101-D551-E675984244E4}"/>
                  </a:ext>
                </a:extLst>
              </p:cNvPr>
              <p:cNvGrpSpPr/>
              <p:nvPr/>
            </p:nvGrpSpPr>
            <p:grpSpPr>
              <a:xfrm>
                <a:off x="1175385" y="1994103"/>
                <a:ext cx="697801" cy="374330"/>
                <a:chOff x="1175385" y="1994103"/>
                <a:chExt cx="697801" cy="374330"/>
              </a:xfrm>
            </p:grpSpPr>
            <p:sp>
              <p:nvSpPr>
                <p:cNvPr id="32" name="Freeform: Shape 31">
                  <a:extLst>
                    <a:ext uri="{FF2B5EF4-FFF2-40B4-BE49-F238E27FC236}">
                      <a16:creationId xmlns:a16="http://schemas.microsoft.com/office/drawing/2014/main" id="{7B1126BF-7B98-82C1-5693-4F55BB27EDF5}"/>
                    </a:ext>
                  </a:extLst>
                </p:cNvPr>
                <p:cNvSpPr/>
                <p:nvPr/>
              </p:nvSpPr>
              <p:spPr>
                <a:xfrm>
                  <a:off x="1175385" y="1994103"/>
                  <a:ext cx="281844" cy="374330"/>
                </a:xfrm>
                <a:custGeom>
                  <a:avLst/>
                  <a:gdLst>
                    <a:gd name="connsiteX0" fmla="*/ 0 w 281844"/>
                    <a:gd name="connsiteY0" fmla="*/ 233455 h 374330"/>
                    <a:gd name="connsiteX1" fmla="*/ 37719 w 281844"/>
                    <a:gd name="connsiteY1" fmla="*/ 134681 h 374330"/>
                    <a:gd name="connsiteX2" fmla="*/ 193929 w 281844"/>
                    <a:gd name="connsiteY2" fmla="*/ 5236 h 374330"/>
                    <a:gd name="connsiteX3" fmla="*/ 155258 w 281844"/>
                    <a:gd name="connsiteY3" fmla="*/ 93247 h 374330"/>
                    <a:gd name="connsiteX4" fmla="*/ 169640 w 281844"/>
                    <a:gd name="connsiteY4" fmla="*/ 95438 h 374330"/>
                    <a:gd name="connsiteX5" fmla="*/ 281845 w 281844"/>
                    <a:gd name="connsiteY5" fmla="*/ 233455 h 374330"/>
                    <a:gd name="connsiteX6" fmla="*/ 140970 w 281844"/>
                    <a:gd name="connsiteY6" fmla="*/ 374330 h 374330"/>
                    <a:gd name="connsiteX7" fmla="*/ 0 w 281844"/>
                    <a:gd name="connsiteY7" fmla="*/ 233455 h 37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844" h="374330">
                      <a:moveTo>
                        <a:pt x="0" y="233455"/>
                      </a:moveTo>
                      <a:cubicBezTo>
                        <a:pt x="0" y="196213"/>
                        <a:pt x="19431" y="163923"/>
                        <a:pt x="37719" y="134681"/>
                      </a:cubicBezTo>
                      <a:cubicBezTo>
                        <a:pt x="72676" y="78865"/>
                        <a:pt x="167259" y="-24386"/>
                        <a:pt x="193929" y="5236"/>
                      </a:cubicBezTo>
                      <a:cubicBezTo>
                        <a:pt x="211931" y="25334"/>
                        <a:pt x="150495" y="92771"/>
                        <a:pt x="155258" y="93247"/>
                      </a:cubicBezTo>
                      <a:cubicBezTo>
                        <a:pt x="160115" y="93724"/>
                        <a:pt x="164878" y="94486"/>
                        <a:pt x="169640" y="95438"/>
                      </a:cubicBezTo>
                      <a:cubicBezTo>
                        <a:pt x="233744" y="108678"/>
                        <a:pt x="281845" y="165447"/>
                        <a:pt x="281845" y="233455"/>
                      </a:cubicBezTo>
                      <a:cubicBezTo>
                        <a:pt x="281845" y="311275"/>
                        <a:pt x="218789" y="374330"/>
                        <a:pt x="140970" y="374330"/>
                      </a:cubicBezTo>
                      <a:cubicBezTo>
                        <a:pt x="63151" y="374330"/>
                        <a:pt x="0" y="311275"/>
                        <a:pt x="0" y="233455"/>
                      </a:cubicBezTo>
                      <a:close/>
                    </a:path>
                  </a:pathLst>
                </a:custGeom>
                <a:solidFill>
                  <a:schemeClr val="accent1"/>
                </a:solidFill>
                <a:ln w="139700" cap="flat">
                  <a:solidFill>
                    <a:schemeClr val="bg1"/>
                  </a:solidFill>
                  <a:prstDash val="solid"/>
                  <a:miter/>
                </a:ln>
              </p:spPr>
              <p:txBody>
                <a:bodyPr rtlCol="0" anchor="ctr"/>
                <a:lstStyle/>
                <a:p>
                  <a:endParaRPr lang="en-US" sz="1333"/>
                </a:p>
              </p:txBody>
            </p:sp>
            <p:sp>
              <p:nvSpPr>
                <p:cNvPr id="33" name="Freeform: Shape 32">
                  <a:extLst>
                    <a:ext uri="{FF2B5EF4-FFF2-40B4-BE49-F238E27FC236}">
                      <a16:creationId xmlns:a16="http://schemas.microsoft.com/office/drawing/2014/main" id="{53F6845A-8A5C-0931-532D-6A87106C4D5D}"/>
                    </a:ext>
                  </a:extLst>
                </p:cNvPr>
                <p:cNvSpPr/>
                <p:nvPr/>
              </p:nvSpPr>
              <p:spPr>
                <a:xfrm>
                  <a:off x="1591437" y="1994103"/>
                  <a:ext cx="281749" cy="374330"/>
                </a:xfrm>
                <a:custGeom>
                  <a:avLst/>
                  <a:gdLst>
                    <a:gd name="connsiteX0" fmla="*/ 0 w 281749"/>
                    <a:gd name="connsiteY0" fmla="*/ 233455 h 374330"/>
                    <a:gd name="connsiteX1" fmla="*/ 37719 w 281749"/>
                    <a:gd name="connsiteY1" fmla="*/ 134681 h 374330"/>
                    <a:gd name="connsiteX2" fmla="*/ 193834 w 281749"/>
                    <a:gd name="connsiteY2" fmla="*/ 5236 h 374330"/>
                    <a:gd name="connsiteX3" fmla="*/ 155162 w 281749"/>
                    <a:gd name="connsiteY3" fmla="*/ 93247 h 374330"/>
                    <a:gd name="connsiteX4" fmla="*/ 169545 w 281749"/>
                    <a:gd name="connsiteY4" fmla="*/ 95438 h 374330"/>
                    <a:gd name="connsiteX5" fmla="*/ 281750 w 281749"/>
                    <a:gd name="connsiteY5" fmla="*/ 233455 h 374330"/>
                    <a:gd name="connsiteX6" fmla="*/ 140875 w 281749"/>
                    <a:gd name="connsiteY6" fmla="*/ 374330 h 374330"/>
                    <a:gd name="connsiteX7" fmla="*/ 0 w 281749"/>
                    <a:gd name="connsiteY7" fmla="*/ 233455 h 37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749" h="374330">
                      <a:moveTo>
                        <a:pt x="0" y="233455"/>
                      </a:moveTo>
                      <a:cubicBezTo>
                        <a:pt x="0" y="196213"/>
                        <a:pt x="19431" y="163923"/>
                        <a:pt x="37719" y="134681"/>
                      </a:cubicBezTo>
                      <a:cubicBezTo>
                        <a:pt x="72676" y="78865"/>
                        <a:pt x="167259" y="-24386"/>
                        <a:pt x="193834" y="5236"/>
                      </a:cubicBezTo>
                      <a:cubicBezTo>
                        <a:pt x="211836" y="25334"/>
                        <a:pt x="150400" y="92771"/>
                        <a:pt x="155162" y="93247"/>
                      </a:cubicBezTo>
                      <a:cubicBezTo>
                        <a:pt x="160020" y="93724"/>
                        <a:pt x="164783" y="94486"/>
                        <a:pt x="169545" y="95438"/>
                      </a:cubicBezTo>
                      <a:cubicBezTo>
                        <a:pt x="233648" y="108678"/>
                        <a:pt x="281750" y="165447"/>
                        <a:pt x="281750" y="233455"/>
                      </a:cubicBezTo>
                      <a:cubicBezTo>
                        <a:pt x="281750" y="311275"/>
                        <a:pt x="218694" y="374330"/>
                        <a:pt x="140875" y="374330"/>
                      </a:cubicBezTo>
                      <a:cubicBezTo>
                        <a:pt x="63055" y="374330"/>
                        <a:pt x="0" y="311275"/>
                        <a:pt x="0" y="233455"/>
                      </a:cubicBezTo>
                      <a:close/>
                    </a:path>
                  </a:pathLst>
                </a:custGeom>
                <a:solidFill>
                  <a:schemeClr val="accent1"/>
                </a:solidFill>
                <a:ln w="139700" cap="flat">
                  <a:solidFill>
                    <a:schemeClr val="bg1"/>
                  </a:solidFill>
                  <a:prstDash val="solid"/>
                  <a:miter/>
                </a:ln>
              </p:spPr>
              <p:txBody>
                <a:bodyPr rtlCol="0" anchor="ctr"/>
                <a:lstStyle/>
                <a:p>
                  <a:endParaRPr lang="en-US" sz="1333"/>
                </a:p>
              </p:txBody>
            </p:sp>
          </p:grpSp>
          <p:grpSp>
            <p:nvGrpSpPr>
              <p:cNvPr id="29" name="Group 28">
                <a:extLst>
                  <a:ext uri="{FF2B5EF4-FFF2-40B4-BE49-F238E27FC236}">
                    <a16:creationId xmlns:a16="http://schemas.microsoft.com/office/drawing/2014/main" id="{5476E27E-7DC6-D282-223F-5FBB7A7F3254}"/>
                  </a:ext>
                </a:extLst>
              </p:cNvPr>
              <p:cNvGrpSpPr/>
              <p:nvPr/>
            </p:nvGrpSpPr>
            <p:grpSpPr>
              <a:xfrm>
                <a:off x="1175385" y="1963109"/>
                <a:ext cx="697801" cy="374330"/>
                <a:chOff x="1175385" y="1994103"/>
                <a:chExt cx="697801" cy="374330"/>
              </a:xfrm>
            </p:grpSpPr>
            <p:sp>
              <p:nvSpPr>
                <p:cNvPr id="30" name="Freeform: Shape 29">
                  <a:extLst>
                    <a:ext uri="{FF2B5EF4-FFF2-40B4-BE49-F238E27FC236}">
                      <a16:creationId xmlns:a16="http://schemas.microsoft.com/office/drawing/2014/main" id="{28026A3B-19C1-587E-B0C0-FFB56CE747C7}"/>
                    </a:ext>
                  </a:extLst>
                </p:cNvPr>
                <p:cNvSpPr/>
                <p:nvPr/>
              </p:nvSpPr>
              <p:spPr>
                <a:xfrm>
                  <a:off x="1175385" y="1994103"/>
                  <a:ext cx="281844" cy="374330"/>
                </a:xfrm>
                <a:custGeom>
                  <a:avLst/>
                  <a:gdLst>
                    <a:gd name="connsiteX0" fmla="*/ 0 w 281844"/>
                    <a:gd name="connsiteY0" fmla="*/ 233455 h 374330"/>
                    <a:gd name="connsiteX1" fmla="*/ 37719 w 281844"/>
                    <a:gd name="connsiteY1" fmla="*/ 134681 h 374330"/>
                    <a:gd name="connsiteX2" fmla="*/ 193929 w 281844"/>
                    <a:gd name="connsiteY2" fmla="*/ 5236 h 374330"/>
                    <a:gd name="connsiteX3" fmla="*/ 155258 w 281844"/>
                    <a:gd name="connsiteY3" fmla="*/ 93247 h 374330"/>
                    <a:gd name="connsiteX4" fmla="*/ 169640 w 281844"/>
                    <a:gd name="connsiteY4" fmla="*/ 95438 h 374330"/>
                    <a:gd name="connsiteX5" fmla="*/ 281845 w 281844"/>
                    <a:gd name="connsiteY5" fmla="*/ 233455 h 374330"/>
                    <a:gd name="connsiteX6" fmla="*/ 140970 w 281844"/>
                    <a:gd name="connsiteY6" fmla="*/ 374330 h 374330"/>
                    <a:gd name="connsiteX7" fmla="*/ 0 w 281844"/>
                    <a:gd name="connsiteY7" fmla="*/ 233455 h 37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844" h="374330">
                      <a:moveTo>
                        <a:pt x="0" y="233455"/>
                      </a:moveTo>
                      <a:cubicBezTo>
                        <a:pt x="0" y="196213"/>
                        <a:pt x="19431" y="163923"/>
                        <a:pt x="37719" y="134681"/>
                      </a:cubicBezTo>
                      <a:cubicBezTo>
                        <a:pt x="72676" y="78865"/>
                        <a:pt x="167259" y="-24386"/>
                        <a:pt x="193929" y="5236"/>
                      </a:cubicBezTo>
                      <a:cubicBezTo>
                        <a:pt x="211931" y="25334"/>
                        <a:pt x="150495" y="92771"/>
                        <a:pt x="155258" y="93247"/>
                      </a:cubicBezTo>
                      <a:cubicBezTo>
                        <a:pt x="160115" y="93724"/>
                        <a:pt x="164878" y="94486"/>
                        <a:pt x="169640" y="95438"/>
                      </a:cubicBezTo>
                      <a:cubicBezTo>
                        <a:pt x="233744" y="108678"/>
                        <a:pt x="281845" y="165447"/>
                        <a:pt x="281845" y="233455"/>
                      </a:cubicBezTo>
                      <a:cubicBezTo>
                        <a:pt x="281845" y="311275"/>
                        <a:pt x="218789" y="374330"/>
                        <a:pt x="140970" y="374330"/>
                      </a:cubicBezTo>
                      <a:cubicBezTo>
                        <a:pt x="63151" y="374330"/>
                        <a:pt x="0" y="311275"/>
                        <a:pt x="0" y="233455"/>
                      </a:cubicBezTo>
                      <a:close/>
                    </a:path>
                  </a:pathLst>
                </a:custGeom>
                <a:solidFill>
                  <a:schemeClr val="accent1"/>
                </a:solidFill>
                <a:ln w="9525" cap="flat">
                  <a:noFill/>
                  <a:prstDash val="solid"/>
                  <a:miter/>
                </a:ln>
              </p:spPr>
              <p:txBody>
                <a:bodyPr rtlCol="0" anchor="ctr"/>
                <a:lstStyle/>
                <a:p>
                  <a:endParaRPr lang="en-US" sz="1333"/>
                </a:p>
              </p:txBody>
            </p:sp>
            <p:sp>
              <p:nvSpPr>
                <p:cNvPr id="31" name="Freeform: Shape 30">
                  <a:extLst>
                    <a:ext uri="{FF2B5EF4-FFF2-40B4-BE49-F238E27FC236}">
                      <a16:creationId xmlns:a16="http://schemas.microsoft.com/office/drawing/2014/main" id="{19229406-3066-CC34-DF8D-50DE8C0B8ADA}"/>
                    </a:ext>
                  </a:extLst>
                </p:cNvPr>
                <p:cNvSpPr/>
                <p:nvPr/>
              </p:nvSpPr>
              <p:spPr>
                <a:xfrm>
                  <a:off x="1591437" y="1994103"/>
                  <a:ext cx="281749" cy="374330"/>
                </a:xfrm>
                <a:custGeom>
                  <a:avLst/>
                  <a:gdLst>
                    <a:gd name="connsiteX0" fmla="*/ 0 w 281749"/>
                    <a:gd name="connsiteY0" fmla="*/ 233455 h 374330"/>
                    <a:gd name="connsiteX1" fmla="*/ 37719 w 281749"/>
                    <a:gd name="connsiteY1" fmla="*/ 134681 h 374330"/>
                    <a:gd name="connsiteX2" fmla="*/ 193834 w 281749"/>
                    <a:gd name="connsiteY2" fmla="*/ 5236 h 374330"/>
                    <a:gd name="connsiteX3" fmla="*/ 155162 w 281749"/>
                    <a:gd name="connsiteY3" fmla="*/ 93247 h 374330"/>
                    <a:gd name="connsiteX4" fmla="*/ 169545 w 281749"/>
                    <a:gd name="connsiteY4" fmla="*/ 95438 h 374330"/>
                    <a:gd name="connsiteX5" fmla="*/ 281750 w 281749"/>
                    <a:gd name="connsiteY5" fmla="*/ 233455 h 374330"/>
                    <a:gd name="connsiteX6" fmla="*/ 140875 w 281749"/>
                    <a:gd name="connsiteY6" fmla="*/ 374330 h 374330"/>
                    <a:gd name="connsiteX7" fmla="*/ 0 w 281749"/>
                    <a:gd name="connsiteY7" fmla="*/ 233455 h 37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749" h="374330">
                      <a:moveTo>
                        <a:pt x="0" y="233455"/>
                      </a:moveTo>
                      <a:cubicBezTo>
                        <a:pt x="0" y="196213"/>
                        <a:pt x="19431" y="163923"/>
                        <a:pt x="37719" y="134681"/>
                      </a:cubicBezTo>
                      <a:cubicBezTo>
                        <a:pt x="72676" y="78865"/>
                        <a:pt x="167259" y="-24386"/>
                        <a:pt x="193834" y="5236"/>
                      </a:cubicBezTo>
                      <a:cubicBezTo>
                        <a:pt x="211836" y="25334"/>
                        <a:pt x="150400" y="92771"/>
                        <a:pt x="155162" y="93247"/>
                      </a:cubicBezTo>
                      <a:cubicBezTo>
                        <a:pt x="160020" y="93724"/>
                        <a:pt x="164783" y="94486"/>
                        <a:pt x="169545" y="95438"/>
                      </a:cubicBezTo>
                      <a:cubicBezTo>
                        <a:pt x="233648" y="108678"/>
                        <a:pt x="281750" y="165447"/>
                        <a:pt x="281750" y="233455"/>
                      </a:cubicBezTo>
                      <a:cubicBezTo>
                        <a:pt x="281750" y="311275"/>
                        <a:pt x="218694" y="374330"/>
                        <a:pt x="140875" y="374330"/>
                      </a:cubicBezTo>
                      <a:cubicBezTo>
                        <a:pt x="63055" y="374330"/>
                        <a:pt x="0" y="311275"/>
                        <a:pt x="0" y="233455"/>
                      </a:cubicBezTo>
                      <a:close/>
                    </a:path>
                  </a:pathLst>
                </a:custGeom>
                <a:solidFill>
                  <a:schemeClr val="accent1"/>
                </a:solidFill>
                <a:ln w="9525" cap="flat">
                  <a:noFill/>
                  <a:prstDash val="solid"/>
                  <a:miter/>
                </a:ln>
              </p:spPr>
              <p:txBody>
                <a:bodyPr rtlCol="0" anchor="ctr"/>
                <a:lstStyle/>
                <a:p>
                  <a:endParaRPr lang="en-US" sz="1333"/>
                </a:p>
              </p:txBody>
            </p:sp>
          </p:grpSp>
        </p:grpSp>
      </p:grpSp>
    </p:spTree>
    <p:extLst>
      <p:ext uri="{BB962C8B-B14F-4D97-AF65-F5344CB8AC3E}">
        <p14:creationId xmlns:p14="http://schemas.microsoft.com/office/powerpoint/2010/main" val="66465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NAME" val="Moon"/>
</p:tagLst>
</file>

<file path=ppt/tags/tag21.xml><?xml version="1.0" encoding="utf-8"?>
<p:tagLst xmlns:a="http://schemas.openxmlformats.org/drawingml/2006/main" xmlns:r="http://schemas.openxmlformats.org/officeDocument/2006/relationships" xmlns:p="http://schemas.openxmlformats.org/presentationml/2006/main">
  <p:tag name="NAME" val="Moon"/>
</p:tagLst>
</file>

<file path=ppt/tags/tag22.xml><?xml version="1.0" encoding="utf-8"?>
<p:tagLst xmlns:a="http://schemas.openxmlformats.org/drawingml/2006/main" xmlns:r="http://schemas.openxmlformats.org/officeDocument/2006/relationships" xmlns:p="http://schemas.openxmlformats.org/presentationml/2006/main">
  <p:tag name="NAME" val="Moon"/>
</p:tagLst>
</file>

<file path=ppt/tags/tag23.xml><?xml version="1.0" encoding="utf-8"?>
<p:tagLst xmlns:a="http://schemas.openxmlformats.org/drawingml/2006/main" xmlns:r="http://schemas.openxmlformats.org/officeDocument/2006/relationships" xmlns:p="http://schemas.openxmlformats.org/presentationml/2006/main">
  <p:tag name="NAME" val="Moon"/>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8.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9.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3.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4.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Theme">
  <a:themeElements>
    <a:clrScheme name="Checklist Template">
      <a:dk1>
        <a:srgbClr val="000000"/>
      </a:dk1>
      <a:lt1>
        <a:srgbClr val="FFFFFF"/>
      </a:lt1>
      <a:dk2>
        <a:srgbClr val="44546A"/>
      </a:dk2>
      <a:lt2>
        <a:srgbClr val="F1F2F1"/>
      </a:lt2>
      <a:accent1>
        <a:srgbClr val="EF3F82"/>
      </a:accent1>
      <a:accent2>
        <a:srgbClr val="A22B94"/>
      </a:accent2>
      <a:accent3>
        <a:srgbClr val="6B5EB1"/>
      </a:accent3>
      <a:accent4>
        <a:srgbClr val="539BE7"/>
      </a:accent4>
      <a:accent5>
        <a:srgbClr val="61BCB3"/>
      </a:accent5>
      <a:accent6>
        <a:srgbClr val="99C722"/>
      </a:accent6>
      <a:hlink>
        <a:srgbClr val="DF538A"/>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bkgrnd master">
  <a:themeElements>
    <a:clrScheme name="Custom 14">
      <a:dk1>
        <a:srgbClr val="262626"/>
      </a:dk1>
      <a:lt1>
        <a:sysClr val="window" lastClr="FFFFFF"/>
      </a:lt1>
      <a:dk2>
        <a:srgbClr val="000000"/>
      </a:dk2>
      <a:lt2>
        <a:srgbClr val="FFFFFF"/>
      </a:lt2>
      <a:accent1>
        <a:srgbClr val="005BAA"/>
      </a:accent1>
      <a:accent2>
        <a:srgbClr val="00AEEF"/>
      </a:accent2>
      <a:accent3>
        <a:srgbClr val="A5A5A5"/>
      </a:accent3>
      <a:accent4>
        <a:srgbClr val="D6584D"/>
      </a:accent4>
      <a:accent5>
        <a:srgbClr val="58255D"/>
      </a:accent5>
      <a:accent6>
        <a:srgbClr val="70AD47"/>
      </a:accent6>
      <a:hlink>
        <a:srgbClr val="0563C1"/>
      </a:hlink>
      <a:folHlink>
        <a:srgbClr val="954F72"/>
      </a:folHlink>
    </a:clrScheme>
    <a:fontScheme name="Strategy Slide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72_Al Futtaim_CF_DE1410">
  <a:themeElements>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5BAA"/>
        </a:dk2>
        <a:lt2>
          <a:srgbClr val="FFFFFF"/>
        </a:lt2>
        <a:accent1>
          <a:srgbClr val="E6E6E6"/>
        </a:accent1>
        <a:accent2>
          <a:srgbClr val="00AEE5"/>
        </a:accent2>
        <a:accent3>
          <a:srgbClr val="005BAA"/>
        </a:accent3>
        <a:accent4>
          <a:srgbClr val="152A38"/>
        </a:accent4>
        <a:accent5>
          <a:srgbClr val="238077"/>
        </a:accent5>
        <a:accent6>
          <a:srgbClr val="808080"/>
        </a:accent6>
        <a:hlink>
          <a:srgbClr val="005BAA"/>
        </a:hlink>
        <a:folHlink>
          <a:srgbClr val="152A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l Futtaim_CF_DE1410_V1.potx" id="{764BBF8C-2801-46F6-B1CE-8119CDDC516A}" vid="{6041AC46-AD46-4216-A071-A5821F89D8A2}"/>
    </a:ext>
  </a:extLst>
</a:theme>
</file>

<file path=ppt/theme/theme5.xml><?xml version="1.0" encoding="utf-8"?>
<a:theme xmlns:a="http://schemas.openxmlformats.org/drawingml/2006/main" name="1_Office Theme">
  <a:themeElements>
    <a:clrScheme name="Custom 324">
      <a:dk1>
        <a:srgbClr val="000000"/>
      </a:dk1>
      <a:lt1>
        <a:srgbClr val="FFFFFF"/>
      </a:lt1>
      <a:dk2>
        <a:srgbClr val="44546A"/>
      </a:dk2>
      <a:lt2>
        <a:srgbClr val="E7E6E6"/>
      </a:lt2>
      <a:accent1>
        <a:srgbClr val="0068E1"/>
      </a:accent1>
      <a:accent2>
        <a:srgbClr val="58ACF9"/>
      </a:accent2>
      <a:accent3>
        <a:srgbClr val="B9DCFD"/>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C82D294E8B3E408D6789D5DB978365" ma:contentTypeVersion="16" ma:contentTypeDescription="Create a new document." ma:contentTypeScope="" ma:versionID="04b99a14ac19080e5effe286c5afac79">
  <xsd:schema xmlns:xsd="http://www.w3.org/2001/XMLSchema" xmlns:xs="http://www.w3.org/2001/XMLSchema" xmlns:p="http://schemas.microsoft.com/office/2006/metadata/properties" xmlns:ns2="b1dd8b74-5c72-4bed-9600-dc522257a853" xmlns:ns3="a52e92df-ef05-4178-9ff7-ae52c84e8b80" targetNamespace="http://schemas.microsoft.com/office/2006/metadata/properties" ma:root="true" ma:fieldsID="769c41d3d985f3a19f17b18a215d903f" ns2:_="" ns3:_="">
    <xsd:import namespace="b1dd8b74-5c72-4bed-9600-dc522257a853"/>
    <xsd:import namespace="a52e92df-ef05-4178-9ff7-ae52c84e8b80"/>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SearchProperties" minOccurs="0"/>
                <xsd:element ref="ns2:MediaServiceObjectDetectorVersions"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dd8b74-5c72-4bed-9600-dc522257a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f333aa0-1660-4a69-b487-86ecbf4b4bc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2e92df-ef05-4178-9ff7-ae52c84e8b8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c7a4276-aa78-46fd-88ea-7888c1f879c8}" ma:internalName="TaxCatchAll" ma:showField="CatchAllData" ma:web="a52e92df-ef05-4178-9ff7-ae52c84e8b80">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49EAF2-F512-447F-9EDD-36A660362E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dd8b74-5c72-4bed-9600-dc522257a853"/>
    <ds:schemaRef ds:uri="a52e92df-ef05-4178-9ff7-ae52c84e8b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BA848F-31EE-4124-B57F-EEA98D6CC3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3703</Words>
  <Application>Microsoft Office PowerPoint</Application>
  <PresentationFormat>Widescreen</PresentationFormat>
  <Paragraphs>491</Paragraphs>
  <Slides>37</Slides>
  <Notes>27</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2</vt:i4>
      </vt:variant>
      <vt:variant>
        <vt:lpstr>Slide Titles</vt:lpstr>
      </vt:variant>
      <vt:variant>
        <vt:i4>37</vt:i4>
      </vt:variant>
    </vt:vector>
  </HeadingPairs>
  <TitlesOfParts>
    <vt:vector size="57" baseType="lpstr">
      <vt:lpstr>Aptos</vt:lpstr>
      <vt:lpstr>Arial</vt:lpstr>
      <vt:lpstr>Arial Black</vt:lpstr>
      <vt:lpstr>Calibri</vt:lpstr>
      <vt:lpstr>Calibri Light</vt:lpstr>
      <vt:lpstr>Centaury gothic</vt:lpstr>
      <vt:lpstr>Century Gothic</vt:lpstr>
      <vt:lpstr>Google Sans</vt:lpstr>
      <vt:lpstr>Graphik Bold</vt:lpstr>
      <vt:lpstr>Graphik Semibold</vt:lpstr>
      <vt:lpstr>Open Sans</vt:lpstr>
      <vt:lpstr>Open Sans Extrabold</vt:lpstr>
      <vt:lpstr>Open Sans Light</vt:lpstr>
      <vt:lpstr>Office Theme</vt:lpstr>
      <vt:lpstr>7_Office Theme</vt:lpstr>
      <vt:lpstr>White bkgrnd master</vt:lpstr>
      <vt:lpstr>72_Al Futtaim_CF_DE1410</vt:lpstr>
      <vt:lpstr>1_Office Theme</vt:lpstr>
      <vt:lpstr>think-cell Slide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Judi Bou Hanna</dc:creator>
  <cp:lastModifiedBy>Fatma Alsagaf</cp:lastModifiedBy>
  <cp:revision>3</cp:revision>
  <dcterms:created xsi:type="dcterms:W3CDTF">2022-09-09T05:20:55Z</dcterms:created>
  <dcterms:modified xsi:type="dcterms:W3CDTF">2025-11-18T15:22:16Z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7E394E16-CE38-4DF8-9B16-96C5FF5A2EEE</vt:lpwstr>
  </property>
  <property fmtid="{D5CDD505-2E9C-101B-9397-08002B2CF9AE}" pid="3" name="ArticulatePath">
    <vt:lpwstr>https://alfuttaimgroup-my.sharepoint.com/personal/judi_bouhanna_alfuttaim_com/Documents/eContent Files/Leadership Competencies/LDA Awareness Campaign/Toolkit/Toolkit Document/Grow. Innovate. Inspire. - Toolkit - Final</vt:lpwstr>
  </property>
  <property fmtid="{D5CDD505-2E9C-101B-9397-08002B2CF9AE}" pid="4" name="MSIP_Label_ec4733f5-806e-453c-a6b2-8a6e2550356b_Enabled">
    <vt:lpwstr>true</vt:lpwstr>
  </property>
  <property fmtid="{D5CDD505-2E9C-101B-9397-08002B2CF9AE}" pid="5" name="MSIP_Label_ec4733f5-806e-453c-a6b2-8a6e2550356b_SetDate">
    <vt:lpwstr>2025-11-18T15:19:06Z</vt:lpwstr>
  </property>
  <property fmtid="{D5CDD505-2E9C-101B-9397-08002B2CF9AE}" pid="6" name="MSIP_Label_ec4733f5-806e-453c-a6b2-8a6e2550356b_Method">
    <vt:lpwstr>Standard</vt:lpwstr>
  </property>
  <property fmtid="{D5CDD505-2E9C-101B-9397-08002B2CF9AE}" pid="7" name="MSIP_Label_ec4733f5-806e-453c-a6b2-8a6e2550356b_Name">
    <vt:lpwstr>Internal Use</vt:lpwstr>
  </property>
  <property fmtid="{D5CDD505-2E9C-101B-9397-08002B2CF9AE}" pid="8" name="MSIP_Label_ec4733f5-806e-453c-a6b2-8a6e2550356b_SiteId">
    <vt:lpwstr>79ddd250-40e1-4d41-ba0f-c9e9849725cb</vt:lpwstr>
  </property>
  <property fmtid="{D5CDD505-2E9C-101B-9397-08002B2CF9AE}" pid="9" name="MSIP_Label_ec4733f5-806e-453c-a6b2-8a6e2550356b_ActionId">
    <vt:lpwstr>0bf0f43e-85e0-4088-ba5f-de62d06c2594</vt:lpwstr>
  </property>
  <property fmtid="{D5CDD505-2E9C-101B-9397-08002B2CF9AE}" pid="10" name="MSIP_Label_ec4733f5-806e-453c-a6b2-8a6e2550356b_ContentBits">
    <vt:lpwstr>2</vt:lpwstr>
  </property>
  <property fmtid="{D5CDD505-2E9C-101B-9397-08002B2CF9AE}" pid="11" name="MSIP_Label_ec4733f5-806e-453c-a6b2-8a6e2550356b_Tag">
    <vt:lpwstr>10, 3, 0, 1</vt:lpwstr>
  </property>
  <property fmtid="{D5CDD505-2E9C-101B-9397-08002B2CF9AE}" pid="12" name="ClassificationContentMarkingFooterLocations">
    <vt:lpwstr>Office Theme:8\7_Office Theme:8\White bkgrnd master:6\72_Al Futtaim_CF_DE1410:7\1_Office Theme:8</vt:lpwstr>
  </property>
  <property fmtid="{D5CDD505-2E9C-101B-9397-08002B2CF9AE}" pid="13" name="ClassificationContentMarkingFooterText">
    <vt:lpwstr>Internal Use: Al-Futtaim Group</vt:lpwstr>
  </property>
</Properties>
</file>